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2" r:id="rId19"/>
    <p:sldId id="274" r:id="rId20"/>
    <p:sldId id="284" r:id="rId2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3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42854C2-1F8A-4AE6-8386-7A0376977E08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B98F07-3E54-46DF-8963-6D22C2BC05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490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98F07-3E54-46DF-8963-6D22C2BC050D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8704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98F07-3E54-46DF-8963-6D22C2BC050D}" type="slidenum">
              <a:rPr lang="ar-IQ" smtClean="0"/>
              <a:t>16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619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6275-9DF1-40A0-96BD-D771EE1E707C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3722-7F93-4E8E-995F-FC8DA30E9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159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6275-9DF1-40A0-96BD-D771EE1E707C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3722-7F93-4E8E-995F-FC8DA30E9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605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6275-9DF1-40A0-96BD-D771EE1E707C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3722-7F93-4E8E-995F-FC8DA30E9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964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6275-9DF1-40A0-96BD-D771EE1E707C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3722-7F93-4E8E-995F-FC8DA30E9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612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6275-9DF1-40A0-96BD-D771EE1E707C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3722-7F93-4E8E-995F-FC8DA30E9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738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6275-9DF1-40A0-96BD-D771EE1E707C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3722-7F93-4E8E-995F-FC8DA30E9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327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6275-9DF1-40A0-96BD-D771EE1E707C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3722-7F93-4E8E-995F-FC8DA30E9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512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6275-9DF1-40A0-96BD-D771EE1E707C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3722-7F93-4E8E-995F-FC8DA30E9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982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6275-9DF1-40A0-96BD-D771EE1E707C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3722-7F93-4E8E-995F-FC8DA30E9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521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6275-9DF1-40A0-96BD-D771EE1E707C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3722-7F93-4E8E-995F-FC8DA30E9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775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6275-9DF1-40A0-96BD-D771EE1E707C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3722-7F93-4E8E-995F-FC8DA30E9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30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26275-9DF1-40A0-96BD-D771EE1E707C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03722-7F93-4E8E-995F-FC8DA30E97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920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15068" y="276202"/>
            <a:ext cx="9144000" cy="1102222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ANALYTICAL CHEMISTRY</a:t>
            </a:r>
            <a:endParaRPr lang="ar-IQ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3999" y="1787857"/>
            <a:ext cx="10213075" cy="346994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LECTURE-1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BY</a:t>
            </a:r>
            <a:endParaRPr lang="ar-IQ" sz="4000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Dr. ABBAS HASAN FARIS</a:t>
            </a:r>
            <a:endParaRPr lang="ar-IQ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27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75520" y="188640"/>
            <a:ext cx="8712968" cy="6408712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3800" b="1" dirty="0">
                <a:solidFill>
                  <a:srgbClr val="FF0000"/>
                </a:solidFill>
              </a:rPr>
              <a:t>STEP 2: </a:t>
            </a:r>
            <a:r>
              <a:rPr lang="en-US" sz="3800" b="1" dirty="0">
                <a:solidFill>
                  <a:srgbClr val="00B0F0"/>
                </a:solidFill>
              </a:rPr>
              <a:t>SAMPLING: </a:t>
            </a:r>
          </a:p>
          <a:p>
            <a:pPr marL="0" indent="0" algn="just" rtl="0">
              <a:buNone/>
            </a:pPr>
            <a:r>
              <a:rPr lang="en-US" dirty="0"/>
              <a:t> </a:t>
            </a:r>
            <a:r>
              <a:rPr lang="en-US" dirty="0" smtClean="0"/>
              <a:t>  Sampling </a:t>
            </a:r>
            <a:r>
              <a:rPr lang="en-US" dirty="0"/>
              <a:t>is a very important criterion. It is the fraction of the material </a:t>
            </a:r>
            <a:r>
              <a:rPr lang="en-US" dirty="0" smtClean="0"/>
              <a:t>with </a:t>
            </a:r>
            <a:r>
              <a:rPr lang="en-US" dirty="0"/>
              <a:t>which he plans to work. It is truly representative the whole of it. If the </a:t>
            </a:r>
            <a:r>
              <a:rPr lang="en-US" dirty="0" smtClean="0"/>
              <a:t>material </a:t>
            </a:r>
            <a:r>
              <a:rPr lang="en-US" dirty="0"/>
              <a:t>is big many samples are selected and collected. </a:t>
            </a:r>
            <a:endParaRPr lang="en-US" dirty="0" smtClean="0"/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r>
              <a:rPr lang="en-US" sz="3800" b="1" dirty="0">
                <a:solidFill>
                  <a:srgbClr val="FF0000"/>
                </a:solidFill>
              </a:rPr>
              <a:t>STEP 3: </a:t>
            </a:r>
            <a:r>
              <a:rPr lang="en-US" sz="3800" b="1" dirty="0">
                <a:solidFill>
                  <a:srgbClr val="00B0F0"/>
                </a:solidFill>
              </a:rPr>
              <a:t>PREPARING OF LABORATORY SAMPLE:</a:t>
            </a:r>
          </a:p>
          <a:p>
            <a:pPr marL="0" indent="0" algn="just" rtl="0">
              <a:buNone/>
            </a:pPr>
            <a:r>
              <a:rPr lang="en-US" sz="3400" dirty="0"/>
              <a:t>The field sample is treated to prepare the laboratory sample required for the analysis. </a:t>
            </a:r>
          </a:p>
          <a:p>
            <a:pPr marL="0" indent="0" algn="just" rtl="0">
              <a:buNone/>
            </a:pPr>
            <a:r>
              <a:rPr lang="en-US" sz="3400" dirty="0"/>
              <a:t>1. Producing a homogenized sample by crashing, grinding and mixing. </a:t>
            </a:r>
          </a:p>
          <a:p>
            <a:pPr marL="0" indent="0" algn="just" rtl="0">
              <a:buNone/>
            </a:pPr>
            <a:r>
              <a:rPr lang="en-US" sz="3400" dirty="0"/>
              <a:t>2. Decreasing the size of the material sample granules. </a:t>
            </a:r>
          </a:p>
          <a:p>
            <a:pPr marL="0" indent="0" algn="just" rtl="0">
              <a:buNone/>
            </a:pPr>
            <a:r>
              <a:rPr lang="en-US" sz="3400" dirty="0"/>
              <a:t>3. Turning the sample into a phase and formula can be attacked by reagent. </a:t>
            </a:r>
          </a:p>
          <a:p>
            <a:pPr marL="0" indent="0" algn="just" rtl="0">
              <a:buNone/>
            </a:pPr>
            <a:r>
              <a:rPr lang="en-US" sz="3400" dirty="0"/>
              <a:t>4. Care should be taken to avoid the interferences or any other factors affecting the estimation such as contamination.  </a:t>
            </a:r>
            <a:endParaRPr lang="ar-IQ" sz="34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11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31504" y="188641"/>
            <a:ext cx="8856984" cy="6532835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STEP 4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>
                <a:solidFill>
                  <a:srgbClr val="00B0F0"/>
                </a:solidFill>
              </a:rPr>
              <a:t> MEASURE THE </a:t>
            </a:r>
            <a:r>
              <a:rPr lang="en-US" b="1" dirty="0">
                <a:solidFill>
                  <a:srgbClr val="00B0F0"/>
                </a:solidFill>
              </a:rPr>
              <a:t>QUANTITY OF THE </a:t>
            </a:r>
            <a:r>
              <a:rPr lang="en-US" b="1" dirty="0" smtClean="0">
                <a:solidFill>
                  <a:srgbClr val="00B0F0"/>
                </a:solidFill>
              </a:rPr>
              <a:t>SAMPLE</a:t>
            </a:r>
            <a:r>
              <a:rPr lang="en-US" b="1" dirty="0">
                <a:solidFill>
                  <a:srgbClr val="00B0F0"/>
                </a:solidFill>
              </a:rPr>
              <a:t>: </a:t>
            </a:r>
            <a:endParaRPr lang="ar-IQ" b="1" dirty="0" smtClean="0">
              <a:solidFill>
                <a:srgbClr val="00B0F0"/>
              </a:solidFill>
            </a:endParaRPr>
          </a:p>
          <a:p>
            <a:pPr algn="just" rtl="0"/>
            <a:r>
              <a:rPr lang="en-US" dirty="0" smtClean="0"/>
              <a:t>If </a:t>
            </a:r>
            <a:r>
              <a:rPr lang="en-US" dirty="0"/>
              <a:t>the sample is solid certain weight of the dried homogenized </a:t>
            </a:r>
            <a:r>
              <a:rPr lang="en-US" dirty="0" smtClean="0"/>
              <a:t>sample </a:t>
            </a:r>
            <a:r>
              <a:rPr lang="en-US" dirty="0"/>
              <a:t>is taken using calibrated </a:t>
            </a:r>
            <a:r>
              <a:rPr lang="en-US" dirty="0" smtClean="0"/>
              <a:t>balance</a:t>
            </a:r>
            <a:r>
              <a:rPr lang="en-US" dirty="0"/>
              <a:t>. If it is liquid certain volume is </a:t>
            </a:r>
            <a:r>
              <a:rPr lang="en-US" dirty="0" smtClean="0"/>
              <a:t>taken.</a:t>
            </a:r>
          </a:p>
          <a:p>
            <a:pPr algn="just" rtl="0"/>
            <a:endParaRPr lang="en-US" dirty="0"/>
          </a:p>
          <a:p>
            <a:pPr algn="just" rtl="0"/>
            <a:r>
              <a:rPr lang="en-US" b="1" dirty="0">
                <a:solidFill>
                  <a:srgbClr val="FF0000"/>
                </a:solidFill>
              </a:rPr>
              <a:t>STEP 5: </a:t>
            </a:r>
            <a:r>
              <a:rPr lang="en-US" b="1" dirty="0">
                <a:solidFill>
                  <a:srgbClr val="00B0F0"/>
                </a:solidFill>
              </a:rPr>
              <a:t>DISSOLUTION OF THE MEASURED SAMPLE: </a:t>
            </a:r>
            <a:endParaRPr lang="en-US" b="1" dirty="0" smtClean="0">
              <a:solidFill>
                <a:srgbClr val="00B0F0"/>
              </a:solidFill>
            </a:endParaRPr>
          </a:p>
          <a:p>
            <a:pPr algn="just" rtl="0"/>
            <a:r>
              <a:rPr lang="en-US" dirty="0"/>
              <a:t>A suitable solvent is selected to dissolve the sample completely and </a:t>
            </a:r>
            <a:r>
              <a:rPr lang="en-US" dirty="0" smtClean="0"/>
              <a:t>within </a:t>
            </a:r>
            <a:r>
              <a:rPr lang="en-US" dirty="0"/>
              <a:t>short time. The sample should not interfere in the analysis. Water is </a:t>
            </a:r>
            <a:r>
              <a:rPr lang="en-US" dirty="0" smtClean="0"/>
              <a:t>a </a:t>
            </a:r>
            <a:r>
              <a:rPr lang="en-US" dirty="0"/>
              <a:t>magic solvent for almost all the inorganic materials and some of the </a:t>
            </a:r>
            <a:r>
              <a:rPr lang="en-US" dirty="0" smtClean="0"/>
              <a:t>organic </a:t>
            </a:r>
            <a:r>
              <a:rPr lang="en-US" dirty="0"/>
              <a:t>materials. Organic materials require organic solvents like alcohols, </a:t>
            </a:r>
            <a:r>
              <a:rPr lang="en-US" dirty="0" err="1" smtClean="0"/>
              <a:t>carbontetrachloride</a:t>
            </a:r>
            <a:r>
              <a:rPr lang="en-US" dirty="0" smtClean="0"/>
              <a:t> </a:t>
            </a:r>
            <a:r>
              <a:rPr lang="en-US" dirty="0"/>
              <a:t>and chloroform. Fusion is used for melting samples do </a:t>
            </a:r>
            <a:r>
              <a:rPr lang="en-US" dirty="0" smtClean="0"/>
              <a:t>not </a:t>
            </a:r>
            <a:r>
              <a:rPr lang="en-US" dirty="0"/>
              <a:t>dissolve in solvents. 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15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0" y="260648"/>
            <a:ext cx="9036496" cy="6336704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STEP 6: </a:t>
            </a:r>
            <a:r>
              <a:rPr lang="en-US" b="1" dirty="0">
                <a:solidFill>
                  <a:srgbClr val="00B0F0"/>
                </a:solidFill>
              </a:rPr>
              <a:t>SEPARATION OF THE INTERFERING SUBSTANCES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</a:p>
          <a:p>
            <a:pPr algn="just" rtl="0"/>
            <a:r>
              <a:rPr lang="en-US" dirty="0"/>
              <a:t>To measure the sample freely from interferences by other components </a:t>
            </a:r>
            <a:r>
              <a:rPr lang="en-US" dirty="0" smtClean="0"/>
              <a:t>certain </a:t>
            </a:r>
            <a:r>
              <a:rPr lang="en-US" dirty="0"/>
              <a:t>steps should be taken such as separation or using masking agents</a:t>
            </a:r>
            <a:r>
              <a:rPr lang="en-US" dirty="0" smtClean="0"/>
              <a:t>.</a:t>
            </a:r>
          </a:p>
          <a:p>
            <a:pPr algn="just" rtl="0"/>
            <a:endParaRPr lang="en-US" dirty="0"/>
          </a:p>
          <a:p>
            <a:pPr algn="just" rtl="0"/>
            <a:r>
              <a:rPr lang="en-US" b="1" dirty="0">
                <a:solidFill>
                  <a:srgbClr val="FF0000"/>
                </a:solidFill>
              </a:rPr>
              <a:t>STEP 7: </a:t>
            </a:r>
            <a:r>
              <a:rPr lang="en-US" b="1" dirty="0">
                <a:solidFill>
                  <a:srgbClr val="00B0F0"/>
                </a:solidFill>
              </a:rPr>
              <a:t>COMPLETION OF THE </a:t>
            </a:r>
            <a:r>
              <a:rPr lang="en-US" b="1" dirty="0" smtClean="0">
                <a:solidFill>
                  <a:srgbClr val="00B0F0"/>
                </a:solidFill>
              </a:rPr>
              <a:t>ANALYSIS</a:t>
            </a:r>
          </a:p>
          <a:p>
            <a:pPr algn="just" rtl="0"/>
            <a:r>
              <a:rPr lang="en-US" dirty="0"/>
              <a:t>This step concern with the measurement of the substance or component </a:t>
            </a:r>
            <a:r>
              <a:rPr lang="en-US" dirty="0" smtClean="0"/>
              <a:t>under </a:t>
            </a:r>
            <a:r>
              <a:rPr lang="en-US" dirty="0"/>
              <a:t>consideration precisely using a suitable method by precipitation or </a:t>
            </a:r>
            <a:r>
              <a:rPr lang="en-US" dirty="0" smtClean="0"/>
              <a:t>color </a:t>
            </a:r>
            <a:r>
              <a:rPr lang="en-US" dirty="0"/>
              <a:t>formation, titration etc.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84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81200" y="332656"/>
            <a:ext cx="8507288" cy="6192688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STEP 8: </a:t>
            </a:r>
            <a:r>
              <a:rPr lang="en-US" b="1" dirty="0">
                <a:solidFill>
                  <a:srgbClr val="00B0F0"/>
                </a:solidFill>
              </a:rPr>
              <a:t>CALCULATIONS AND DATA ANALYSIS</a:t>
            </a:r>
            <a:r>
              <a:rPr lang="en-US" b="1" dirty="0" smtClean="0">
                <a:solidFill>
                  <a:srgbClr val="00B0F0"/>
                </a:solidFill>
              </a:rPr>
              <a:t>:</a:t>
            </a:r>
          </a:p>
          <a:p>
            <a:pPr algn="just" rtl="0"/>
            <a:r>
              <a:rPr lang="en-US" dirty="0"/>
              <a:t>From the numeric results obtained by </a:t>
            </a:r>
            <a:r>
              <a:rPr lang="en-US" dirty="0" smtClean="0"/>
              <a:t>measurements </a:t>
            </a:r>
            <a:r>
              <a:rPr lang="en-US" dirty="0"/>
              <a:t>the final result is </a:t>
            </a:r>
            <a:r>
              <a:rPr lang="en-US" dirty="0" smtClean="0"/>
              <a:t>calculated </a:t>
            </a:r>
            <a:r>
              <a:rPr lang="en-US" dirty="0"/>
              <a:t>using the weight of the analyzed sample. The final results may </a:t>
            </a:r>
            <a:r>
              <a:rPr lang="en-US" dirty="0" smtClean="0"/>
              <a:t>e </a:t>
            </a:r>
            <a:r>
              <a:rPr lang="en-US" dirty="0"/>
              <a:t>evaluated by statistic analysis.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60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rgbClr val="0070C0"/>
                </a:solidFill>
              </a:rPr>
              <a:t>METHODS OF EXPRESSION OF  CONCENTRATION</a:t>
            </a:r>
            <a:endParaRPr lang="ar-IQ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 rtl="0"/>
                <a:r>
                  <a:rPr lang="en-US" dirty="0" smtClean="0"/>
                  <a:t>Concentration:- is a general measurement unit stating the amount of solute present in a known amount of solution.</a:t>
                </a:r>
              </a:p>
              <a:p>
                <a:pPr algn="l" rtl="0"/>
                <a:endParaRPr lang="en-US" dirty="0" smtClean="0"/>
              </a:p>
              <a:p>
                <a:pPr algn="ctr" rtl="0"/>
                <a:r>
                  <a:rPr lang="en-US" sz="3600" dirty="0" smtClean="0"/>
                  <a:t>concentration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𝑎𝑚𝑜𝑢𝑛𝑡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𝑠𝑜𝑙𝑢𝑡𝑒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𝑎𝑚𝑜𝑢𝑛𝑡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𝑠𝑜𝑙𝑢𝑡𝑖𝑜𝑛</m:t>
                        </m:r>
                      </m:den>
                    </m:f>
                  </m:oMath>
                </a14:m>
                <a:endParaRPr lang="ar-IQ" sz="36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7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5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63773" y="177420"/>
                <a:ext cx="11887199" cy="6441743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sz="3200" b="1" dirty="0" smtClean="0">
                    <a:solidFill>
                      <a:srgbClr val="FF0000"/>
                    </a:solidFill>
                  </a:rPr>
                  <a:t>1- Molarity 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Number of grams molecular weight (moles) of solute per liter of 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solution. </a:t>
                </a:r>
              </a:p>
              <a:p>
                <a:pPr marL="0" indent="0" algn="l" rtl="0">
                  <a:buNone/>
                </a:pPr>
                <a:r>
                  <a:rPr lang="en-US" sz="3200" b="1" i="1" dirty="0" smtClean="0"/>
                  <a:t>M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𝒏𝒖𝒎𝒃𝒆𝒓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𝒐𝒇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𝒎𝒐𝒍𝒆𝒔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𝑳𝒊𝒕𝒆𝒓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3200" b="1" i="1" dirty="0" smtClean="0"/>
              </a:p>
              <a:p>
                <a:pPr marL="0" indent="0" algn="l" rtl="0">
                  <a:buNone/>
                </a:pPr>
                <a:endParaRPr lang="en-US" sz="3200" b="1" dirty="0" smtClean="0"/>
              </a:p>
              <a:p>
                <a:pPr marL="0" indent="0" algn="l" rtl="0">
                  <a:buNone/>
                </a:pPr>
                <a:r>
                  <a:rPr lang="en-US" sz="3200" b="1" i="1" dirty="0" smtClean="0"/>
                  <a:t>M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𝑳𝒊𝒕𝒆𝒓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3200" b="1" dirty="0" smtClean="0"/>
              </a:p>
              <a:p>
                <a:pPr marL="0" indent="0" algn="l" rtl="0">
                  <a:buNone/>
                </a:pPr>
                <a:r>
                  <a:rPr lang="en-US" sz="3200" b="1" i="1" dirty="0"/>
                  <a:t>M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𝒏𝒖𝒎𝒃𝒆𝒓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𝒐𝒇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𝒎𝒊𝒍𝒍𝒊𝒎𝒐𝒍𝒆𝒔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𝒎𝑳</m:t>
                        </m:r>
                      </m:den>
                    </m:f>
                  </m:oMath>
                </a14:m>
                <a:r>
                  <a:rPr lang="en-US" sz="3200" b="1" i="1" dirty="0"/>
                  <a:t>       Units: mole/L, </a:t>
                </a:r>
                <a:r>
                  <a:rPr lang="en-US" sz="3200" b="1" i="1" dirty="0" err="1"/>
                  <a:t>mmole</a:t>
                </a:r>
                <a:r>
                  <a:rPr lang="en-US" sz="3200" b="1" i="1" dirty="0"/>
                  <a:t>/mL</a:t>
                </a:r>
              </a:p>
              <a:p>
                <a:pPr marL="0" indent="0" algn="l" rtl="0">
                  <a:buNone/>
                </a:pPr>
                <a:r>
                  <a:rPr lang="en-US" sz="3200" b="1" i="1" dirty="0" smtClean="0"/>
                  <a:t>n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𝑾𝒕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𝑾𝒕</m:t>
                        </m:r>
                      </m:den>
                    </m:f>
                  </m:oMath>
                </a14:m>
                <a:endParaRPr lang="en-US" sz="3200" b="1" dirty="0" smtClean="0"/>
              </a:p>
              <a:p>
                <a:pPr marL="0" indent="0" algn="ctr" rtl="0">
                  <a:buNone/>
                </a:pPr>
                <a:r>
                  <a:rPr lang="en-US" sz="3200" b="1" i="1" dirty="0" smtClean="0">
                    <a:solidFill>
                      <a:srgbClr val="FF0000"/>
                    </a:solidFill>
                  </a:rPr>
                  <a:t>M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𝒎𝑳</m:t>
                        </m:r>
                      </m:den>
                    </m:f>
                  </m:oMath>
                </a14:m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pPr marL="0" indent="0" algn="l" rtl="0">
                  <a:buNone/>
                </a:pPr>
                <a:endParaRPr lang="en-US" sz="3200" b="1" dirty="0" smtClean="0"/>
              </a:p>
              <a:p>
                <a:pPr marL="0" indent="0" algn="l" rtl="0">
                  <a:buNone/>
                </a:pPr>
                <a:endParaRPr lang="en-US" sz="3200" b="1" i="1" dirty="0" smtClean="0"/>
              </a:p>
              <a:p>
                <a:pPr marL="0" indent="0" algn="l" rtl="0">
                  <a:buNone/>
                </a:pPr>
                <a:endParaRPr lang="ar-IQ" sz="3200" b="1" dirty="0"/>
              </a:p>
              <a:p>
                <a:pPr marL="0" indent="0" algn="l" rtl="0">
                  <a:buNone/>
                </a:pPr>
                <a:endParaRPr lang="ar-IQ" sz="3200" b="1" dirty="0"/>
              </a:p>
              <a:p>
                <a:pPr marL="0" indent="0" algn="l" rtl="0">
                  <a:buNone/>
                </a:pPr>
                <a:endParaRPr lang="ar-IQ" sz="3200" b="1" dirty="0"/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773" y="177420"/>
                <a:ext cx="11887199" cy="6441743"/>
              </a:xfrm>
              <a:blipFill>
                <a:blip r:embed="rId2"/>
                <a:stretch>
                  <a:fillRect l="-1333" t="-198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مستطيل 1"/>
          <p:cNvSpPr/>
          <p:nvPr/>
        </p:nvSpPr>
        <p:spPr>
          <a:xfrm>
            <a:off x="4531055" y="5363569"/>
            <a:ext cx="3152633" cy="9144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9152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88641"/>
                <a:ext cx="8507288" cy="6532835"/>
              </a:xfrm>
            </p:spPr>
            <p:txBody>
              <a:bodyPr/>
              <a:lstStyle/>
              <a:p>
                <a:pPr algn="l" rtl="0"/>
                <a:r>
                  <a:rPr lang="en-US" b="1" dirty="0" smtClean="0">
                    <a:solidFill>
                      <a:srgbClr val="00B0F0"/>
                    </a:solidFill>
                  </a:rPr>
                  <a:t>Ex: How many grams of 0.125 M AgNO3 used to prepare 500ml of its solution.</a:t>
                </a:r>
              </a:p>
              <a:p>
                <a:pPr algn="l" rtl="0"/>
                <a:r>
                  <a:rPr lang="en-US" b="1" dirty="0"/>
                  <a:t>( </a:t>
                </a:r>
                <a:r>
                  <a:rPr lang="en-US" b="1" dirty="0" err="1"/>
                  <a:t>M.Wt</a:t>
                </a:r>
                <a:r>
                  <a:rPr lang="en-US" b="1" dirty="0"/>
                  <a:t>= 169.9 g/mole)</a:t>
                </a:r>
                <a:endParaRPr lang="en-US" b="1" dirty="0" smtClean="0"/>
              </a:p>
              <a:p>
                <a:pPr algn="l" rtl="0"/>
                <a:endParaRPr lang="en-US" b="1" dirty="0">
                  <a:solidFill>
                    <a:srgbClr val="00B0F0"/>
                  </a:solidFill>
                </a:endParaRPr>
              </a:p>
              <a:p>
                <a:pPr algn="just" rtl="0"/>
                <a:r>
                  <a:rPr lang="en-US" b="1" i="1" dirty="0">
                    <a:solidFill>
                      <a:prstClr val="black"/>
                    </a:solidFill>
                  </a:rPr>
                  <a:t>M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𝑾𝒕</m:t>
                        </m:r>
                      </m:num>
                      <m:den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𝑾𝒕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b="1" i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num>
                      <m:den>
                        <m:r>
                          <a:rPr lang="en-US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𝑽𝒎𝑳</m:t>
                        </m:r>
                      </m:den>
                    </m:f>
                    <m:r>
                      <a:rPr lang="en-US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i="1" dirty="0" smtClean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⇒ </a:t>
                </a:r>
                <a:r>
                  <a:rPr lang="en-US" b="1" i="1" dirty="0" smtClean="0">
                    <a:solidFill>
                      <a:prstClr val="black"/>
                    </a:solidFill>
                  </a:rPr>
                  <a:t>0.125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𝑾𝒕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𝟏𝟔𝟗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b="1" i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𝟓𝟎𝟎</m:t>
                        </m:r>
                      </m:den>
                    </m:f>
                    <m:r>
                      <a:rPr lang="en-US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 algn="just" rtl="0"/>
                <a:endParaRPr lang="en-US" b="1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𝑾𝒕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1" dirty="0">
                            <a:solidFill>
                              <a:prstClr val="black"/>
                            </a:solidFill>
                          </a:rPr>
                          <m:t>M</m:t>
                        </m:r>
                        <m: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en-US" b="1" i="1" dirty="0">
                            <a:solidFill>
                              <a:prstClr val="black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b="1" i="1" dirty="0" smtClean="0">
                            <a:solidFill>
                              <a:prstClr val="black"/>
                            </a:solidFill>
                          </a:rPr>
                          <m:t>. </m:t>
                        </m:r>
                        <m:r>
                          <m:rPr>
                            <m:nor/>
                          </m:rPr>
                          <a:rPr lang="en-US" b="1" i="1" dirty="0" smtClean="0">
                            <a:solidFill>
                              <a:prstClr val="black"/>
                            </a:solidFill>
                          </a:rPr>
                          <m:t>WT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en-US" b="1" i="1" dirty="0" smtClean="0">
                            <a:solidFill>
                              <a:prstClr val="black"/>
                            </a:solidFill>
                          </a:rPr>
                          <m:t>VmL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endParaRPr lang="en-US" b="1" dirty="0" smtClean="0">
                  <a:solidFill>
                    <a:srgbClr val="00B0F0"/>
                  </a:solidFill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𝑾𝒕</m:t>
                    </m:r>
                    <m:r>
                      <a:rPr lang="en-US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1" dirty="0" smtClean="0">
                            <a:solidFill>
                              <a:prstClr val="black"/>
                            </a:solidFill>
                          </a:rPr>
                          <m:t>0</m:t>
                        </m:r>
                        <m: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𝟏𝟐𝟓</m:t>
                        </m:r>
                        <m:r>
                          <a:rPr lang="en-US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en-US" b="1" i="1" dirty="0" smtClean="0">
                            <a:solidFill>
                              <a:prstClr val="black"/>
                            </a:solidFill>
                          </a:rPr>
                          <m:t>169.</m:t>
                        </m:r>
                        <m:r>
                          <m:rPr>
                            <m:nor/>
                          </m:rPr>
                          <a:rPr lang="en-US" b="1" i="1" dirty="0" smtClean="0">
                            <a:solidFill>
                              <a:prstClr val="black"/>
                            </a:solidFill>
                          </a:rPr>
                          <m:t>9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en-US" b="1" i="1" dirty="0" smtClean="0">
                            <a:solidFill>
                              <a:prstClr val="black"/>
                            </a:solidFill>
                          </a:rPr>
                          <m:t>500</m:t>
                        </m:r>
                      </m:num>
                      <m:den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b="1" dirty="0" smtClean="0"/>
                  <a:t>10.619 g</a:t>
                </a:r>
                <a:endParaRPr lang="en-US" b="1" dirty="0"/>
              </a:p>
              <a:p>
                <a:pPr algn="l" rtl="0"/>
                <a:endParaRPr lang="ar-IQ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88641"/>
                <a:ext cx="8507288" cy="6532835"/>
              </a:xfrm>
              <a:blipFill>
                <a:blip r:embed="rId3"/>
                <a:stretch>
                  <a:fillRect l="-1289" t="-158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490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18364"/>
                <a:ext cx="10515600" cy="5958599"/>
              </a:xfrm>
            </p:spPr>
            <p:txBody>
              <a:bodyPr>
                <a:normAutofit fontScale="92500"/>
              </a:bodyPr>
              <a:lstStyle/>
              <a:p>
                <a:pPr algn="l" rtl="0"/>
                <a:r>
                  <a:rPr lang="en-US" sz="3200" b="1" dirty="0" smtClean="0">
                    <a:solidFill>
                      <a:srgbClr val="00B050"/>
                    </a:solidFill>
                  </a:rPr>
                  <a:t>Ex: Calculate the Molarity (M) of solution result from dissolving </a:t>
                </a:r>
                <a:r>
                  <a:rPr lang="en-US" sz="3200" b="1" dirty="0">
                    <a:solidFill>
                      <a:srgbClr val="00B050"/>
                    </a:solidFill>
                  </a:rPr>
                  <a:t>20 g of Sodium </a:t>
                </a:r>
                <a:r>
                  <a:rPr lang="en-US" sz="3200" b="1" dirty="0" smtClean="0">
                    <a:solidFill>
                      <a:srgbClr val="00B050"/>
                    </a:solidFill>
                  </a:rPr>
                  <a:t>hydroxide </a:t>
                </a:r>
                <a:r>
                  <a:rPr lang="en-US" sz="3200" b="1" dirty="0">
                    <a:solidFill>
                      <a:srgbClr val="00B050"/>
                    </a:solidFill>
                  </a:rPr>
                  <a:t>in 2 Litters </a:t>
                </a:r>
                <a:r>
                  <a:rPr lang="en-US" sz="3200" b="1" dirty="0" smtClean="0">
                    <a:solidFill>
                      <a:srgbClr val="00B050"/>
                    </a:solidFill>
                  </a:rPr>
                  <a:t>of </a:t>
                </a:r>
                <a:r>
                  <a:rPr lang="en-US" sz="3200" b="1" dirty="0">
                    <a:solidFill>
                      <a:srgbClr val="00B050"/>
                    </a:solidFill>
                  </a:rPr>
                  <a:t>solution.     Na = 23 ,    O = 16 , H = </a:t>
                </a:r>
                <a:r>
                  <a:rPr lang="en-US" sz="3200" b="1" dirty="0" smtClean="0">
                    <a:solidFill>
                      <a:srgbClr val="00B050"/>
                    </a:solidFill>
                  </a:rPr>
                  <a:t>1</a:t>
                </a:r>
              </a:p>
              <a:p>
                <a:pPr algn="l" rtl="0"/>
                <a:r>
                  <a:rPr lang="en-US" sz="3200" b="1" i="1" dirty="0"/>
                  <a:t>M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𝑳𝒊𝒕𝒆𝒓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200" b="1" dirty="0"/>
                  <a:t>      𝑵𝒂𝑶𝑯 𝑴. 𝑾𝒕 = 𝟐𝟑+ 𝟏𝟔+ 𝟏 = 𝟒𝟎𝒈/𝒎𝒐𝒍e </a:t>
                </a:r>
              </a:p>
              <a:p>
                <a:pPr algn="l" rtl="0"/>
                <a:r>
                  <a:rPr lang="en-US" sz="3200" b="1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3200" b="1" i="1" dirty="0"/>
                  <a:t>n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𝑾𝒕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𝑴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𝑾𝒕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r>
                  <a:rPr lang="en-US" sz="3200" b="1" dirty="0" smtClean="0">
                    <a:solidFill>
                      <a:srgbClr val="00B050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en-US" sz="32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  <m:r>
                      <a:rPr lang="en-US" sz="32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32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𝒎𝒐𝒍𝒆</m:t>
                    </m:r>
                    <m:r>
                      <a:rPr lang="en-US" sz="32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⇒ </m:t>
                    </m:r>
                    <m:r>
                      <a:rPr lang="en-US" sz="32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32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US" sz="3200" b="1" i="1" dirty="0" smtClean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32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2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= </a:t>
                </a:r>
                <a:r>
                  <a:rPr lang="en-US" sz="3500" b="1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0.25M</a:t>
                </a:r>
              </a:p>
              <a:p>
                <a:pPr algn="l" rtl="0"/>
                <a:endParaRPr lang="en-US" sz="3200" b="1" dirty="0"/>
              </a:p>
              <a:p>
                <a:pPr marL="0" indent="0" algn="l" rtl="0">
                  <a:buNone/>
                </a:pPr>
                <a:r>
                  <a:rPr lang="en-US" sz="3500" b="1" dirty="0"/>
                  <a:t>or: </a:t>
                </a:r>
                <a:r>
                  <a:rPr lang="en-US" sz="3500" b="1" i="1" dirty="0"/>
                  <a:t>M</a:t>
                </a:r>
                <a14:m>
                  <m:oMath xmlns:m="http://schemas.openxmlformats.org/officeDocument/2006/math">
                    <m:r>
                      <a:rPr lang="en-US" sz="35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5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500" b="1" i="1">
                            <a:latin typeface="Cambria Math" panose="02040503050406030204" pitchFamily="18" charset="0"/>
                          </a:rPr>
                          <m:t>𝑾𝒕</m:t>
                        </m:r>
                      </m:num>
                      <m:den>
                        <m:r>
                          <a:rPr lang="en-US" sz="3500" b="1" i="1">
                            <a:latin typeface="Cambria Math" panose="02040503050406030204" pitchFamily="18" charset="0"/>
                          </a:rPr>
                          <m:t>𝑴</m:t>
                        </m:r>
                        <m:r>
                          <a:rPr lang="en-US" sz="3500" b="1" i="1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en-US" sz="3500" b="1" i="1">
                            <a:latin typeface="Cambria Math" panose="02040503050406030204" pitchFamily="18" charset="0"/>
                          </a:rPr>
                          <m:t>𝑾𝒕</m:t>
                        </m:r>
                      </m:den>
                    </m:f>
                  </m:oMath>
                </a14:m>
                <a:r>
                  <a:rPr lang="en-US" sz="3500" b="1" dirty="0"/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5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500" b="1" i="1">
                            <a:latin typeface="Cambria Math" panose="02040503050406030204" pitchFamily="18" charset="0"/>
                          </a:rPr>
                          <m:t>𝟏𝟎𝟎𝟎</m:t>
                        </m:r>
                      </m:num>
                      <m:den>
                        <m:r>
                          <a:rPr lang="en-US" sz="3500" b="1" i="1">
                            <a:latin typeface="Cambria Math" panose="02040503050406030204" pitchFamily="18" charset="0"/>
                          </a:rPr>
                          <m:t>𝒎𝑳</m:t>
                        </m:r>
                      </m:den>
                    </m:f>
                  </m:oMath>
                </a14:m>
                <a:r>
                  <a:rPr lang="en-US" sz="3500" b="1" dirty="0"/>
                  <a:t> </a:t>
                </a:r>
                <a:r>
                  <a:rPr lang="en-US" sz="3500" b="1" dirty="0" smtClean="0"/>
                  <a:t>                 ⇒ </a:t>
                </a:r>
                <a:r>
                  <a:rPr lang="en-US" sz="3500" b="1" dirty="0"/>
                  <a:t>𝑴 </a:t>
                </a:r>
                <a:r>
                  <a:rPr lang="en-US" sz="35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en-US" sz="3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en-US" sz="3500" b="1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5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500" b="1" i="1">
                            <a:latin typeface="Cambria Math" panose="02040503050406030204" pitchFamily="18" charset="0"/>
                          </a:rPr>
                          <m:t>𝟏𝟎𝟎𝟎</m:t>
                        </m:r>
                      </m:num>
                      <m:den>
                        <m:r>
                          <a:rPr lang="en-US" sz="3500" b="1" i="1" smtClean="0">
                            <a:latin typeface="Cambria Math" panose="02040503050406030204" pitchFamily="18" charset="0"/>
                          </a:rPr>
                          <m:t>𝟐𝟎𝟎𝟎</m:t>
                        </m:r>
                      </m:den>
                    </m:f>
                  </m:oMath>
                </a14:m>
                <a:r>
                  <a:rPr lang="en-US" sz="3500" b="1" dirty="0"/>
                  <a:t> = </a:t>
                </a:r>
                <a:r>
                  <a:rPr lang="en-US" sz="3500" b="1" i="1" dirty="0" smtClean="0"/>
                  <a:t>0.25M</a:t>
                </a:r>
              </a:p>
              <a:p>
                <a:pPr marL="0" indent="0" algn="l" rtl="0">
                  <a:buNone/>
                </a:pPr>
                <a:endParaRPr lang="en-US" sz="3500" b="1" dirty="0" smtClean="0"/>
              </a:p>
              <a:p>
                <a:pPr marL="0" indent="0" algn="l" rtl="0">
                  <a:buNone/>
                </a:pPr>
                <a:r>
                  <a:rPr lang="en-US" sz="3500" b="1" dirty="0"/>
                  <a:t>or: </a:t>
                </a:r>
                <a:r>
                  <a:rPr lang="en-US" sz="3500" b="1" i="1" dirty="0"/>
                  <a:t>M</a:t>
                </a:r>
                <a14:m>
                  <m:oMath xmlns:m="http://schemas.openxmlformats.org/officeDocument/2006/math">
                    <m:r>
                      <a:rPr lang="en-US" sz="35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5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500" b="1" i="1">
                            <a:latin typeface="Cambria Math" panose="02040503050406030204" pitchFamily="18" charset="0"/>
                          </a:rPr>
                          <m:t>𝑾𝒕</m:t>
                        </m:r>
                      </m:num>
                      <m:den>
                        <m:r>
                          <a:rPr lang="en-US" sz="3500" b="1" i="1">
                            <a:latin typeface="Cambria Math" panose="02040503050406030204" pitchFamily="18" charset="0"/>
                          </a:rPr>
                          <m:t>𝑴</m:t>
                        </m:r>
                        <m:r>
                          <a:rPr lang="en-US" sz="3500" b="1" i="1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en-US" sz="3500" b="1" i="1">
                            <a:latin typeface="Cambria Math" panose="02040503050406030204" pitchFamily="18" charset="0"/>
                          </a:rPr>
                          <m:t>𝑾𝒕</m:t>
                        </m:r>
                      </m:den>
                    </m:f>
                  </m:oMath>
                </a14:m>
                <a:r>
                  <a:rPr lang="en-US" sz="3500" b="1" dirty="0"/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5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5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500" b="1" i="1" smtClean="0">
                            <a:latin typeface="Cambria Math" panose="02040503050406030204" pitchFamily="18" charset="0"/>
                          </a:rPr>
                          <m:t>𝒗𝒍</m:t>
                        </m:r>
                      </m:den>
                    </m:f>
                  </m:oMath>
                </a14:m>
                <a:r>
                  <a:rPr lang="en-US" sz="3500" b="1" dirty="0" smtClean="0"/>
                  <a:t>                        </a:t>
                </a:r>
                <a:r>
                  <a:rPr lang="en-US" sz="3500" b="1" dirty="0"/>
                  <a:t>⇒ 𝑴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en-US" sz="3600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en-US" sz="35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5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5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5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500" b="1" dirty="0"/>
                  <a:t> = </a:t>
                </a:r>
                <a:r>
                  <a:rPr lang="en-US" sz="3500" b="1" i="1" dirty="0"/>
                  <a:t>0.25M</a:t>
                </a:r>
              </a:p>
              <a:p>
                <a:pPr marL="0" indent="0" algn="l" rtl="0">
                  <a:buNone/>
                </a:pPr>
                <a:endParaRPr lang="en-US" sz="3500" b="1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18364"/>
                <a:ext cx="10515600" cy="5958599"/>
              </a:xfrm>
              <a:blipFill>
                <a:blip r:embed="rId2"/>
                <a:stretch>
                  <a:fillRect l="-1507" t="-2047" r="-144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0927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354843"/>
            <a:ext cx="11464120" cy="582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8330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00251" y="191068"/>
                <a:ext cx="11641539" cy="6441743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:r>
                  <a:rPr lang="en-US" dirty="0" smtClean="0"/>
                  <a:t> 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2-Normality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:                                                                            </a:t>
                </a:r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pPr marL="0" indent="0" algn="l" rtl="0">
                  <a:buNone/>
                </a:pPr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b="1" dirty="0" smtClean="0"/>
                  <a:t>Number </a:t>
                </a:r>
                <a:r>
                  <a:rPr lang="en-US" b="1" dirty="0"/>
                  <a:t>of gram equivalent weight of solute per liter of </a:t>
                </a:r>
                <a:r>
                  <a:rPr lang="en-US" b="1" dirty="0" smtClean="0"/>
                  <a:t>solution</a:t>
                </a:r>
              </a:p>
              <a:p>
                <a:pPr marL="0" indent="0" algn="l" rtl="0">
                  <a:buNone/>
                </a:pPr>
                <a:endParaRPr lang="en-US" b="1" dirty="0"/>
              </a:p>
              <a:p>
                <a:pPr marL="0" indent="0" algn="l" rtl="0">
                  <a:buNone/>
                </a:pPr>
                <a:r>
                  <a:rPr lang="en-US" b="1" i="1" dirty="0" smtClean="0"/>
                  <a:t>N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𝒏𝒖𝒎𝒃𝒆𝒓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𝒐𝒇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𝒆𝒒𝒖𝒊𝒗𝒆𝒍𝒂𝒏𝒕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𝑳𝒊𝒕𝒆𝒓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b="1" dirty="0" smtClean="0"/>
                  <a:t>    </a:t>
                </a:r>
                <a:r>
                  <a:rPr lang="en-US" b="1" i="1" dirty="0"/>
                  <a:t>N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 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𝒐𝒇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𝒆𝒒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𝑳𝒊𝒕𝒆𝒓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b="1" dirty="0"/>
                  <a:t> </a:t>
                </a:r>
                <a:endParaRPr lang="en-US" b="1" dirty="0" smtClean="0"/>
              </a:p>
              <a:p>
                <a:pPr marL="0" indent="0" algn="l" rtl="0">
                  <a:buNone/>
                </a:pPr>
                <a:endParaRPr lang="en-US" b="1" dirty="0"/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𝒏𝒐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. 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𝒆𝒒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𝑾𝒕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𝑬𝑾</m:t>
                        </m:r>
                      </m:den>
                    </m:f>
                  </m:oMath>
                </a14:m>
                <a:r>
                  <a:rPr lang="en-US" b="1" dirty="0"/>
                  <a:t> </a:t>
                </a:r>
                <a:r>
                  <a:rPr lang="en-US" b="1" dirty="0" smtClean="0"/>
                  <a:t>        </a:t>
                </a:r>
                <a:r>
                  <a:rPr lang="en-US" sz="2400" b="1" dirty="0" smtClean="0"/>
                  <a:t> Wt: weight of solute,  EW: equivalent weight of solute</a:t>
                </a:r>
              </a:p>
              <a:p>
                <a:pPr marL="0" indent="0" algn="l" rtl="0">
                  <a:buNone/>
                </a:pPr>
                <a:endParaRPr lang="en-US" b="1" dirty="0"/>
              </a:p>
              <a:p>
                <a:pPr marL="0" indent="0" algn="l" rtl="0">
                  <a:buNone/>
                </a:pPr>
                <a:r>
                  <a:rPr lang="en-US" b="1" i="1" dirty="0" smtClean="0">
                    <a:solidFill>
                      <a:srgbClr val="FF0000"/>
                    </a:solidFill>
                  </a:rPr>
                  <a:t>N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𝒏𝒐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  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𝒐𝒇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𝒆𝒒</m:t>
                        </m:r>
                      </m:num>
                      <m:den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𝒎𝑳</m:t>
                        </m:r>
                      </m:den>
                    </m:f>
                  </m:oMath>
                </a14:m>
                <a:r>
                  <a:rPr lang="en-US" b="1" dirty="0"/>
                  <a:t> </a:t>
                </a:r>
                <a:r>
                  <a:rPr lang="en-US" b="1" dirty="0" smtClean="0"/>
                  <a:t>                   </a:t>
                </a:r>
                <a:r>
                  <a:rPr lang="en-US" b="1" dirty="0" err="1" smtClean="0"/>
                  <a:t>VmL</a:t>
                </a:r>
                <a:r>
                  <a:rPr lang="en-US" b="1" dirty="0" smtClean="0"/>
                  <a:t>: volume of solution in mL</a:t>
                </a:r>
              </a:p>
              <a:p>
                <a:pPr marL="0" indent="0" algn="l" rtl="0">
                  <a:buNone/>
                </a:pPr>
                <a:endParaRPr lang="en-US" b="1" dirty="0"/>
              </a:p>
              <a:p>
                <a:pPr marL="0" indent="0" algn="ctr" rtl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N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𝑾𝒕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𝑬𝑾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num>
                      <m:den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𝒎𝑳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      Units: </a:t>
                </a:r>
                <a:r>
                  <a:rPr lang="en-US" b="1" dirty="0" err="1" smtClean="0">
                    <a:solidFill>
                      <a:srgbClr val="FF0000"/>
                    </a:solidFill>
                  </a:rPr>
                  <a:t>eq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/L,   </a:t>
                </a:r>
                <a:r>
                  <a:rPr lang="en-US" b="1" dirty="0" err="1" smtClean="0">
                    <a:solidFill>
                      <a:srgbClr val="FF0000"/>
                    </a:solidFill>
                  </a:rPr>
                  <a:t>eq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/mL</a:t>
                </a:r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 algn="l" rtl="0">
                  <a:buNone/>
                </a:pPr>
                <a:endParaRPr lang="en-US" b="1" dirty="0"/>
              </a:p>
              <a:p>
                <a:pPr marL="0" indent="0" algn="l" rtl="0">
                  <a:buNone/>
                </a:pPr>
                <a:endParaRPr lang="en-US" b="1" dirty="0" smtClean="0"/>
              </a:p>
              <a:p>
                <a:pPr marL="0" indent="0" algn="l" rtl="0">
                  <a:buNone/>
                </a:pPr>
                <a:endParaRPr lang="en-US" b="1" dirty="0"/>
              </a:p>
              <a:p>
                <a:pPr marL="0" indent="0" algn="l" rtl="0">
                  <a:buNone/>
                </a:pPr>
                <a:endParaRPr lang="ar-IQ" b="1" dirty="0"/>
              </a:p>
              <a:p>
                <a:pPr marL="0" indent="0" algn="l" rtl="0">
                  <a:buNone/>
                </a:pPr>
                <a:endParaRPr lang="ar-IQ" b="1" dirty="0"/>
              </a:p>
              <a:p>
                <a:pPr marL="0" indent="0" algn="l" rtl="0">
                  <a:buNone/>
                </a:pPr>
                <a:endParaRPr lang="ar-IQ" b="1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0251" y="191068"/>
                <a:ext cx="11641539" cy="6441743"/>
              </a:xfrm>
              <a:blipFill>
                <a:blip r:embed="rId2"/>
                <a:stretch>
                  <a:fillRect l="-1047" t="-198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مستطيل 3"/>
          <p:cNvSpPr/>
          <p:nvPr/>
        </p:nvSpPr>
        <p:spPr>
          <a:xfrm>
            <a:off x="2606721" y="5268035"/>
            <a:ext cx="3152633" cy="9144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5" name="مستطيل 4"/>
          <p:cNvSpPr/>
          <p:nvPr/>
        </p:nvSpPr>
        <p:spPr>
          <a:xfrm>
            <a:off x="163772" y="4135270"/>
            <a:ext cx="3152633" cy="9144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5307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>
                <a:solidFill>
                  <a:schemeClr val="tx2"/>
                </a:solidFill>
              </a:rPr>
              <a:t>Analytical Chemistry </a:t>
            </a:r>
            <a:endParaRPr lang="ar-IQ" b="1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sz="3600" b="1" dirty="0">
                <a:solidFill>
                  <a:srgbClr val="FF0000"/>
                </a:solidFill>
              </a:rPr>
              <a:t>ANALYTICAL CHEMISTRY: </a:t>
            </a:r>
            <a:r>
              <a:rPr lang="en-US" sz="3600" dirty="0"/>
              <a:t>It is a chemistry branch deals with the study on the identification of </a:t>
            </a:r>
            <a:r>
              <a:rPr lang="en-US" sz="3600" dirty="0" smtClean="0"/>
              <a:t>material </a:t>
            </a:r>
            <a:r>
              <a:rPr lang="en-US" sz="3600" dirty="0"/>
              <a:t>composition and the determination of the amount of each </a:t>
            </a:r>
            <a:r>
              <a:rPr lang="en-US" sz="3600" dirty="0" smtClean="0"/>
              <a:t>component </a:t>
            </a:r>
            <a:r>
              <a:rPr lang="en-US" sz="3600" dirty="0"/>
              <a:t>presented by an expression of concentration directly or </a:t>
            </a:r>
            <a:r>
              <a:rPr lang="en-US" sz="3600" dirty="0" smtClean="0"/>
              <a:t>indirectly </a:t>
            </a:r>
            <a:r>
              <a:rPr lang="en-US" sz="3600" dirty="0"/>
              <a:t>(after separation</a:t>
            </a:r>
            <a:r>
              <a:rPr lang="en-US" sz="3600" dirty="0" smtClean="0"/>
              <a:t>).</a:t>
            </a:r>
          </a:p>
          <a:p>
            <a:pPr algn="just" rtl="0"/>
            <a:r>
              <a:rPr lang="en-US" sz="3600" dirty="0" smtClean="0"/>
              <a:t>It </a:t>
            </a:r>
            <a:r>
              <a:rPr lang="en-US" sz="3600" dirty="0"/>
              <a:t>is divided in to two main parts: </a:t>
            </a:r>
            <a:endParaRPr lang="ar-IQ" sz="36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0691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194" y="218364"/>
            <a:ext cx="11354937" cy="571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5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31504" y="188641"/>
            <a:ext cx="8856984" cy="653283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1- QUALITATIVE </a:t>
            </a:r>
            <a:r>
              <a:rPr lang="en-US" b="1" dirty="0">
                <a:solidFill>
                  <a:srgbClr val="FF0000"/>
                </a:solidFill>
              </a:rPr>
              <a:t>ANALYSIS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 rtl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It is process of many steps that through which </a:t>
            </a:r>
            <a:r>
              <a:rPr lang="en-US" dirty="0" smtClean="0"/>
              <a:t>material</a:t>
            </a:r>
            <a:r>
              <a:rPr lang="en-US" dirty="0"/>
              <a:t>, compounds or </a:t>
            </a:r>
            <a:r>
              <a:rPr lang="en-US" dirty="0" smtClean="0"/>
              <a:t>elements </a:t>
            </a:r>
            <a:r>
              <a:rPr lang="en-US" dirty="0"/>
              <a:t>or elements forming certain material or a mixture of materials </a:t>
            </a:r>
            <a:r>
              <a:rPr lang="en-US" dirty="0" smtClean="0"/>
              <a:t>can </a:t>
            </a:r>
            <a:r>
              <a:rPr lang="en-US" dirty="0"/>
              <a:t>be identified at liquid, gas or solid phases. This process is the first step </a:t>
            </a:r>
            <a:r>
              <a:rPr lang="en-US" dirty="0" smtClean="0"/>
              <a:t>in </a:t>
            </a:r>
            <a:r>
              <a:rPr lang="en-US" dirty="0"/>
              <a:t>analysis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r>
              <a:rPr lang="en-US" b="1" smtClean="0">
                <a:solidFill>
                  <a:srgbClr val="FF0000"/>
                </a:solidFill>
              </a:rPr>
              <a:t>2-QUANTITATIVE </a:t>
            </a:r>
            <a:r>
              <a:rPr lang="en-US" b="1" dirty="0">
                <a:solidFill>
                  <a:srgbClr val="FF0000"/>
                </a:solidFill>
              </a:rPr>
              <a:t>ANALYSIS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 rtl="0">
              <a:buNone/>
            </a:pPr>
            <a:r>
              <a:rPr lang="en-US" dirty="0"/>
              <a:t>It is a process deals with the determination of elements or other </a:t>
            </a:r>
            <a:r>
              <a:rPr lang="en-US" dirty="0" smtClean="0"/>
              <a:t>components </a:t>
            </a:r>
            <a:r>
              <a:rPr lang="en-US" dirty="0"/>
              <a:t>that form the analyzed material (compound or mixture). It tell </a:t>
            </a:r>
            <a:r>
              <a:rPr lang="en-US" dirty="0" smtClean="0"/>
              <a:t>us </a:t>
            </a:r>
            <a:r>
              <a:rPr lang="en-US" dirty="0"/>
              <a:t>what is the amount of the components of the materials or their </a:t>
            </a:r>
            <a:r>
              <a:rPr lang="en-US" dirty="0" smtClean="0"/>
              <a:t>Components. Quantitative </a:t>
            </a:r>
            <a:r>
              <a:rPr lang="en-US" dirty="0"/>
              <a:t>analysis can not be preceded without processing </a:t>
            </a:r>
            <a:r>
              <a:rPr lang="en-US" dirty="0" smtClean="0"/>
              <a:t>qualitative </a:t>
            </a:r>
            <a:r>
              <a:rPr lang="en-US" dirty="0"/>
              <a:t>analysis.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871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31504" y="188641"/>
            <a:ext cx="9036496" cy="6532835"/>
          </a:xfrm>
        </p:spPr>
        <p:txBody>
          <a:bodyPr/>
          <a:lstStyle/>
          <a:p>
            <a:pPr algn="l"/>
            <a:r>
              <a:rPr lang="en-US" sz="3200" b="1" u="sng" dirty="0" err="1">
                <a:solidFill>
                  <a:srgbClr val="FF0000"/>
                </a:solidFill>
                <a:latin typeface="Arial"/>
                <a:ea typeface="Calibri"/>
              </a:rPr>
              <a:t>Analytes</a:t>
            </a:r>
            <a:r>
              <a:rPr lang="en-US" sz="3200" b="1" dirty="0">
                <a:solidFill>
                  <a:srgbClr val="FF0000"/>
                </a:solidFill>
                <a:latin typeface="Arial"/>
                <a:ea typeface="Calibri"/>
              </a:rPr>
              <a:t>: </a:t>
            </a:r>
            <a:r>
              <a:rPr lang="en-US" sz="3200" dirty="0">
                <a:latin typeface="Arial"/>
                <a:ea typeface="Calibri"/>
              </a:rPr>
              <a:t>Are the components of a sample that are to be determined</a:t>
            </a:r>
            <a:r>
              <a:rPr lang="en-US" sz="3200" dirty="0" smtClean="0">
                <a:latin typeface="Arial"/>
                <a:ea typeface="Calibri"/>
              </a:rPr>
              <a:t>.</a:t>
            </a:r>
          </a:p>
          <a:p>
            <a:pPr algn="l"/>
            <a:r>
              <a:rPr lang="en-US" sz="3200" b="1" dirty="0">
                <a:solidFill>
                  <a:srgbClr val="FF0000"/>
                </a:solidFill>
                <a:latin typeface="Arial"/>
                <a:ea typeface="Calibri"/>
              </a:rPr>
              <a:t>Matrix: </a:t>
            </a:r>
            <a:r>
              <a:rPr lang="en-US" sz="3200" dirty="0">
                <a:latin typeface="Arial"/>
                <a:ea typeface="Calibri"/>
              </a:rPr>
              <a:t>All other constituents in a sample except for the </a:t>
            </a:r>
            <a:r>
              <a:rPr lang="en-US" sz="3200" dirty="0" err="1">
                <a:latin typeface="Arial"/>
                <a:ea typeface="Calibri"/>
              </a:rPr>
              <a:t>analytes</a:t>
            </a:r>
            <a:r>
              <a:rPr lang="en-US" sz="3200" dirty="0">
                <a:latin typeface="Arial"/>
                <a:ea typeface="Calibri"/>
              </a:rPr>
              <a:t>.</a:t>
            </a:r>
            <a:endParaRPr lang="ar-IQ" sz="3200" dirty="0" smtClean="0">
              <a:latin typeface="Arial"/>
              <a:ea typeface="Calibri"/>
            </a:endParaRPr>
          </a:p>
          <a:p>
            <a:pPr marL="0" indent="0" algn="l">
              <a:buNone/>
            </a:pPr>
            <a:endParaRPr lang="ar-IQ" sz="3200" dirty="0">
              <a:latin typeface="Arial"/>
            </a:endParaRPr>
          </a:p>
          <a:p>
            <a:pPr marL="0" indent="0" algn="l">
              <a:buNone/>
            </a:pPr>
            <a:r>
              <a:rPr lang="en-US" sz="3200" b="1" dirty="0">
                <a:solidFill>
                  <a:srgbClr val="7030A0"/>
                </a:solidFill>
              </a:rPr>
              <a:t>Classifying Analytical </a:t>
            </a:r>
            <a:r>
              <a:rPr lang="en-US" sz="3200" b="1" dirty="0" smtClean="0">
                <a:solidFill>
                  <a:srgbClr val="7030A0"/>
                </a:solidFill>
              </a:rPr>
              <a:t>Techniques:</a:t>
            </a:r>
            <a:endParaRPr lang="ar-IQ" sz="3200" b="1" dirty="0" smtClean="0">
              <a:solidFill>
                <a:srgbClr val="7030A0"/>
              </a:solidFill>
            </a:endParaRPr>
          </a:p>
          <a:p>
            <a:pPr marL="0" indent="0" algn="l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1- Classical Techniques </a:t>
            </a:r>
          </a:p>
          <a:p>
            <a:pPr marL="0" indent="0" algn="l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2- Instrument Techniques</a:t>
            </a:r>
          </a:p>
          <a:p>
            <a:pPr marL="0" indent="0" algn="l">
              <a:buNone/>
            </a:pP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808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63552" y="0"/>
            <a:ext cx="8229600" cy="99412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Classical </a:t>
            </a:r>
            <a:r>
              <a:rPr lang="en-US" b="1" dirty="0">
                <a:solidFill>
                  <a:srgbClr val="FF0000"/>
                </a:solidFill>
              </a:rPr>
              <a:t>Techniques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75520" y="994123"/>
            <a:ext cx="8784976" cy="5727353"/>
          </a:xfrm>
        </p:spPr>
        <p:txBody>
          <a:bodyPr>
            <a:noAutofit/>
          </a:bodyPr>
          <a:lstStyle/>
          <a:p>
            <a:pPr algn="just" rtl="0"/>
            <a:r>
              <a:rPr lang="en-US" sz="3200" b="1" dirty="0" smtClean="0"/>
              <a:t>Mass, volume, and charge </a:t>
            </a:r>
            <a:r>
              <a:rPr lang="en-US" sz="3200" dirty="0" smtClean="0"/>
              <a:t>are the most common signals for classical techniques, and the corresponding techniques are:</a:t>
            </a:r>
          </a:p>
          <a:p>
            <a:pPr algn="just" rtl="0"/>
            <a:r>
              <a:rPr lang="en-US" sz="3200" dirty="0" smtClean="0"/>
              <a:t>1- </a:t>
            </a:r>
            <a:r>
              <a:rPr lang="en-US" sz="3200" b="1" dirty="0" smtClean="0">
                <a:solidFill>
                  <a:srgbClr val="FF0000"/>
                </a:solidFill>
              </a:rPr>
              <a:t>Volumetric techniques </a:t>
            </a:r>
            <a:r>
              <a:rPr lang="en-US" sz="3200" dirty="0" smtClean="0"/>
              <a:t>(Titrimetric analysis): The </a:t>
            </a:r>
            <a:r>
              <a:rPr lang="en-US" sz="3200" dirty="0" err="1" smtClean="0"/>
              <a:t>analyte</a:t>
            </a:r>
            <a:r>
              <a:rPr lang="en-US" sz="3200" dirty="0" smtClean="0"/>
              <a:t> reacts with a measured volume of reagent of known concentration, in a process called titration.</a:t>
            </a:r>
          </a:p>
          <a:p>
            <a:pPr algn="just" rtl="0"/>
            <a:r>
              <a:rPr lang="en-US" sz="3200" b="1" dirty="0" smtClean="0">
                <a:solidFill>
                  <a:srgbClr val="FF0000"/>
                </a:solidFill>
              </a:rPr>
              <a:t>2- </a:t>
            </a:r>
            <a:r>
              <a:rPr lang="en-US" sz="3200" b="1" dirty="0">
                <a:solidFill>
                  <a:srgbClr val="FF0000"/>
                </a:solidFill>
              </a:rPr>
              <a:t>Gravimetric techniques: </a:t>
            </a:r>
            <a:r>
              <a:rPr lang="en-US" sz="3200" dirty="0"/>
              <a:t>usually involves the selective separation of the </a:t>
            </a:r>
            <a:r>
              <a:rPr lang="en-US" sz="3200" dirty="0" err="1"/>
              <a:t>analyte</a:t>
            </a:r>
            <a:r>
              <a:rPr lang="en-US" sz="3200" dirty="0"/>
              <a:t> </a:t>
            </a:r>
            <a:r>
              <a:rPr lang="en-US" sz="3200" dirty="0" smtClean="0"/>
              <a:t>by precipitation</a:t>
            </a:r>
            <a:r>
              <a:rPr lang="en-US" sz="3200" dirty="0"/>
              <a:t>, followed by the very non-selective measurement of mass (of the precipitate).</a:t>
            </a:r>
          </a:p>
          <a:p>
            <a:pPr algn="just" rtl="0"/>
            <a:r>
              <a:rPr lang="en-US" sz="3200" b="1" dirty="0">
                <a:solidFill>
                  <a:srgbClr val="FF0000"/>
                </a:solidFill>
              </a:rPr>
              <a:t>3- </a:t>
            </a:r>
            <a:r>
              <a:rPr lang="en-US" sz="3200" b="1" dirty="0" err="1">
                <a:solidFill>
                  <a:srgbClr val="FF0000"/>
                </a:solidFill>
              </a:rPr>
              <a:t>Coulometeric</a:t>
            </a:r>
            <a:r>
              <a:rPr lang="en-US" sz="3200" b="1" dirty="0">
                <a:solidFill>
                  <a:srgbClr val="FF0000"/>
                </a:solidFill>
              </a:rPr>
              <a:t> techniques.</a:t>
            </a:r>
            <a:endParaRPr lang="ar-IQ" sz="3200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312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INSTRUMENTAL </a:t>
            </a:r>
            <a:r>
              <a:rPr lang="en-US" b="1" dirty="0" smtClean="0">
                <a:solidFill>
                  <a:srgbClr val="FF0000"/>
                </a:solidFill>
              </a:rPr>
              <a:t>TECHNIQUES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" y="1143001"/>
            <a:ext cx="12064620" cy="5578475"/>
          </a:xfrm>
        </p:spPr>
        <p:txBody>
          <a:bodyPr>
            <a:normAutofit/>
          </a:bodyPr>
          <a:lstStyle/>
          <a:p>
            <a:pPr algn="just" rtl="0">
              <a:lnSpc>
                <a:spcPct val="100000"/>
              </a:lnSpc>
            </a:pPr>
            <a:r>
              <a:rPr lang="en-US" sz="3600" dirty="0"/>
              <a:t>Determination of materials or their components can be performed </a:t>
            </a:r>
            <a:r>
              <a:rPr lang="en-US" sz="3600" dirty="0" smtClean="0"/>
              <a:t>using </a:t>
            </a:r>
            <a:r>
              <a:rPr lang="en-US" sz="3600" dirty="0"/>
              <a:t>instruments that their measurements of certain properties such as </a:t>
            </a:r>
            <a:r>
              <a:rPr lang="en-US" sz="3600" dirty="0" smtClean="0"/>
              <a:t>conductivity, turbidity, </a:t>
            </a:r>
            <a:r>
              <a:rPr lang="en-US" sz="3600" dirty="0" err="1" smtClean="0"/>
              <a:t>potentiometry</a:t>
            </a:r>
            <a:r>
              <a:rPr lang="en-US" sz="3600" dirty="0" smtClean="0"/>
              <a:t>, color, refractive index, absorption at </a:t>
            </a:r>
            <a:r>
              <a:rPr lang="en-US" sz="3600" dirty="0"/>
              <a:t>UV or visible region etc…provided these measurements depend on and </a:t>
            </a:r>
            <a:r>
              <a:rPr lang="en-US" sz="3600" dirty="0" smtClean="0"/>
              <a:t>relate </a:t>
            </a:r>
            <a:r>
              <a:rPr lang="en-US" sz="3600" dirty="0"/>
              <a:t>to the concentration of the material or its components directly or </a:t>
            </a:r>
            <a:r>
              <a:rPr lang="en-US" sz="3600" dirty="0" smtClean="0"/>
              <a:t>indirectly</a:t>
            </a:r>
            <a:r>
              <a:rPr lang="en-US" sz="3600" dirty="0"/>
              <a:t>. </a:t>
            </a:r>
            <a:endParaRPr lang="ar-IQ" sz="36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6486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INSTRUMENTAL TECHNIQUES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3200" b="1" dirty="0">
                <a:solidFill>
                  <a:srgbClr val="FF0000"/>
                </a:solidFill>
              </a:rPr>
              <a:t>1-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Spectroscopic </a:t>
            </a:r>
            <a:r>
              <a:rPr lang="en-US" sz="3200" b="1" dirty="0" smtClean="0">
                <a:solidFill>
                  <a:srgbClr val="FF0000"/>
                </a:solidFill>
              </a:rPr>
              <a:t>methods:-</a:t>
            </a:r>
            <a:r>
              <a:rPr lang="en-US" sz="3200" dirty="0" smtClean="0"/>
              <a:t> </a:t>
            </a:r>
            <a:r>
              <a:rPr lang="en-US" sz="3200" dirty="0"/>
              <a:t>measuring the interaction between the </a:t>
            </a:r>
            <a:r>
              <a:rPr lang="en-US" sz="3200" dirty="0" err="1" smtClean="0"/>
              <a:t>analyte</a:t>
            </a:r>
            <a:r>
              <a:rPr lang="en-US" sz="3200" dirty="0" smtClean="0"/>
              <a:t> and </a:t>
            </a:r>
            <a:r>
              <a:rPr lang="en-US" sz="3200" dirty="0"/>
              <a:t>electromagnetic radiation (or the production of radiation by </a:t>
            </a:r>
            <a:r>
              <a:rPr lang="en-US" sz="3200" dirty="0" smtClean="0"/>
              <a:t>an </a:t>
            </a:r>
            <a:r>
              <a:rPr lang="en-US" sz="3200" dirty="0" err="1" smtClean="0"/>
              <a:t>analyte</a:t>
            </a:r>
            <a:r>
              <a:rPr lang="en-US" sz="3200" dirty="0"/>
              <a:t>).</a:t>
            </a:r>
          </a:p>
          <a:p>
            <a:pPr algn="just" rtl="0"/>
            <a:r>
              <a:rPr lang="en-US" sz="3200" b="1" dirty="0">
                <a:solidFill>
                  <a:srgbClr val="FF0000"/>
                </a:solidFill>
              </a:rPr>
              <a:t>2-</a:t>
            </a:r>
            <a:r>
              <a:rPr lang="en-US" sz="3200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Electroanalytic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methods:-</a:t>
            </a:r>
            <a:r>
              <a:rPr lang="en-US" sz="3200" dirty="0" smtClean="0"/>
              <a:t> </a:t>
            </a:r>
            <a:r>
              <a:rPr lang="en-US" sz="3200" dirty="0"/>
              <a:t>measure an </a:t>
            </a:r>
            <a:r>
              <a:rPr lang="en-US" sz="3200" dirty="0" smtClean="0"/>
              <a:t>electrical </a:t>
            </a:r>
            <a:r>
              <a:rPr lang="en-US" sz="3200" dirty="0"/>
              <a:t>property (i.e</a:t>
            </a:r>
            <a:r>
              <a:rPr lang="en-US" sz="3200" dirty="0" smtClean="0"/>
              <a:t>., potential</a:t>
            </a:r>
            <a:r>
              <a:rPr lang="en-US" sz="3200" dirty="0"/>
              <a:t>, current, resistance, amperes, etc.) chemically related to </a:t>
            </a:r>
            <a:r>
              <a:rPr lang="en-US" sz="3200" dirty="0" smtClean="0"/>
              <a:t>the amount </a:t>
            </a:r>
            <a:r>
              <a:rPr lang="en-US" sz="3200" dirty="0"/>
              <a:t>of </a:t>
            </a:r>
            <a:r>
              <a:rPr lang="en-US" sz="3200" dirty="0" err="1"/>
              <a:t>analyte</a:t>
            </a:r>
            <a:r>
              <a:rPr lang="en-US" sz="3200" dirty="0"/>
              <a:t>.</a:t>
            </a:r>
            <a:endParaRPr lang="ar-IQ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688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31504" y="260649"/>
            <a:ext cx="8856984" cy="6460827"/>
          </a:xfrm>
        </p:spPr>
        <p:txBody>
          <a:bodyPr/>
          <a:lstStyle/>
          <a:p>
            <a:pPr algn="just" rtl="0"/>
            <a:r>
              <a:rPr lang="en-US" dirty="0"/>
              <a:t>A - Using of </a:t>
            </a:r>
            <a:r>
              <a:rPr lang="en-US" dirty="0" err="1"/>
              <a:t>Conductivitimeter</a:t>
            </a:r>
            <a:r>
              <a:rPr lang="en-US" dirty="0"/>
              <a:t> to measure the conductivity of sample </a:t>
            </a:r>
            <a:r>
              <a:rPr lang="en-US" dirty="0" smtClean="0"/>
              <a:t>solution </a:t>
            </a:r>
            <a:r>
              <a:rPr lang="en-US" dirty="0"/>
              <a:t>which is changing with variation in the component concentration</a:t>
            </a:r>
            <a:r>
              <a:rPr lang="en-US" dirty="0" smtClean="0"/>
              <a:t>.</a:t>
            </a:r>
          </a:p>
          <a:p>
            <a:pPr algn="just" rtl="0"/>
            <a:endParaRPr lang="en-US" dirty="0" smtClean="0"/>
          </a:p>
          <a:p>
            <a:pPr algn="just" rtl="0"/>
            <a:r>
              <a:rPr lang="en-US" dirty="0"/>
              <a:t>B - Using of potentiometer to measure the potential of an electrode which </a:t>
            </a:r>
            <a:r>
              <a:rPr lang="en-US" dirty="0" smtClean="0"/>
              <a:t>is </a:t>
            </a:r>
            <a:r>
              <a:rPr lang="en-US" dirty="0"/>
              <a:t>in equilibrium with the sample solution</a:t>
            </a:r>
            <a:r>
              <a:rPr lang="en-US" dirty="0" smtClean="0"/>
              <a:t>.</a:t>
            </a:r>
          </a:p>
          <a:p>
            <a:pPr algn="just" rtl="0"/>
            <a:endParaRPr lang="en-US" dirty="0" smtClean="0"/>
          </a:p>
          <a:p>
            <a:pPr algn="just" rtl="0"/>
            <a:r>
              <a:rPr lang="en-US" dirty="0"/>
              <a:t>C - Using of UV-visible spectrometer to measure the absorbance of </a:t>
            </a:r>
            <a:r>
              <a:rPr lang="en-US" dirty="0" smtClean="0"/>
              <a:t>radiation </a:t>
            </a:r>
            <a:r>
              <a:rPr lang="en-US" dirty="0"/>
              <a:t>at a wave length that relate to the component directly or to the </a:t>
            </a:r>
            <a:r>
              <a:rPr lang="en-US" dirty="0" smtClean="0"/>
              <a:t>compound </a:t>
            </a:r>
            <a:r>
              <a:rPr lang="en-US" dirty="0"/>
              <a:t>formed by its reaction with a reagent.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61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93610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STEPS OF CHEMICAL ANALYSIS: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03512" y="1052736"/>
            <a:ext cx="8784976" cy="5544616"/>
          </a:xfrm>
        </p:spPr>
        <p:txBody>
          <a:bodyPr>
            <a:normAutofit/>
          </a:bodyPr>
          <a:lstStyle/>
          <a:p>
            <a:pPr algn="just" rtl="0"/>
            <a:r>
              <a:rPr lang="en-US" dirty="0"/>
              <a:t>There are a general steps for any analysis process, a modifications in </a:t>
            </a:r>
            <a:r>
              <a:rPr lang="en-US" dirty="0" smtClean="0"/>
              <a:t>these </a:t>
            </a:r>
            <a:r>
              <a:rPr lang="en-US" dirty="0"/>
              <a:t>steps depend on nature, size</a:t>
            </a:r>
            <a:r>
              <a:rPr lang="en-US" dirty="0" smtClean="0"/>
              <a:t>, </a:t>
            </a:r>
            <a:r>
              <a:rPr lang="en-US" dirty="0"/>
              <a:t>the </a:t>
            </a:r>
            <a:r>
              <a:rPr lang="en-US" dirty="0" smtClean="0"/>
              <a:t>accuracy required, </a:t>
            </a:r>
            <a:r>
              <a:rPr lang="en-US" dirty="0"/>
              <a:t>availability of reagents chemicals </a:t>
            </a:r>
            <a:r>
              <a:rPr lang="en-US" dirty="0" smtClean="0"/>
              <a:t>equipment's </a:t>
            </a:r>
            <a:r>
              <a:rPr lang="en-US" dirty="0"/>
              <a:t>and </a:t>
            </a:r>
            <a:r>
              <a:rPr lang="en-US" dirty="0" smtClean="0"/>
              <a:t>apparatus</a:t>
            </a:r>
          </a:p>
          <a:p>
            <a:pPr algn="just" rtl="0"/>
            <a:endParaRPr lang="en-US" dirty="0" smtClean="0"/>
          </a:p>
          <a:p>
            <a:pPr algn="just" rtl="0"/>
            <a:r>
              <a:rPr lang="en-US" b="1" dirty="0">
                <a:solidFill>
                  <a:srgbClr val="FF0000"/>
                </a:solidFill>
              </a:rPr>
              <a:t>STEP 1: </a:t>
            </a:r>
            <a:r>
              <a:rPr lang="en-US" b="1" dirty="0">
                <a:solidFill>
                  <a:srgbClr val="00B0F0"/>
                </a:solidFill>
              </a:rPr>
              <a:t>CHOICE OF THE METHOD: </a:t>
            </a:r>
            <a:endParaRPr lang="en-US" b="1" dirty="0" smtClean="0">
              <a:solidFill>
                <a:srgbClr val="00B0F0"/>
              </a:solidFill>
            </a:endParaRPr>
          </a:p>
          <a:p>
            <a:pPr algn="just" rtl="0"/>
            <a:r>
              <a:rPr lang="en-US" dirty="0" smtClean="0"/>
              <a:t>The </a:t>
            </a:r>
            <a:r>
              <a:rPr lang="en-US" dirty="0"/>
              <a:t>selected method should be suitable to the nature of the sample, </a:t>
            </a:r>
            <a:r>
              <a:rPr lang="en-US" dirty="0" smtClean="0"/>
              <a:t>number </a:t>
            </a:r>
            <a:r>
              <a:rPr lang="en-US" dirty="0"/>
              <a:t>of samples and accuracy required. Some samples </a:t>
            </a:r>
            <a:r>
              <a:rPr lang="en-US" dirty="0" smtClean="0"/>
              <a:t>like archaeological </a:t>
            </a:r>
            <a:r>
              <a:rPr lang="en-US" dirty="0"/>
              <a:t>or forensic samples need a nondestructive method to keep </a:t>
            </a:r>
            <a:r>
              <a:rPr lang="en-US" dirty="0" smtClean="0"/>
              <a:t>the </a:t>
            </a:r>
            <a:r>
              <a:rPr lang="en-US" dirty="0"/>
              <a:t>samples without destruction. 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30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1058</Words>
  <Application>Microsoft Office PowerPoint</Application>
  <PresentationFormat>شاشة عريضة</PresentationFormat>
  <Paragraphs>120</Paragraphs>
  <Slides>20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7" baseType="lpstr">
      <vt:lpstr>Algerian</vt:lpstr>
      <vt:lpstr>Arial</vt:lpstr>
      <vt:lpstr>Calibri</vt:lpstr>
      <vt:lpstr>Calibri Light</vt:lpstr>
      <vt:lpstr>Cambria Math</vt:lpstr>
      <vt:lpstr>Times New Roman</vt:lpstr>
      <vt:lpstr>نسق Office</vt:lpstr>
      <vt:lpstr>ANALYTICAL CHEMISTRY</vt:lpstr>
      <vt:lpstr>Analytical Chemistry </vt:lpstr>
      <vt:lpstr>عرض تقديمي في PowerPoint</vt:lpstr>
      <vt:lpstr>عرض تقديمي في PowerPoint</vt:lpstr>
      <vt:lpstr>Classical Techniques</vt:lpstr>
      <vt:lpstr>INSTRUMENTAL TECHNIQUES</vt:lpstr>
      <vt:lpstr>INSTRUMENTAL TECHNIQUES</vt:lpstr>
      <vt:lpstr>عرض تقديمي في PowerPoint</vt:lpstr>
      <vt:lpstr>STEPS OF CHEMICAL ANALYSIS: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METHODS OF EXPRESSION OF  CONCENTRATION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Al-Qaisar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CHEMISTRY</dc:title>
  <dc:creator>fas</dc:creator>
  <cp:lastModifiedBy>fas</cp:lastModifiedBy>
  <cp:revision>87</cp:revision>
  <dcterms:created xsi:type="dcterms:W3CDTF">2022-03-14T16:11:08Z</dcterms:created>
  <dcterms:modified xsi:type="dcterms:W3CDTF">2023-09-11T17:09:59Z</dcterms:modified>
</cp:coreProperties>
</file>