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431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4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117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391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907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738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122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880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558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546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639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00709-C546-4D3E-A685-8CF0C3A3D452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8B89-D87B-465E-ACE2-59D9469F94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459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67019"/>
            <a:ext cx="9144000" cy="883859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rgbClr val="7030A0"/>
                </a:solidFill>
              </a:rPr>
              <a:t>Complexometric</a:t>
            </a:r>
            <a:r>
              <a:rPr lang="en-US" b="1" dirty="0">
                <a:solidFill>
                  <a:srgbClr val="7030A0"/>
                </a:solidFill>
              </a:rPr>
              <a:t> Titrations </a:t>
            </a:r>
            <a:endParaRPr lang="ar-IQ" b="1" dirty="0">
              <a:solidFill>
                <a:srgbClr val="7030A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1069" y="1050878"/>
            <a:ext cx="11818961" cy="556828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4000" b="1" dirty="0" err="1">
                <a:solidFill>
                  <a:srgbClr val="FF0000"/>
                </a:solidFill>
              </a:rPr>
              <a:t>Complexometry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just" rtl="0"/>
            <a:r>
              <a:rPr lang="en-US" sz="4000" b="1" dirty="0"/>
              <a:t>A volumetric titration involves the formation of </a:t>
            </a:r>
            <a:r>
              <a:rPr lang="en-US" sz="4000" b="1" dirty="0" smtClean="0"/>
              <a:t>a soluble complex between a  </a:t>
            </a:r>
            <a:r>
              <a:rPr lang="en-US" sz="4000" b="1" dirty="0"/>
              <a:t>metal ion (</a:t>
            </a:r>
            <a:r>
              <a:rPr lang="en-US" sz="4000" b="1" dirty="0">
                <a:solidFill>
                  <a:srgbClr val="FF0000"/>
                </a:solidFill>
              </a:rPr>
              <a:t>as acceptor</a:t>
            </a:r>
            <a:r>
              <a:rPr lang="en-US" sz="4000" b="1" dirty="0"/>
              <a:t>) and ligand (</a:t>
            </a:r>
            <a:r>
              <a:rPr lang="en-US" sz="4000" b="1" dirty="0">
                <a:solidFill>
                  <a:srgbClr val="FF0000"/>
                </a:solidFill>
              </a:rPr>
              <a:t>as </a:t>
            </a:r>
            <a:r>
              <a:rPr lang="en-US" sz="4000" b="1" dirty="0" smtClean="0">
                <a:solidFill>
                  <a:srgbClr val="FF0000"/>
                </a:solidFill>
              </a:rPr>
              <a:t>donor</a:t>
            </a:r>
            <a:r>
              <a:rPr lang="en-US" sz="4000" b="1" dirty="0"/>
              <a:t>) to form coordination bonds</a:t>
            </a:r>
            <a:r>
              <a:rPr lang="en-US" sz="4000" b="1" dirty="0" smtClean="0"/>
              <a:t>.</a:t>
            </a:r>
          </a:p>
          <a:p>
            <a:pPr algn="just" rtl="0"/>
            <a:r>
              <a:rPr lang="en-US" sz="4000" b="1" dirty="0"/>
              <a:t>The metal ion is known </a:t>
            </a:r>
            <a:r>
              <a:rPr lang="en-US" sz="4000" b="1" dirty="0" smtClean="0"/>
              <a:t>as a </a:t>
            </a:r>
            <a:r>
              <a:rPr lang="en-US" sz="4000" b="1" dirty="0">
                <a:solidFill>
                  <a:srgbClr val="FF0000"/>
                </a:solidFill>
              </a:rPr>
              <a:t>Central metal atom</a:t>
            </a:r>
            <a:r>
              <a:rPr lang="en-US" sz="4000" b="1" dirty="0"/>
              <a:t>. </a:t>
            </a:r>
          </a:p>
          <a:p>
            <a:pPr algn="just" rtl="0"/>
            <a:r>
              <a:rPr lang="en-US" sz="4000" b="1" dirty="0"/>
              <a:t>The anion or neutral molecule is known as </a:t>
            </a:r>
            <a:r>
              <a:rPr lang="en-US" sz="4000" b="1" dirty="0">
                <a:solidFill>
                  <a:srgbClr val="FF0000"/>
                </a:solidFill>
              </a:rPr>
              <a:t>Ligand (L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</a:p>
          <a:p>
            <a:pPr algn="just" rtl="0"/>
            <a:r>
              <a:rPr lang="en-US" sz="4000" b="1" dirty="0"/>
              <a:t>Metal ions are </a:t>
            </a:r>
            <a:r>
              <a:rPr lang="en-US" sz="4000" b="1" dirty="0">
                <a:solidFill>
                  <a:srgbClr val="FF0000"/>
                </a:solidFill>
              </a:rPr>
              <a:t>Lewis acid</a:t>
            </a:r>
            <a:r>
              <a:rPr lang="en-US" sz="4000" b="1" dirty="0"/>
              <a:t>, accepting electron pairs from </a:t>
            </a:r>
            <a:r>
              <a:rPr lang="en-US" sz="4000" b="1" dirty="0" smtClean="0"/>
              <a:t>electro-donating </a:t>
            </a:r>
            <a:r>
              <a:rPr lang="en-US" sz="4000" b="1" dirty="0"/>
              <a:t>ligands that are </a:t>
            </a:r>
            <a:r>
              <a:rPr lang="en-US" sz="4000" b="1" dirty="0">
                <a:solidFill>
                  <a:srgbClr val="FF0000"/>
                </a:solidFill>
              </a:rPr>
              <a:t>Lewis bases</a:t>
            </a:r>
            <a:r>
              <a:rPr lang="en-US" sz="4000" b="1" dirty="0"/>
              <a:t>.  </a:t>
            </a:r>
          </a:p>
          <a:p>
            <a:pPr algn="just" rtl="0"/>
            <a:r>
              <a:rPr lang="en-US" sz="4000" b="1" dirty="0"/>
              <a:t> </a:t>
            </a:r>
          </a:p>
          <a:p>
            <a:pPr algn="just" rtl="0"/>
            <a:r>
              <a:rPr lang="en-US" sz="4000" b="1" dirty="0"/>
              <a:t> Ag</a:t>
            </a:r>
            <a:r>
              <a:rPr lang="en-US" sz="4000" b="1" baseline="30000" dirty="0"/>
              <a:t>+</a:t>
            </a:r>
            <a:r>
              <a:rPr lang="en-US" sz="4000" b="1" dirty="0"/>
              <a:t> + </a:t>
            </a:r>
            <a:r>
              <a:rPr lang="en-US" sz="4000" b="1" dirty="0" smtClean="0"/>
              <a:t>                                :</a:t>
            </a:r>
            <a:r>
              <a:rPr lang="en-US" sz="4000" b="1" dirty="0"/>
              <a:t>C–≡N: </a:t>
            </a:r>
            <a:r>
              <a:rPr lang="en-US" sz="4000" b="1" dirty="0" smtClean="0"/>
              <a:t>           ⇋                        </a:t>
            </a:r>
            <a:r>
              <a:rPr lang="en-US" sz="4000" b="1" dirty="0"/>
              <a:t>[:N≡C-Ag-C≡N:]</a:t>
            </a:r>
            <a:r>
              <a:rPr lang="en-US" sz="4000" b="1" baseline="30000" dirty="0"/>
              <a:t>–</a:t>
            </a:r>
            <a:r>
              <a:rPr lang="en-US" sz="4000" b="1" dirty="0"/>
              <a:t> </a:t>
            </a:r>
          </a:p>
          <a:p>
            <a:pPr algn="just" rtl="0"/>
            <a:r>
              <a:rPr lang="en-US" sz="4000" b="1" dirty="0"/>
              <a:t> Lewis acid </a:t>
            </a:r>
            <a:r>
              <a:rPr lang="en-US" sz="4000" b="1" dirty="0" smtClean="0"/>
              <a:t>                     Lewis base                                        </a:t>
            </a:r>
            <a:r>
              <a:rPr lang="en-US" sz="4000" b="1" dirty="0"/>
              <a:t>complex ion </a:t>
            </a:r>
          </a:p>
          <a:p>
            <a:pPr algn="just" rtl="0"/>
            <a:r>
              <a:rPr lang="en-US" sz="4000" b="1" dirty="0"/>
              <a:t>(</a:t>
            </a:r>
            <a:r>
              <a:rPr lang="en-US" sz="3600" b="1" dirty="0"/>
              <a:t>electron pair acceptor</a:t>
            </a:r>
            <a:r>
              <a:rPr lang="en-US" sz="4000" b="1" dirty="0"/>
              <a:t>) </a:t>
            </a:r>
            <a:r>
              <a:rPr lang="en-US" sz="4000" b="1" dirty="0" smtClean="0"/>
              <a:t>     </a:t>
            </a:r>
            <a:r>
              <a:rPr lang="en-US" sz="3600" b="1" dirty="0" smtClean="0"/>
              <a:t>(</a:t>
            </a:r>
            <a:r>
              <a:rPr lang="en-US" sz="3600" b="1" dirty="0"/>
              <a:t>electron pair donor) </a:t>
            </a:r>
            <a:endParaRPr lang="en-US" sz="3600" b="1" dirty="0" smtClean="0"/>
          </a:p>
          <a:p>
            <a:pPr algn="just" rtl="0"/>
            <a:endParaRPr lang="ar-IQ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02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51" y="204716"/>
            <a:ext cx="11218459" cy="6104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901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60" y="332656"/>
            <a:ext cx="11778018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28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63" y="464024"/>
            <a:ext cx="11723427" cy="5892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63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7" y="218364"/>
            <a:ext cx="11259403" cy="6018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66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0" t="27799" r="28682" b="8769"/>
          <a:stretch/>
        </p:blipFill>
        <p:spPr bwMode="auto">
          <a:xfrm>
            <a:off x="1119116" y="764705"/>
            <a:ext cx="10781732" cy="559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7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72955" y="259307"/>
            <a:ext cx="11668836" cy="629161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Composition of  EDTA  solution  as a function of  pH : </a:t>
            </a:r>
          </a:p>
          <a:p>
            <a:pPr marL="0" indent="0" algn="just" rtl="0">
              <a:buNone/>
            </a:pPr>
            <a:r>
              <a:rPr lang="en-US" dirty="0" smtClean="0"/>
              <a:t>The most common echelon (or titrant) used in complexation titration is  EDTA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ethylenediaminetetraacetic</a:t>
            </a:r>
            <a:r>
              <a:rPr lang="en-US" b="1" dirty="0" smtClean="0">
                <a:solidFill>
                  <a:srgbClr val="FF0000"/>
                </a:solidFill>
              </a:rPr>
              <a:t> acid).</a:t>
            </a:r>
          </a:p>
          <a:p>
            <a:pPr marL="0" indent="0" algn="just" rtl="0">
              <a:buNone/>
            </a:pPr>
            <a:r>
              <a:rPr lang="pt-BR" dirty="0" smtClean="0"/>
              <a:t>EDTA is a weak acid dissociate in four steps :  </a:t>
            </a:r>
          </a:p>
          <a:p>
            <a:pPr marL="0" indent="0" algn="just" rtl="0">
              <a:buNone/>
            </a:pPr>
            <a:r>
              <a:rPr lang="pt-BR" dirty="0" smtClean="0"/>
              <a:t>H</a:t>
            </a:r>
            <a:r>
              <a:rPr lang="pt-BR" baseline="-25000" dirty="0" smtClean="0"/>
              <a:t>4</a:t>
            </a:r>
            <a:r>
              <a:rPr lang="pt-BR" dirty="0" smtClean="0"/>
              <a:t>y + H</a:t>
            </a:r>
            <a:r>
              <a:rPr lang="pt-BR" baseline="-25000" dirty="0" smtClean="0"/>
              <a:t>2</a:t>
            </a:r>
            <a:r>
              <a:rPr lang="pt-BR" dirty="0" smtClean="0"/>
              <a:t>O                H</a:t>
            </a:r>
            <a:r>
              <a:rPr lang="pt-BR" baseline="-25000" dirty="0" smtClean="0"/>
              <a:t>3</a:t>
            </a:r>
            <a:r>
              <a:rPr lang="pt-BR" dirty="0" smtClean="0"/>
              <a:t>y- +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 </a:t>
            </a:r>
          </a:p>
          <a:p>
            <a:pPr marL="0" indent="0" algn="just" rtl="0">
              <a:buNone/>
            </a:pPr>
            <a:r>
              <a:rPr lang="pt-BR" dirty="0" smtClean="0"/>
              <a:t>H</a:t>
            </a:r>
            <a:r>
              <a:rPr lang="pt-BR" baseline="-25000" dirty="0" smtClean="0"/>
              <a:t>3</a:t>
            </a:r>
            <a:r>
              <a:rPr lang="pt-BR" dirty="0" smtClean="0"/>
              <a:t>y</a:t>
            </a:r>
            <a:r>
              <a:rPr lang="pt-BR" baseline="30000" dirty="0" smtClean="0"/>
              <a:t>-</a:t>
            </a:r>
            <a:r>
              <a:rPr lang="pt-BR" dirty="0" smtClean="0"/>
              <a:t> +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             H</a:t>
            </a:r>
            <a:r>
              <a:rPr lang="pt-BR" baseline="-25000" dirty="0" smtClean="0"/>
              <a:t>2</a:t>
            </a:r>
            <a:r>
              <a:rPr lang="pt-BR" dirty="0" smtClean="0"/>
              <a:t>y</a:t>
            </a:r>
            <a:r>
              <a:rPr lang="pt-BR" baseline="30000" dirty="0" smtClean="0"/>
              <a:t>-2</a:t>
            </a:r>
            <a:r>
              <a:rPr lang="pt-BR" dirty="0" smtClean="0"/>
              <a:t> +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 </a:t>
            </a:r>
          </a:p>
          <a:p>
            <a:pPr marL="0" indent="0" algn="just" rtl="0">
              <a:buNone/>
            </a:pPr>
            <a:r>
              <a:rPr lang="pt-BR" dirty="0" smtClean="0"/>
              <a:t>H</a:t>
            </a:r>
            <a:r>
              <a:rPr lang="pt-BR" baseline="-25000" dirty="0" smtClean="0"/>
              <a:t>2</a:t>
            </a:r>
            <a:r>
              <a:rPr lang="pt-BR" dirty="0" smtClean="0"/>
              <a:t>y</a:t>
            </a:r>
            <a:r>
              <a:rPr lang="pt-BR" baseline="30000" dirty="0" smtClean="0"/>
              <a:t>-2</a:t>
            </a:r>
            <a:r>
              <a:rPr lang="pt-BR" dirty="0" smtClean="0"/>
              <a:t> +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           Hy</a:t>
            </a:r>
            <a:r>
              <a:rPr lang="pt-BR" baseline="30000" dirty="0" smtClean="0"/>
              <a:t>-3</a:t>
            </a:r>
            <a:r>
              <a:rPr lang="pt-BR" dirty="0" smtClean="0"/>
              <a:t> +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 </a:t>
            </a:r>
          </a:p>
          <a:p>
            <a:pPr marL="0" indent="0" algn="just" rtl="0">
              <a:buNone/>
            </a:pPr>
            <a:r>
              <a:rPr lang="pt-BR" dirty="0" smtClean="0"/>
              <a:t>Hy</a:t>
            </a:r>
            <a:r>
              <a:rPr lang="pt-BR" baseline="30000" dirty="0" smtClean="0"/>
              <a:t>-3</a:t>
            </a:r>
            <a:r>
              <a:rPr lang="pt-BR" dirty="0" smtClean="0"/>
              <a:t> +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             y</a:t>
            </a:r>
            <a:r>
              <a:rPr lang="pt-BR" baseline="30000" dirty="0" smtClean="0"/>
              <a:t>-4</a:t>
            </a:r>
            <a:r>
              <a:rPr lang="pt-BR" dirty="0" smtClean="0"/>
              <a:t> +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 </a:t>
            </a:r>
            <a:endParaRPr lang="en-US" dirty="0" smtClean="0"/>
          </a:p>
          <a:p>
            <a:pPr marL="0" indent="0" algn="just" rtl="0">
              <a:buNone/>
            </a:pPr>
            <a:r>
              <a:rPr lang="en-US" dirty="0" smtClean="0"/>
              <a:t>These values refer to that the first two protons are lost much more readily than the remaining two.</a:t>
            </a:r>
          </a:p>
          <a:p>
            <a:pPr marL="0" indent="0" algn="just" rtl="0">
              <a:buNone/>
            </a:pPr>
            <a:r>
              <a:rPr lang="es-ES" dirty="0" smtClean="0"/>
              <a:t>CT = [H</a:t>
            </a:r>
            <a:r>
              <a:rPr lang="es-ES" baseline="-25000" dirty="0" smtClean="0"/>
              <a:t>4</a:t>
            </a:r>
            <a:r>
              <a:rPr lang="es-ES" dirty="0" smtClean="0"/>
              <a:t>y] + [H</a:t>
            </a:r>
            <a:r>
              <a:rPr lang="es-ES" baseline="-25000" dirty="0" smtClean="0"/>
              <a:t>3</a:t>
            </a:r>
            <a:r>
              <a:rPr lang="es-ES" dirty="0" smtClean="0"/>
              <a:t>y-] + [H</a:t>
            </a:r>
            <a:r>
              <a:rPr lang="es-ES" baseline="-25000" dirty="0" smtClean="0"/>
              <a:t>2</a:t>
            </a:r>
            <a:r>
              <a:rPr lang="es-ES" dirty="0" smtClean="0"/>
              <a:t>y</a:t>
            </a:r>
            <a:r>
              <a:rPr lang="es-ES" baseline="30000" dirty="0" smtClean="0"/>
              <a:t>-2</a:t>
            </a:r>
            <a:r>
              <a:rPr lang="es-ES" dirty="0" smtClean="0"/>
              <a:t>] + [Hy</a:t>
            </a:r>
            <a:r>
              <a:rPr lang="es-ES" baseline="30000" dirty="0" smtClean="0"/>
              <a:t>-3</a:t>
            </a:r>
            <a:r>
              <a:rPr lang="es-ES" dirty="0" smtClean="0"/>
              <a:t>] + [y</a:t>
            </a:r>
            <a:r>
              <a:rPr lang="es-ES" baseline="30000" dirty="0" smtClean="0"/>
              <a:t>-4</a:t>
            </a:r>
            <a:r>
              <a:rPr lang="es-ES" dirty="0" smtClean="0"/>
              <a:t>]</a:t>
            </a:r>
          </a:p>
          <a:p>
            <a:pPr marL="0" indent="0" algn="just" rtl="0">
              <a:buNone/>
            </a:pPr>
            <a:r>
              <a:rPr lang="en-US" dirty="0" smtClean="0"/>
              <a:t>It found that  EDTA values depend upon the pH of the solution, which is :  </a:t>
            </a:r>
            <a:endParaRPr lang="en-US" dirty="0"/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9089409" y="277049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1951630" y="2463422"/>
            <a:ext cx="9007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2008496" y="2929720"/>
            <a:ext cx="9007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2051714" y="3537045"/>
            <a:ext cx="9007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2008496" y="4048837"/>
            <a:ext cx="9007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6478" y="245660"/>
            <a:ext cx="11859904" cy="6482686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a)  when pH (3 - 6), H</a:t>
            </a:r>
            <a:r>
              <a:rPr lang="en-US" baseline="-25000" dirty="0"/>
              <a:t>2</a:t>
            </a:r>
            <a:r>
              <a:rPr lang="en-US" dirty="0"/>
              <a:t>y</a:t>
            </a:r>
            <a:r>
              <a:rPr lang="en-US" baseline="30000" dirty="0"/>
              <a:t>-2</a:t>
            </a:r>
            <a:r>
              <a:rPr lang="en-US" dirty="0"/>
              <a:t>  is predominant.  </a:t>
            </a:r>
          </a:p>
          <a:p>
            <a:pPr algn="l" rtl="0"/>
            <a:r>
              <a:rPr lang="en-US" dirty="0"/>
              <a:t>b)  when pH (6 -10), Hy</a:t>
            </a:r>
            <a:r>
              <a:rPr lang="en-US" baseline="30000" dirty="0"/>
              <a:t>-3</a:t>
            </a:r>
            <a:r>
              <a:rPr lang="en-US" dirty="0"/>
              <a:t>  is predominant. </a:t>
            </a:r>
            <a:endParaRPr lang="en-US" dirty="0" smtClean="0"/>
          </a:p>
          <a:p>
            <a:pPr algn="l" rtl="0"/>
            <a:r>
              <a:rPr lang="en-US" dirty="0"/>
              <a:t>c)  at  pH &gt; 10 , y</a:t>
            </a:r>
            <a:r>
              <a:rPr lang="en-US" baseline="30000" dirty="0"/>
              <a:t>-4 </a:t>
            </a:r>
            <a:r>
              <a:rPr lang="en-US" dirty="0"/>
              <a:t>  is </a:t>
            </a:r>
            <a:r>
              <a:rPr lang="en-US" dirty="0" smtClean="0"/>
              <a:t>predominant </a:t>
            </a:r>
            <a:r>
              <a:rPr lang="en-US" dirty="0"/>
              <a:t>. </a:t>
            </a:r>
            <a:endParaRPr lang="en-US" dirty="0" smtClean="0"/>
          </a:p>
          <a:p>
            <a:pPr algn="just" rtl="0"/>
            <a:r>
              <a:rPr lang="en-US" b="1" dirty="0">
                <a:solidFill>
                  <a:srgbClr val="FF0000"/>
                </a:solidFill>
              </a:rPr>
              <a:t>EDTA</a:t>
            </a:r>
            <a:r>
              <a:rPr lang="en-US" dirty="0"/>
              <a:t> is </a:t>
            </a:r>
            <a:r>
              <a:rPr lang="en-US" dirty="0" err="1"/>
              <a:t>hexadentate</a:t>
            </a:r>
            <a:r>
              <a:rPr lang="en-US" dirty="0"/>
              <a:t> because each nitrogen atom has an unshared pair of electrons in addition to four acidic hydrogens, thus, the molecule has six potential sites for bonding with a metal ion. </a:t>
            </a:r>
            <a:endParaRPr lang="en-US" dirty="0" smtClean="0"/>
          </a:p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presence of hydrophilic groups such as COOH, SO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H, NH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, and OH, </a:t>
            </a:r>
            <a:r>
              <a:rPr lang="en-US" dirty="0"/>
              <a:t>when both acidic and basic groups are present, the complex will be soluble over a wide pH range.</a:t>
            </a:r>
          </a:p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When </a:t>
            </a:r>
            <a:r>
              <a:rPr lang="en-US" b="1" dirty="0">
                <a:solidFill>
                  <a:srgbClr val="FF0000"/>
                </a:solidFill>
              </a:rPr>
              <a:t>hydrophilic groups are absent, </a:t>
            </a:r>
            <a:r>
              <a:rPr lang="en-US" dirty="0"/>
              <a:t>the </a:t>
            </a:r>
            <a:r>
              <a:rPr lang="en-US" dirty="0" err="1"/>
              <a:t>solubilities</a:t>
            </a:r>
            <a:r>
              <a:rPr lang="en-US" dirty="0"/>
              <a:t> of both the chelating agent and the metal chelate will be low, but they will be soluble in organic solvents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7115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28717" y="153372"/>
            <a:ext cx="9144000" cy="72008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formation of Complexes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125" y="1105469"/>
            <a:ext cx="11873553" cy="5554638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2800" dirty="0"/>
              <a:t>Complexation reactions are important in many areas of science. Complexes play an essential role in many </a:t>
            </a:r>
            <a:r>
              <a:rPr lang="en-US" sz="2800" b="1" dirty="0">
                <a:solidFill>
                  <a:srgbClr val="FF0000"/>
                </a:solidFill>
              </a:rPr>
              <a:t>chemical and biochemical processes</a:t>
            </a:r>
            <a:r>
              <a:rPr lang="en-US" sz="2800" dirty="0"/>
              <a:t>. For example, the hemoglobin molecule in blood holds the iron atom tightly because the nitrogen of the hemoglobin forms strong complexing bonds, that is nitrogen is a good </a:t>
            </a:r>
            <a:r>
              <a:rPr lang="en-US" sz="2800" dirty="0" err="1"/>
              <a:t>complexer</a:t>
            </a:r>
            <a:r>
              <a:rPr lang="en-US" sz="2800" dirty="0"/>
              <a:t>.</a:t>
            </a:r>
          </a:p>
          <a:p>
            <a:pPr algn="just" rtl="0"/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Complexation </a:t>
            </a:r>
            <a:r>
              <a:rPr lang="en-US" sz="2800" b="1" dirty="0">
                <a:solidFill>
                  <a:srgbClr val="FF0000"/>
                </a:solidFill>
              </a:rPr>
              <a:t>reactions are widely used in analytical chemistry. One of the first uses of these reactions was for titrating cations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pPr algn="just" rtl="0"/>
            <a:endParaRPr lang="en-US" sz="2800" b="1" dirty="0"/>
          </a:p>
          <a:p>
            <a:pPr algn="just" rtl="0"/>
            <a:r>
              <a:rPr lang="en-US" sz="2800" dirty="0"/>
              <a:t>Complex ions (coordination compounds) are produce from reaction of many </a:t>
            </a:r>
            <a:r>
              <a:rPr lang="en-US" sz="2800" b="1" dirty="0">
                <a:solidFill>
                  <a:srgbClr val="FF0000"/>
                </a:solidFill>
              </a:rPr>
              <a:t>metal ions </a:t>
            </a:r>
            <a:r>
              <a:rPr lang="en-US" sz="2800" b="1" dirty="0"/>
              <a:t>(</a:t>
            </a:r>
            <a:r>
              <a:rPr lang="en-US" sz="2800" b="1" dirty="0">
                <a:solidFill>
                  <a:srgbClr val="FF0000"/>
                </a:solidFill>
              </a:rPr>
              <a:t>electrons accepter) with electron pair donors.    </a:t>
            </a:r>
          </a:p>
          <a:p>
            <a:pPr algn="just" rtl="0"/>
            <a:endParaRPr lang="en-US" sz="2800" dirty="0" smtClean="0"/>
          </a:p>
          <a:p>
            <a:pPr algn="just" rtl="0"/>
            <a:r>
              <a:rPr lang="en-US" sz="2800" dirty="0"/>
              <a:t>The donor species </a:t>
            </a:r>
            <a:r>
              <a:rPr lang="en-US" sz="2800" b="1" dirty="0"/>
              <a:t>(or called ligands)</a:t>
            </a:r>
            <a:r>
              <a:rPr lang="en-US" sz="2800" dirty="0"/>
              <a:t> must have at least one pair of unshared electrons for bond formation.  </a:t>
            </a:r>
          </a:p>
          <a:p>
            <a:pPr algn="just" rtl="0"/>
            <a:endParaRPr lang="en-US" dirty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7187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72955" y="272955"/>
            <a:ext cx="11737075" cy="6196084"/>
          </a:xfrm>
        </p:spPr>
        <p:txBody>
          <a:bodyPr/>
          <a:lstStyle/>
          <a:p>
            <a:pPr algn="l" rtl="0"/>
            <a:r>
              <a:rPr lang="en-US" dirty="0" smtClean="0"/>
              <a:t>Metals ions, especially </a:t>
            </a:r>
            <a:r>
              <a:rPr lang="en-US" b="1" dirty="0" smtClean="0">
                <a:solidFill>
                  <a:srgbClr val="FF0000"/>
                </a:solidFill>
              </a:rPr>
              <a:t>transition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metals</a:t>
            </a:r>
            <a:r>
              <a:rPr lang="en-US" dirty="0" smtClean="0"/>
              <a:t>, act as </a:t>
            </a:r>
            <a:r>
              <a:rPr lang="en-US" b="1" dirty="0" smtClean="0">
                <a:solidFill>
                  <a:srgbClr val="FF0000"/>
                </a:solidFill>
              </a:rPr>
              <a:t>Lewis acids</a:t>
            </a:r>
            <a:r>
              <a:rPr lang="en-US" dirty="0" smtClean="0"/>
              <a:t>, because they accept electrons from </a:t>
            </a:r>
            <a:r>
              <a:rPr lang="en-US" b="1" dirty="0" smtClean="0">
                <a:solidFill>
                  <a:srgbClr val="FF0000"/>
                </a:solidFill>
              </a:rPr>
              <a:t>Lewis bases </a:t>
            </a:r>
          </a:p>
          <a:p>
            <a:pPr algn="l" rtl="0"/>
            <a:r>
              <a:rPr lang="en-US" dirty="0" smtClean="0"/>
              <a:t>• </a:t>
            </a:r>
            <a:r>
              <a:rPr lang="en-US" dirty="0"/>
              <a:t>When metal cations combine with Lewis bases, the resulting species is called a complex ion or </a:t>
            </a:r>
            <a:r>
              <a:rPr lang="en-US" b="1" dirty="0">
                <a:solidFill>
                  <a:srgbClr val="FF0000"/>
                </a:solidFill>
              </a:rPr>
              <a:t>coordination </a:t>
            </a:r>
            <a:r>
              <a:rPr lang="en-US" b="1" dirty="0" smtClean="0">
                <a:solidFill>
                  <a:srgbClr val="FF0000"/>
                </a:solidFill>
              </a:rPr>
              <a:t>complexes</a:t>
            </a:r>
          </a:p>
          <a:p>
            <a:pPr algn="l" rtl="0"/>
            <a:r>
              <a:rPr lang="en-US" b="1" dirty="0" smtClean="0"/>
              <a:t>COMPLEX= LIGAND + METAL ION</a:t>
            </a:r>
          </a:p>
          <a:p>
            <a:pPr algn="l" rtl="0"/>
            <a:endParaRPr lang="en-US" b="1" dirty="0"/>
          </a:p>
          <a:p>
            <a:pPr algn="l" rtl="0"/>
            <a:endParaRPr lang="en-US" b="1" dirty="0" smtClean="0"/>
          </a:p>
          <a:p>
            <a:pPr algn="l" rtl="0"/>
            <a:endParaRPr lang="ar-IQ" b="1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105" y="3849522"/>
            <a:ext cx="4440356" cy="287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11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6603" y="354842"/>
            <a:ext cx="11668835" cy="5822121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sz="3000" b="1" dirty="0">
                <a:solidFill>
                  <a:srgbClr val="FF0000"/>
                </a:solidFill>
              </a:rPr>
              <a:t>A ligand </a:t>
            </a:r>
            <a:r>
              <a:rPr lang="en-US" sz="3000" dirty="0"/>
              <a:t>is an </a:t>
            </a:r>
            <a:r>
              <a:rPr lang="en-US" sz="3000" b="1" dirty="0">
                <a:solidFill>
                  <a:srgbClr val="FF0000"/>
                </a:solidFill>
              </a:rPr>
              <a:t>ion</a:t>
            </a:r>
            <a:r>
              <a:rPr lang="en-US" sz="3000" dirty="0"/>
              <a:t> or </a:t>
            </a:r>
            <a:r>
              <a:rPr lang="en-US" sz="3000" b="1" dirty="0">
                <a:solidFill>
                  <a:srgbClr val="FF0000"/>
                </a:solidFill>
              </a:rPr>
              <a:t>molecule</a:t>
            </a:r>
            <a:r>
              <a:rPr lang="en-US" sz="3000" dirty="0"/>
              <a:t> that forms a </a:t>
            </a:r>
            <a:r>
              <a:rPr lang="en-US" sz="3000" b="1" dirty="0">
                <a:solidFill>
                  <a:srgbClr val="FF0000"/>
                </a:solidFill>
              </a:rPr>
              <a:t>covalent bond </a:t>
            </a:r>
            <a:r>
              <a:rPr lang="en-US" sz="3000" dirty="0"/>
              <a:t>with a </a:t>
            </a:r>
            <a:r>
              <a:rPr lang="en-US" sz="3000" b="1" dirty="0">
                <a:solidFill>
                  <a:srgbClr val="FF0000"/>
                </a:solidFill>
              </a:rPr>
              <a:t>cation or neutral metal </a:t>
            </a:r>
            <a:r>
              <a:rPr lang="en-US" sz="3000" dirty="0"/>
              <a:t>atom by </a:t>
            </a:r>
            <a:r>
              <a:rPr lang="en-US" sz="3000" b="1" dirty="0">
                <a:solidFill>
                  <a:srgbClr val="FF0000"/>
                </a:solidFill>
              </a:rPr>
              <a:t>donating a pair </a:t>
            </a:r>
            <a:r>
              <a:rPr lang="en-US" sz="3000" dirty="0"/>
              <a:t>of electrons, which are then shared by the two. Ligands can be classified into </a:t>
            </a:r>
            <a:r>
              <a:rPr lang="en-US" sz="3000" b="1" dirty="0">
                <a:solidFill>
                  <a:srgbClr val="FF0000"/>
                </a:solidFill>
              </a:rPr>
              <a:t>inorganic ligands </a:t>
            </a:r>
            <a:r>
              <a:rPr lang="en-US" sz="3000" dirty="0"/>
              <a:t>such as water, ammonia, and halide ions, and </a:t>
            </a:r>
            <a:r>
              <a:rPr lang="en-US" sz="3000" b="1" dirty="0">
                <a:solidFill>
                  <a:srgbClr val="FF0000"/>
                </a:solidFill>
              </a:rPr>
              <a:t>organic ligands </a:t>
            </a:r>
            <a:r>
              <a:rPr lang="en-US" sz="3000" dirty="0"/>
              <a:t>such as 8-hydroxyquinoline</a:t>
            </a:r>
            <a:r>
              <a:rPr lang="en-US" sz="3000" dirty="0" smtClean="0"/>
              <a:t>.</a:t>
            </a:r>
          </a:p>
          <a:p>
            <a:pPr algn="l" rtl="0"/>
            <a:r>
              <a:rPr lang="en-US" dirty="0"/>
              <a:t> </a:t>
            </a:r>
            <a:r>
              <a:rPr lang="en-US" b="1" dirty="0" smtClean="0"/>
              <a:t>a</a:t>
            </a:r>
            <a:r>
              <a:rPr lang="en-US" b="1" dirty="0"/>
              <a:t>)  anionic ligands : like , SCN</a:t>
            </a:r>
            <a:r>
              <a:rPr lang="en-US" b="1" baseline="30000" dirty="0"/>
              <a:t>-</a:t>
            </a:r>
            <a:r>
              <a:rPr lang="en-US" b="1" dirty="0"/>
              <a:t> , CN</a:t>
            </a:r>
            <a:r>
              <a:rPr lang="en-US" b="1" baseline="30000" dirty="0"/>
              <a:t>-</a:t>
            </a:r>
            <a:r>
              <a:rPr lang="en-US" b="1" dirty="0"/>
              <a:t> , OH</a:t>
            </a:r>
            <a:r>
              <a:rPr lang="en-US" b="1" baseline="30000" dirty="0"/>
              <a:t>-</a:t>
            </a:r>
            <a:r>
              <a:rPr lang="en-US" b="1" dirty="0"/>
              <a:t> ,…….</a:t>
            </a:r>
            <a:r>
              <a:rPr lang="en-US" b="1" dirty="0" err="1"/>
              <a:t>ect</a:t>
            </a:r>
            <a:r>
              <a:rPr lang="en-US" b="1" dirty="0"/>
              <a:t>.  </a:t>
            </a:r>
          </a:p>
          <a:p>
            <a:pPr algn="l" rtl="0"/>
            <a:r>
              <a:rPr lang="en-US" b="1" dirty="0"/>
              <a:t>b)  molecular ligands : like , H</a:t>
            </a:r>
            <a:r>
              <a:rPr lang="en-US" b="1" baseline="-25000" dirty="0"/>
              <a:t>2</a:t>
            </a:r>
            <a:r>
              <a:rPr lang="en-US" b="1" dirty="0"/>
              <a:t>O , NH</a:t>
            </a:r>
            <a:r>
              <a:rPr lang="en-US" b="1" baseline="-25000" dirty="0"/>
              <a:t>3</a:t>
            </a:r>
            <a:r>
              <a:rPr lang="en-US" b="1" dirty="0"/>
              <a:t> , RNH</a:t>
            </a:r>
            <a:r>
              <a:rPr lang="en-US" b="1" baseline="-25000" dirty="0"/>
              <a:t>2</a:t>
            </a:r>
            <a:r>
              <a:rPr lang="en-US" b="1" dirty="0"/>
              <a:t> , …..</a:t>
            </a:r>
            <a:r>
              <a:rPr lang="en-US" b="1" dirty="0" err="1"/>
              <a:t>ect</a:t>
            </a:r>
            <a:r>
              <a:rPr lang="en-US" b="1" dirty="0"/>
              <a:t>.  </a:t>
            </a:r>
          </a:p>
          <a:p>
            <a:pPr algn="l" rtl="0"/>
            <a:r>
              <a:rPr lang="en-US" b="1" dirty="0"/>
              <a:t>     [Ag(CN</a:t>
            </a:r>
            <a:r>
              <a:rPr lang="en-US" b="1" baseline="30000" dirty="0"/>
              <a:t>-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r>
              <a:rPr lang="en-US" b="1" dirty="0"/>
              <a:t>],  [Cu(NH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4</a:t>
            </a:r>
            <a:r>
              <a:rPr lang="en-US" b="1" dirty="0"/>
              <a:t>]</a:t>
            </a:r>
            <a:r>
              <a:rPr lang="en-US" b="1" baseline="30000" dirty="0"/>
              <a:t>+2  </a:t>
            </a:r>
            <a:r>
              <a:rPr lang="en-US" b="1" dirty="0"/>
              <a:t>,  [Zn(H</a:t>
            </a:r>
            <a:r>
              <a:rPr lang="en-US" b="1" baseline="-25000" dirty="0"/>
              <a:t>2</a:t>
            </a:r>
            <a:r>
              <a:rPr lang="en-US" b="1" dirty="0"/>
              <a:t>O)</a:t>
            </a:r>
            <a:r>
              <a:rPr lang="en-US" b="1" baseline="-25000" dirty="0"/>
              <a:t>4</a:t>
            </a:r>
            <a:r>
              <a:rPr lang="en-US" b="1" dirty="0"/>
              <a:t>]</a:t>
            </a:r>
            <a:r>
              <a:rPr lang="en-US" b="1" baseline="30000" dirty="0"/>
              <a:t>+2</a:t>
            </a:r>
          </a:p>
          <a:p>
            <a:pPr algn="just" rtl="0"/>
            <a:endParaRPr lang="en-US" dirty="0"/>
          </a:p>
          <a:p>
            <a:pPr algn="l" rtl="0"/>
            <a:r>
              <a:rPr lang="en-US" sz="3000" dirty="0"/>
              <a:t>Species formed as a result of coordination can be classified as </a:t>
            </a:r>
            <a:r>
              <a:rPr lang="en-US" sz="3000" b="1" dirty="0">
                <a:solidFill>
                  <a:srgbClr val="FF0000"/>
                </a:solidFill>
              </a:rPr>
              <a:t>positive  </a:t>
            </a:r>
          </a:p>
          <a:p>
            <a:pPr algn="l" rtl="0"/>
            <a:r>
              <a:rPr lang="en-US" sz="3000" b="1" dirty="0">
                <a:solidFill>
                  <a:srgbClr val="FF0000"/>
                </a:solidFill>
              </a:rPr>
              <a:t>or     neutral  or negative</a:t>
            </a:r>
            <a:r>
              <a:rPr lang="en-US" sz="3000" dirty="0"/>
              <a:t> : </a:t>
            </a:r>
          </a:p>
          <a:p>
            <a:pPr algn="l" rtl="0"/>
            <a:r>
              <a:rPr lang="en-US" sz="3000" dirty="0"/>
              <a:t> </a:t>
            </a:r>
            <a:r>
              <a:rPr lang="en-US" sz="3000" dirty="0" smtClean="0"/>
              <a:t>Cu</a:t>
            </a:r>
            <a:r>
              <a:rPr lang="en-US" sz="3000" baseline="30000" dirty="0" smtClean="0"/>
              <a:t>+2</a:t>
            </a:r>
            <a:r>
              <a:rPr lang="en-US" sz="3000" dirty="0" smtClean="0"/>
              <a:t> </a:t>
            </a:r>
            <a:r>
              <a:rPr lang="en-US" sz="3000" dirty="0"/>
              <a:t>+ 4NH</a:t>
            </a:r>
            <a:r>
              <a:rPr lang="en-US" sz="3000" baseline="30000" dirty="0"/>
              <a:t>3+  </a:t>
            </a:r>
            <a:r>
              <a:rPr lang="en-US" sz="3000" dirty="0"/>
              <a:t>→ [Cu(NH</a:t>
            </a:r>
            <a:r>
              <a:rPr lang="en-US" sz="3000" baseline="-25000" dirty="0"/>
              <a:t>3</a:t>
            </a:r>
            <a:r>
              <a:rPr lang="en-US" sz="3000" dirty="0"/>
              <a:t>)</a:t>
            </a:r>
            <a:r>
              <a:rPr lang="en-US" sz="3000" baseline="-25000" dirty="0"/>
              <a:t>4</a:t>
            </a:r>
            <a:r>
              <a:rPr lang="en-US" sz="3000" dirty="0"/>
              <a:t>]</a:t>
            </a:r>
            <a:r>
              <a:rPr lang="en-US" sz="3000" baseline="30000" dirty="0"/>
              <a:t>+2   </a:t>
            </a:r>
            <a:r>
              <a:rPr lang="en-US" sz="3000" dirty="0"/>
              <a:t>…………………..  cationic complex  </a:t>
            </a:r>
          </a:p>
          <a:p>
            <a:pPr algn="l" rtl="0"/>
            <a:r>
              <a:rPr lang="en-US" sz="3000" dirty="0"/>
              <a:t>Cu</a:t>
            </a:r>
            <a:r>
              <a:rPr lang="en-US" sz="3000" baseline="30000" dirty="0"/>
              <a:t>+2</a:t>
            </a:r>
            <a:r>
              <a:rPr lang="en-US" sz="3000" dirty="0"/>
              <a:t> + NH</a:t>
            </a:r>
            <a:r>
              <a:rPr lang="en-US" sz="3000" baseline="-25000" dirty="0"/>
              <a:t>2</a:t>
            </a:r>
            <a:r>
              <a:rPr lang="en-US" sz="3000" dirty="0"/>
              <a:t>CH</a:t>
            </a:r>
            <a:r>
              <a:rPr lang="en-US" sz="3000" baseline="-25000" dirty="0"/>
              <a:t>2</a:t>
            </a:r>
            <a:r>
              <a:rPr lang="en-US" sz="3000" dirty="0"/>
              <a:t>COO</a:t>
            </a:r>
            <a:r>
              <a:rPr lang="en-US" sz="3000" baseline="30000" dirty="0"/>
              <a:t>-</a:t>
            </a:r>
            <a:r>
              <a:rPr lang="en-US" sz="3000" dirty="0"/>
              <a:t>  →  Cu(NH</a:t>
            </a:r>
            <a:r>
              <a:rPr lang="en-US" sz="3000" baseline="-25000" dirty="0"/>
              <a:t>2</a:t>
            </a:r>
            <a:r>
              <a:rPr lang="en-US" sz="3000" dirty="0"/>
              <a:t>CH</a:t>
            </a:r>
            <a:r>
              <a:rPr lang="en-US" sz="3000" baseline="-25000" dirty="0"/>
              <a:t>2</a:t>
            </a:r>
            <a:r>
              <a:rPr lang="en-US" sz="3000" dirty="0"/>
              <a:t>COO)</a:t>
            </a:r>
            <a:r>
              <a:rPr lang="en-US" sz="3000" baseline="-25000" dirty="0"/>
              <a:t>2</a:t>
            </a:r>
            <a:r>
              <a:rPr lang="en-US" sz="3000" dirty="0"/>
              <a:t>  …..  </a:t>
            </a:r>
            <a:r>
              <a:rPr lang="en-US" sz="3000" dirty="0" err="1"/>
              <a:t>neuteral</a:t>
            </a:r>
            <a:r>
              <a:rPr lang="en-US" sz="3000" dirty="0"/>
              <a:t> complex  </a:t>
            </a:r>
          </a:p>
          <a:p>
            <a:pPr algn="l" rtl="0"/>
            <a:r>
              <a:rPr lang="en-US" sz="3000" dirty="0"/>
              <a:t>Cu</a:t>
            </a:r>
            <a:r>
              <a:rPr lang="en-US" sz="3000" baseline="30000" dirty="0"/>
              <a:t>+2</a:t>
            </a:r>
            <a:r>
              <a:rPr lang="en-US" sz="3000" dirty="0"/>
              <a:t> + 4Cl</a:t>
            </a:r>
            <a:r>
              <a:rPr lang="en-US" sz="3000" baseline="30000" dirty="0"/>
              <a:t>-</a:t>
            </a:r>
            <a:r>
              <a:rPr lang="en-US" sz="3000" dirty="0"/>
              <a:t>  → CuCl</a:t>
            </a:r>
            <a:r>
              <a:rPr lang="en-US" sz="3000" baseline="-25000" dirty="0"/>
              <a:t>4</a:t>
            </a:r>
            <a:r>
              <a:rPr lang="en-US" sz="3000" baseline="30000" dirty="0"/>
              <a:t>-2</a:t>
            </a:r>
            <a:r>
              <a:rPr lang="en-US" sz="3000" dirty="0"/>
              <a:t>    …………………………..  anionic complex </a:t>
            </a:r>
            <a:endParaRPr lang="ar-IQ" sz="3000" dirty="0"/>
          </a:p>
        </p:txBody>
      </p:sp>
    </p:spTree>
    <p:extLst>
      <p:ext uri="{BB962C8B-B14F-4D97-AF65-F5344CB8AC3E}">
        <p14:creationId xmlns:p14="http://schemas.microsoft.com/office/powerpoint/2010/main" val="211746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0125" y="341194"/>
            <a:ext cx="11873553" cy="6209731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Coordination Number:-</a:t>
            </a:r>
          </a:p>
          <a:p>
            <a:pPr algn="just" rtl="0"/>
            <a:r>
              <a:rPr lang="en-US" sz="3600" dirty="0"/>
              <a:t>The number of covalent bonds that a cation tends to form with electron donors is called the </a:t>
            </a:r>
            <a:r>
              <a:rPr lang="en-US" sz="3600" b="1" dirty="0"/>
              <a:t>coordination number</a:t>
            </a:r>
            <a:r>
              <a:rPr lang="en-US" sz="3600" dirty="0"/>
              <a:t>.</a:t>
            </a:r>
          </a:p>
          <a:p>
            <a:pPr algn="just" rtl="0"/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Common coordination numbers are 2, 4 and 6</a:t>
            </a:r>
          </a:p>
          <a:p>
            <a:pPr algn="just" rtl="0"/>
            <a:endParaRPr lang="ar-IQ" sz="36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61" y="2702257"/>
            <a:ext cx="4089640" cy="3684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3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7421" y="163773"/>
            <a:ext cx="11818961" cy="6537277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just" rtl="0"/>
            <a:r>
              <a:rPr lang="en-US" b="1" dirty="0">
                <a:solidFill>
                  <a:srgbClr val="FF0000"/>
                </a:solidFill>
              </a:rPr>
              <a:t>Chelates:  </a:t>
            </a:r>
            <a:r>
              <a:rPr lang="en-US" dirty="0"/>
              <a:t>are produced when a metal ion coordinates with two or more donor groups of a single ligand to form a five or six-member heterocyclic </a:t>
            </a:r>
            <a:r>
              <a:rPr lang="en-US" dirty="0" smtClean="0"/>
              <a:t>ring </a:t>
            </a:r>
            <a:r>
              <a:rPr lang="en-US" dirty="0"/>
              <a:t>and form a cyclic structure. </a:t>
            </a:r>
          </a:p>
          <a:p>
            <a:pPr algn="l" rtl="0"/>
            <a:endParaRPr lang="en-US" dirty="0"/>
          </a:p>
          <a:p>
            <a:pPr algn="just" rtl="0"/>
            <a:r>
              <a:rPr lang="en-US" dirty="0"/>
              <a:t>The key difference between ligands and chelates is that ligands are the chemical species that are </a:t>
            </a:r>
            <a:r>
              <a:rPr lang="en-US" b="1" dirty="0">
                <a:solidFill>
                  <a:srgbClr val="FF0000"/>
                </a:solidFill>
              </a:rPr>
              <a:t>donating or sharing </a:t>
            </a:r>
            <a:r>
              <a:rPr lang="en-US" dirty="0"/>
              <a:t>their electrons with a central atom through coordination bonds, whereas chelates are compounds containing a central atom bonded with surrounding ligands.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4716" y="259307"/>
            <a:ext cx="11791666" cy="6305266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b="1" dirty="0">
                <a:solidFill>
                  <a:srgbClr val="FF0000"/>
                </a:solidFill>
              </a:rPr>
              <a:t>A ligand that has</a:t>
            </a:r>
            <a:r>
              <a:rPr lang="en-US" dirty="0"/>
              <a:t>: </a:t>
            </a:r>
          </a:p>
          <a:p>
            <a:pPr algn="just" rtl="0"/>
            <a:r>
              <a:rPr lang="en-US" dirty="0" smtClean="0"/>
              <a:t>single donor group is called </a:t>
            </a:r>
            <a:r>
              <a:rPr lang="en-US" b="1" dirty="0" err="1" smtClean="0">
                <a:solidFill>
                  <a:srgbClr val="FF0000"/>
                </a:solidFill>
              </a:rPr>
              <a:t>unidentate</a:t>
            </a:r>
            <a:r>
              <a:rPr lang="en-US" dirty="0" smtClean="0"/>
              <a:t> </a:t>
            </a:r>
          </a:p>
          <a:p>
            <a:pPr algn="just" rtl="0"/>
            <a:r>
              <a:rPr lang="en-US" dirty="0" smtClean="0"/>
              <a:t>two donor groups is called </a:t>
            </a:r>
            <a:r>
              <a:rPr lang="en-US" b="1" dirty="0" smtClean="0">
                <a:solidFill>
                  <a:srgbClr val="FF0000"/>
                </a:solidFill>
              </a:rPr>
              <a:t>bidentate</a:t>
            </a:r>
            <a:r>
              <a:rPr lang="en-US" b="1" dirty="0" smtClean="0"/>
              <a:t> </a:t>
            </a:r>
          </a:p>
          <a:p>
            <a:pPr algn="just" rtl="0"/>
            <a:r>
              <a:rPr lang="en-US" dirty="0" smtClean="0"/>
              <a:t>three donor groups is called </a:t>
            </a:r>
            <a:r>
              <a:rPr lang="en-US" b="1" dirty="0" smtClean="0">
                <a:solidFill>
                  <a:srgbClr val="FF0000"/>
                </a:solidFill>
              </a:rPr>
              <a:t>tridentate</a:t>
            </a:r>
            <a:r>
              <a:rPr lang="en-US" dirty="0" smtClean="0"/>
              <a:t> </a:t>
            </a:r>
          </a:p>
          <a:p>
            <a:pPr algn="just" rtl="0"/>
            <a:r>
              <a:rPr lang="en-US" dirty="0" smtClean="0"/>
              <a:t>four donor groups is called </a:t>
            </a:r>
            <a:r>
              <a:rPr lang="en-US" b="1" dirty="0" err="1" smtClean="0">
                <a:solidFill>
                  <a:srgbClr val="FF0000"/>
                </a:solidFill>
              </a:rPr>
              <a:t>tetradentate</a:t>
            </a:r>
            <a:r>
              <a:rPr lang="en-US" dirty="0" smtClean="0"/>
              <a:t> </a:t>
            </a:r>
          </a:p>
          <a:p>
            <a:pPr algn="just" rtl="0"/>
            <a:r>
              <a:rPr lang="en-US" dirty="0" smtClean="0"/>
              <a:t>five </a:t>
            </a:r>
            <a:r>
              <a:rPr lang="en-US" dirty="0"/>
              <a:t>donor groups is called </a:t>
            </a:r>
            <a:r>
              <a:rPr lang="en-US" b="1" dirty="0" err="1">
                <a:solidFill>
                  <a:srgbClr val="FF0000"/>
                </a:solidFill>
              </a:rPr>
              <a:t>pentadentate</a:t>
            </a:r>
            <a:r>
              <a:rPr lang="en-US" dirty="0"/>
              <a:t> </a:t>
            </a:r>
          </a:p>
          <a:p>
            <a:pPr algn="just" rtl="0"/>
            <a:r>
              <a:rPr lang="en-US" dirty="0"/>
              <a:t>six donor groups is called </a:t>
            </a:r>
            <a:r>
              <a:rPr lang="en-US" b="1" dirty="0" err="1" smtClean="0">
                <a:solidFill>
                  <a:srgbClr val="FF0000"/>
                </a:solidFill>
              </a:rPr>
              <a:t>hexadentate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just" rtl="0"/>
            <a:r>
              <a:rPr lang="en-US" b="1" dirty="0" err="1" smtClean="0"/>
              <a:t>Tetradentate</a:t>
            </a:r>
            <a:r>
              <a:rPr lang="en-US" b="1" dirty="0" smtClean="0"/>
              <a:t> </a:t>
            </a:r>
            <a:r>
              <a:rPr lang="en-US" b="1" dirty="0"/>
              <a:t>and </a:t>
            </a:r>
            <a:r>
              <a:rPr lang="en-US" b="1" dirty="0" err="1"/>
              <a:t>hexadentate</a:t>
            </a:r>
            <a:r>
              <a:rPr lang="en-US" b="1" dirty="0"/>
              <a:t> ligands </a:t>
            </a:r>
            <a:r>
              <a:rPr lang="en-US" dirty="0"/>
              <a:t>are more satisfactory as titrants than ligands with a lesser </a:t>
            </a:r>
            <a:r>
              <a:rPr lang="en-US" dirty="0" smtClean="0"/>
              <a:t>number </a:t>
            </a:r>
            <a:r>
              <a:rPr lang="en-US" dirty="0"/>
              <a:t>of donor groups </a:t>
            </a:r>
            <a:r>
              <a:rPr lang="en-US" b="1" dirty="0"/>
              <a:t>because their reactions with cations are more </a:t>
            </a:r>
          </a:p>
          <a:p>
            <a:pPr algn="just" rtl="0"/>
            <a:r>
              <a:rPr lang="en-US" dirty="0"/>
              <a:t>A titration based on the formation of a coordination complex is known as a </a:t>
            </a:r>
            <a:r>
              <a:rPr lang="en-US" b="1" dirty="0" err="1">
                <a:solidFill>
                  <a:srgbClr val="FF0000"/>
                </a:solidFill>
              </a:rPr>
              <a:t>complexometric</a:t>
            </a:r>
            <a:r>
              <a:rPr lang="en-US" b="1" dirty="0">
                <a:solidFill>
                  <a:srgbClr val="FF0000"/>
                </a:solidFill>
              </a:rPr>
              <a:t> titration</a:t>
            </a:r>
            <a:r>
              <a:rPr lang="en-US" dirty="0"/>
              <a:t>. </a:t>
            </a:r>
          </a:p>
          <a:p>
            <a:pPr marL="0" indent="0" algn="just" rtl="0">
              <a:buNone/>
            </a:pPr>
            <a:r>
              <a:rPr lang="en-US" dirty="0"/>
              <a:t>• </a:t>
            </a:r>
            <a:r>
              <a:rPr lang="en-US" b="1" dirty="0" err="1"/>
              <a:t>Complexometric</a:t>
            </a:r>
            <a:r>
              <a:rPr lang="en-US" b="1" dirty="0"/>
              <a:t> titrations </a:t>
            </a:r>
            <a:r>
              <a:rPr lang="en-US" dirty="0"/>
              <a:t>are particularly useful for the determination of a mixture of different </a:t>
            </a:r>
            <a:r>
              <a:rPr lang="en-US" b="1" dirty="0">
                <a:solidFill>
                  <a:srgbClr val="FF0000"/>
                </a:solidFill>
              </a:rPr>
              <a:t>metal ions </a:t>
            </a:r>
            <a:r>
              <a:rPr lang="en-US" dirty="0"/>
              <a:t>in solution.</a:t>
            </a:r>
          </a:p>
          <a:p>
            <a:pPr algn="just" rtl="0"/>
            <a:endParaRPr lang="en-US" b="1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08147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3773" y="204716"/>
            <a:ext cx="11873551" cy="6523630"/>
          </a:xfrm>
        </p:spPr>
        <p:txBody>
          <a:bodyPr/>
          <a:lstStyle/>
          <a:p>
            <a:pPr algn="l" rtl="0"/>
            <a:r>
              <a:rPr lang="en-US" sz="4000" b="1" dirty="0" smtClean="0"/>
              <a:t>Chelation</a:t>
            </a:r>
            <a:endParaRPr lang="en-US" sz="4000" b="1" dirty="0"/>
          </a:p>
          <a:p>
            <a:pPr marL="0" indent="0" algn="l" rtl="0">
              <a:buNone/>
            </a:pPr>
            <a:r>
              <a:rPr lang="en-US" sz="3200" b="1" dirty="0"/>
              <a:t>• </a:t>
            </a:r>
            <a:r>
              <a:rPr lang="en-US" b="1" dirty="0">
                <a:solidFill>
                  <a:srgbClr val="FF0000"/>
                </a:solidFill>
              </a:rPr>
              <a:t>Chelate : </a:t>
            </a:r>
            <a:r>
              <a:rPr lang="en-US" b="1" dirty="0"/>
              <a:t>It is a complex formed between the ligand containing two or </a:t>
            </a:r>
            <a:r>
              <a:rPr lang="en-US" b="1" dirty="0" smtClean="0"/>
              <a:t>more </a:t>
            </a:r>
            <a:r>
              <a:rPr lang="en-US" b="1" dirty="0"/>
              <a:t>donor groups and metal to form ring structure. (heterocyclic rings or </a:t>
            </a:r>
            <a:r>
              <a:rPr lang="en-US" b="1" dirty="0" smtClean="0"/>
              <a:t>chelate </a:t>
            </a:r>
            <a:r>
              <a:rPr lang="en-US" b="1" dirty="0"/>
              <a:t>rings).</a:t>
            </a:r>
          </a:p>
          <a:p>
            <a:pPr marL="0" indent="0" algn="l" rtl="0">
              <a:buNone/>
            </a:pPr>
            <a:r>
              <a:rPr lang="en-US" b="1" dirty="0"/>
              <a:t>• </a:t>
            </a:r>
            <a:r>
              <a:rPr lang="en-US" b="1" dirty="0">
                <a:solidFill>
                  <a:srgbClr val="FF0000"/>
                </a:solidFill>
              </a:rPr>
              <a:t>Chelating agents: </a:t>
            </a:r>
            <a:r>
              <a:rPr lang="en-US" b="1" dirty="0"/>
              <a:t>organic molecules containing two or more donor groups </a:t>
            </a:r>
            <a:r>
              <a:rPr lang="en-US" b="1" dirty="0" smtClean="0"/>
              <a:t>which </a:t>
            </a:r>
            <a:r>
              <a:rPr lang="en-US" b="1" dirty="0"/>
              <a:t>combine with metal to form complex having ring structure</a:t>
            </a:r>
            <a:r>
              <a:rPr lang="en-US" b="1" dirty="0" smtClean="0"/>
              <a:t>.</a:t>
            </a:r>
          </a:p>
          <a:p>
            <a:pPr marL="0" indent="0" algn="l" rtl="0">
              <a:buNone/>
            </a:pPr>
            <a:r>
              <a:rPr lang="en-US" sz="3200" b="1" dirty="0">
                <a:solidFill>
                  <a:srgbClr val="FF0000"/>
                </a:solidFill>
              </a:rPr>
              <a:t>Chelates</a:t>
            </a:r>
            <a:r>
              <a:rPr lang="en-US" sz="3200" b="1" dirty="0"/>
              <a:t> are usually insoluble in water but soluble in organic solvent.</a:t>
            </a:r>
            <a:endParaRPr lang="ar-IQ" sz="3200" b="1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776" y="3944203"/>
            <a:ext cx="9758149" cy="234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25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149" y="491320"/>
            <a:ext cx="11068336" cy="521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847</Words>
  <Application>Microsoft Office PowerPoint</Application>
  <PresentationFormat>شاشة عريضة</PresentationFormat>
  <Paragraphs>73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نسق Office</vt:lpstr>
      <vt:lpstr>Complexometric Titrations </vt:lpstr>
      <vt:lpstr>The formation of Complexes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formation of Complexes</dc:title>
  <dc:creator>fas</dc:creator>
  <cp:lastModifiedBy>fas</cp:lastModifiedBy>
  <cp:revision>71</cp:revision>
  <dcterms:created xsi:type="dcterms:W3CDTF">2022-04-15T22:34:35Z</dcterms:created>
  <dcterms:modified xsi:type="dcterms:W3CDTF">2023-09-11T09:00:53Z</dcterms:modified>
</cp:coreProperties>
</file>