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818C-6DC1-44BC-ADEB-D1E0120B9852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5C52-CB81-499B-A1AF-599DFE1223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7772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818C-6DC1-44BC-ADEB-D1E0120B9852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5C52-CB81-499B-A1AF-599DFE1223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0357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818C-6DC1-44BC-ADEB-D1E0120B9852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5C52-CB81-499B-A1AF-599DFE1223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61668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818C-6DC1-44BC-ADEB-D1E0120B9852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5C52-CB81-499B-A1AF-599DFE1223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00803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818C-6DC1-44BC-ADEB-D1E0120B9852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5C52-CB81-499B-A1AF-599DFE1223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57658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818C-6DC1-44BC-ADEB-D1E0120B9852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5C52-CB81-499B-A1AF-599DFE1223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87924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818C-6DC1-44BC-ADEB-D1E0120B9852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5C52-CB81-499B-A1AF-599DFE1223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16420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818C-6DC1-44BC-ADEB-D1E0120B9852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5C52-CB81-499B-A1AF-599DFE1223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33836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818C-6DC1-44BC-ADEB-D1E0120B9852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5C52-CB81-499B-A1AF-599DFE1223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9353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818C-6DC1-44BC-ADEB-D1E0120B9852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5C52-CB81-499B-A1AF-599DFE1223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2899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818C-6DC1-44BC-ADEB-D1E0120B9852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5C52-CB81-499B-A1AF-599DFE1223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3237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1818C-6DC1-44BC-ADEB-D1E0120B9852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55C52-CB81-499B-A1AF-599DFE1223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7504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191069" y="245660"/>
                <a:ext cx="11791665" cy="6414447"/>
              </a:xfrm>
            </p:spPr>
            <p:txBody>
              <a:bodyPr>
                <a:normAutofit/>
              </a:bodyPr>
              <a:lstStyle/>
              <a:p>
                <a:pPr algn="ctr" rtl="0"/>
                <a:r>
                  <a:rPr lang="en-US" sz="3200" b="1" dirty="0" smtClean="0">
                    <a:solidFill>
                      <a:srgbClr val="FF0000"/>
                    </a:solidFill>
                  </a:rPr>
                  <a:t>Plotting precipitation titration curves</a:t>
                </a:r>
              </a:p>
              <a:p>
                <a:pPr algn="l" rtl="0"/>
                <a:r>
                  <a:rPr lang="en-US" sz="3200" dirty="0" smtClean="0"/>
                  <a:t>• Consider the titration of Cl</a:t>
                </a:r>
                <a:r>
                  <a:rPr lang="en-US" sz="3200" baseline="30000" dirty="0" smtClean="0"/>
                  <a:t>-</a:t>
                </a:r>
                <a:r>
                  <a:rPr lang="en-US" sz="3200" dirty="0" smtClean="0"/>
                  <a:t> with a standard solution of AgNO</a:t>
                </a:r>
                <a:r>
                  <a:rPr lang="en-US" sz="3200" baseline="-25000" dirty="0" smtClean="0"/>
                  <a:t>3</a:t>
                </a:r>
                <a:r>
                  <a:rPr lang="en-US" sz="3200" dirty="0" smtClean="0"/>
                  <a:t>.</a:t>
                </a:r>
              </a:p>
              <a:p>
                <a:pPr algn="just" rtl="0"/>
                <a:r>
                  <a:rPr lang="en-US" sz="3200" dirty="0" smtClean="0"/>
                  <a:t>• Titration curve prepared by plotting </a:t>
                </a:r>
                <a:r>
                  <a:rPr lang="en-US" sz="3200" b="1" dirty="0" err="1" smtClean="0">
                    <a:solidFill>
                      <a:srgbClr val="FF0000"/>
                    </a:solidFill>
                  </a:rPr>
                  <a:t>pCl</a:t>
                </a:r>
                <a:r>
                  <a:rPr lang="en-US" sz="3200" b="1" dirty="0" smtClean="0">
                    <a:solidFill>
                      <a:srgbClr val="FF0000"/>
                    </a:solidFill>
                  </a:rPr>
                  <a:t> (-log[Cl</a:t>
                </a:r>
                <a:r>
                  <a:rPr lang="en-US" sz="3200" b="1" baseline="30000" dirty="0" smtClean="0">
                    <a:solidFill>
                      <a:srgbClr val="FF0000"/>
                    </a:solidFill>
                  </a:rPr>
                  <a:t>-</a:t>
                </a:r>
                <a:r>
                  <a:rPr lang="en-US" sz="3200" b="1" dirty="0" smtClean="0">
                    <a:solidFill>
                      <a:srgbClr val="FF0000"/>
                    </a:solidFill>
                  </a:rPr>
                  <a:t>])</a:t>
                </a:r>
                <a:r>
                  <a:rPr lang="en-US" sz="3200" dirty="0" smtClean="0"/>
                  <a:t> against the volume of </a:t>
                </a:r>
                <a:r>
                  <a:rPr lang="en-US" sz="3200" b="1" dirty="0" smtClean="0">
                    <a:solidFill>
                      <a:srgbClr val="FF0000"/>
                    </a:solidFill>
                  </a:rPr>
                  <a:t>AgNO</a:t>
                </a:r>
                <a:r>
                  <a:rPr lang="en-US" sz="3200" b="1" baseline="-25000" dirty="0" smtClean="0">
                    <a:solidFill>
                      <a:srgbClr val="FF0000"/>
                    </a:solidFill>
                  </a:rPr>
                  <a:t>3</a:t>
                </a:r>
                <a:r>
                  <a:rPr lang="en-US" sz="3200" dirty="0" smtClean="0"/>
                  <a:t> in a manner similar to acid-base titration.</a:t>
                </a:r>
              </a:p>
              <a:p>
                <a:pPr algn="l" rtl="0"/>
                <a:r>
                  <a:rPr lang="en-US" sz="3200" b="1" dirty="0" smtClean="0">
                    <a:solidFill>
                      <a:srgbClr val="FF0000"/>
                    </a:solidFill>
                  </a:rPr>
                  <a:t>• Before titration started </a:t>
                </a:r>
                <a:r>
                  <a:rPr lang="en-US" sz="3200" dirty="0" smtClean="0"/>
                  <a:t>– only have Cl</a:t>
                </a:r>
                <a:r>
                  <a:rPr lang="en-US" sz="3200" baseline="30000" dirty="0" smtClean="0"/>
                  <a:t>-</a:t>
                </a:r>
                <a:r>
                  <a:rPr lang="en-US" sz="3200" dirty="0" smtClean="0"/>
                  <a:t>. </a:t>
                </a:r>
              </a:p>
              <a:p>
                <a:pPr marL="0" indent="0" algn="ctr" rtl="0">
                  <a:buNone/>
                </a:pPr>
                <a:r>
                  <a:rPr lang="en-US" sz="32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3200" b="1" dirty="0" err="1" smtClean="0">
                    <a:solidFill>
                      <a:srgbClr val="FF0000"/>
                    </a:solidFill>
                  </a:rPr>
                  <a:t>pCl</a:t>
                </a:r>
                <a:r>
                  <a:rPr lang="en-US" sz="3200" b="1" dirty="0" smtClean="0">
                    <a:solidFill>
                      <a:srgbClr val="FF0000"/>
                    </a:solidFill>
                  </a:rPr>
                  <a:t> = - log[Cl</a:t>
                </a:r>
                <a:r>
                  <a:rPr lang="en-US" sz="3200" b="1" baseline="30000" dirty="0" smtClean="0">
                    <a:solidFill>
                      <a:srgbClr val="FF0000"/>
                    </a:solidFill>
                  </a:rPr>
                  <a:t>-</a:t>
                </a:r>
                <a:r>
                  <a:rPr lang="en-US" sz="3200" b="1" dirty="0" smtClean="0">
                    <a:solidFill>
                      <a:srgbClr val="FF0000"/>
                    </a:solidFill>
                  </a:rPr>
                  <a:t>]</a:t>
                </a:r>
              </a:p>
              <a:p>
                <a:pPr algn="just" rtl="0"/>
                <a:r>
                  <a:rPr lang="en-US" sz="3200" b="1" dirty="0" smtClean="0">
                    <a:solidFill>
                      <a:srgbClr val="FF0000"/>
                    </a:solidFill>
                  </a:rPr>
                  <a:t>• Titration proceed – </a:t>
                </a:r>
                <a:r>
                  <a:rPr lang="en-US" sz="3200" dirty="0" smtClean="0"/>
                  <a:t>part of Cl</a:t>
                </a:r>
                <a:r>
                  <a:rPr lang="en-US" sz="3200" baseline="30000" dirty="0" smtClean="0"/>
                  <a:t>-</a:t>
                </a:r>
                <a:r>
                  <a:rPr lang="en-US" sz="3200" dirty="0" smtClean="0"/>
                  <a:t> is removed from solution by precipitation as </a:t>
                </a:r>
                <a:r>
                  <a:rPr lang="en-US" sz="3200" dirty="0" err="1" smtClean="0"/>
                  <a:t>AgCl</a:t>
                </a:r>
                <a:r>
                  <a:rPr lang="en-US" sz="3200" dirty="0" smtClean="0"/>
                  <a:t>. </a:t>
                </a:r>
              </a:p>
              <a:p>
                <a:pPr marL="0" indent="0" algn="ctr" rtl="0">
                  <a:buNone/>
                </a:pPr>
                <a:r>
                  <a:rPr lang="en-US" sz="32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3200" b="1" dirty="0" err="1" smtClean="0">
                    <a:solidFill>
                      <a:srgbClr val="FF0000"/>
                    </a:solidFill>
                  </a:rPr>
                  <a:t>pCl</a:t>
                </a:r>
                <a:r>
                  <a:rPr lang="en-US" sz="3200" b="1" dirty="0" smtClean="0">
                    <a:solidFill>
                      <a:srgbClr val="FF0000"/>
                    </a:solidFill>
                  </a:rPr>
                  <a:t> = -log [remaining Cl</a:t>
                </a:r>
                <a:r>
                  <a:rPr lang="en-US" sz="3200" b="1" baseline="30000" dirty="0" smtClean="0">
                    <a:solidFill>
                      <a:srgbClr val="FF0000"/>
                    </a:solidFill>
                  </a:rPr>
                  <a:t>-</a:t>
                </a:r>
                <a:r>
                  <a:rPr lang="en-US" sz="3200" b="1" dirty="0" smtClean="0">
                    <a:solidFill>
                      <a:srgbClr val="FF0000"/>
                    </a:solidFill>
                  </a:rPr>
                  <a:t>]</a:t>
                </a:r>
              </a:p>
              <a:p>
                <a:pPr algn="just" rtl="0"/>
                <a:r>
                  <a:rPr lang="en-US" sz="3200" dirty="0" smtClean="0"/>
                  <a:t>• </a:t>
                </a:r>
                <a:r>
                  <a:rPr lang="en-US" sz="3200" b="1" dirty="0" smtClean="0">
                    <a:solidFill>
                      <a:srgbClr val="FF0000"/>
                    </a:solidFill>
                  </a:rPr>
                  <a:t>At equivalence point - </a:t>
                </a:r>
                <a:r>
                  <a:rPr lang="en-US" sz="3200" dirty="0" smtClean="0"/>
                  <a:t>we have solution a saturated solution of </a:t>
                </a:r>
                <a:r>
                  <a:rPr lang="en-US" sz="3200" dirty="0" err="1" smtClean="0"/>
                  <a:t>AgCl</a:t>
                </a:r>
                <a:r>
                  <a:rPr lang="en-US" sz="3200" dirty="0"/>
                  <a:t>. [Cl-] </a:t>
                </a:r>
                <a:r>
                  <a:rPr lang="en-US" sz="3200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𝐾𝑆𝑃</m:t>
                        </m:r>
                      </m:e>
                    </m:rad>
                  </m:oMath>
                </a14:m>
                <a:endParaRPr lang="en-US" sz="3200" dirty="0" smtClean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1069" y="245660"/>
                <a:ext cx="11791665" cy="6414447"/>
              </a:xfrm>
              <a:blipFill>
                <a:blip r:embed="rId2"/>
                <a:stretch>
                  <a:fillRect l="-1189" t="-1994" r="-129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686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272955" y="341194"/>
                <a:ext cx="11080845" cy="6168788"/>
              </a:xfrm>
            </p:spPr>
            <p:txBody>
              <a:bodyPr>
                <a:normAutofit/>
              </a:bodyPr>
              <a:lstStyle/>
              <a:p>
                <a:pPr algn="just" rtl="0"/>
                <a:r>
                  <a:rPr lang="en-US" sz="3200" b="1" dirty="0" smtClean="0">
                    <a:solidFill>
                      <a:srgbClr val="00B0F0"/>
                    </a:solidFill>
                  </a:rPr>
                  <a:t>Ex.1. If the solubility of </a:t>
                </a:r>
                <a:r>
                  <a:rPr lang="en-US" sz="3200" b="1" dirty="0" err="1">
                    <a:solidFill>
                      <a:srgbClr val="00B0F0"/>
                    </a:solidFill>
                  </a:rPr>
                  <a:t>AgBr</a:t>
                </a:r>
                <a:r>
                  <a:rPr lang="en-US" sz="3200" b="1" dirty="0">
                    <a:solidFill>
                      <a:srgbClr val="00B0F0"/>
                    </a:solidFill>
                  </a:rPr>
                  <a:t>= </a:t>
                </a:r>
                <a:r>
                  <a:rPr lang="en-US" sz="3200" b="1" dirty="0" smtClean="0">
                    <a:solidFill>
                      <a:srgbClr val="00B0F0"/>
                    </a:solidFill>
                  </a:rPr>
                  <a:t>2x10</a:t>
                </a:r>
                <a:r>
                  <a:rPr lang="en-US" sz="3200" b="1" baseline="30000" dirty="0" smtClean="0">
                    <a:solidFill>
                      <a:srgbClr val="00B0F0"/>
                    </a:solidFill>
                  </a:rPr>
                  <a:t>-5</a:t>
                </a:r>
                <a:r>
                  <a:rPr lang="en-US" sz="3200" b="1" dirty="0" smtClean="0">
                    <a:solidFill>
                      <a:srgbClr val="00B0F0"/>
                    </a:solidFill>
                  </a:rPr>
                  <a:t> </a:t>
                </a:r>
                <a:r>
                  <a:rPr lang="en-US" sz="3200" b="1" dirty="0">
                    <a:solidFill>
                      <a:srgbClr val="00B0F0"/>
                    </a:solidFill>
                  </a:rPr>
                  <a:t>g/100ml at </a:t>
                </a:r>
                <a:r>
                  <a:rPr lang="en-US" sz="3200" b="1" dirty="0" smtClean="0">
                    <a:solidFill>
                      <a:srgbClr val="00B0F0"/>
                    </a:solidFill>
                  </a:rPr>
                  <a:t>20</a:t>
                </a:r>
                <a:r>
                  <a:rPr lang="en-US" sz="3200" b="1" baseline="30000" dirty="0" smtClean="0">
                    <a:solidFill>
                      <a:srgbClr val="00B0F0"/>
                    </a:solidFill>
                  </a:rPr>
                  <a:t>o</a:t>
                </a:r>
                <a:r>
                  <a:rPr lang="en-US" sz="3200" b="1" dirty="0" smtClean="0">
                    <a:solidFill>
                      <a:srgbClr val="00B0F0"/>
                    </a:solidFill>
                  </a:rPr>
                  <a:t>C, calculate </a:t>
                </a:r>
                <a:r>
                  <a:rPr lang="en-US" sz="3200" b="1" dirty="0" err="1" smtClean="0">
                    <a:solidFill>
                      <a:srgbClr val="00B0F0"/>
                    </a:solidFill>
                  </a:rPr>
                  <a:t>Ksp</a:t>
                </a:r>
                <a:r>
                  <a:rPr lang="en-US" sz="3200" b="1" dirty="0" smtClean="0">
                    <a:solidFill>
                      <a:srgbClr val="00B0F0"/>
                    </a:solidFill>
                  </a:rPr>
                  <a:t> </a:t>
                </a:r>
                <a:r>
                  <a:rPr lang="en-US" sz="3200" b="1" dirty="0">
                    <a:solidFill>
                      <a:srgbClr val="00B0F0"/>
                    </a:solidFill>
                  </a:rPr>
                  <a:t>value? (</a:t>
                </a:r>
                <a:r>
                  <a:rPr lang="en-US" sz="3200" b="1" dirty="0" err="1">
                    <a:solidFill>
                      <a:srgbClr val="00B0F0"/>
                    </a:solidFill>
                  </a:rPr>
                  <a:t>M.Wt</a:t>
                </a:r>
                <a:r>
                  <a:rPr lang="en-US" sz="3200" b="1" dirty="0">
                    <a:solidFill>
                      <a:srgbClr val="00B0F0"/>
                    </a:solidFill>
                  </a:rPr>
                  <a:t>=187.8 g/mole) </a:t>
                </a:r>
              </a:p>
              <a:p>
                <a:pPr algn="l" rtl="0"/>
                <a:r>
                  <a:rPr lang="en-US" sz="3200" b="1" dirty="0" smtClean="0">
                    <a:solidFill>
                      <a:srgbClr val="00B0F0"/>
                    </a:solidFill>
                  </a:rPr>
                  <a:t>The </a:t>
                </a:r>
                <a:r>
                  <a:rPr lang="en-US" sz="3200" b="1" dirty="0">
                    <a:solidFill>
                      <a:srgbClr val="00B0F0"/>
                    </a:solidFill>
                  </a:rPr>
                  <a:t>solubility should be calculated in unit of </a:t>
                </a:r>
                <a:r>
                  <a:rPr lang="en-US" sz="3200" b="1" dirty="0" smtClean="0">
                    <a:solidFill>
                      <a:srgbClr val="00B0F0"/>
                    </a:solidFill>
                  </a:rPr>
                  <a:t>mole/liter</a:t>
                </a:r>
              </a:p>
              <a:p>
                <a:pPr algn="l" rtl="0"/>
                <a:r>
                  <a:rPr lang="fr-FR" sz="3200" b="1" dirty="0" smtClean="0">
                    <a:solidFill>
                      <a:schemeClr val="tx1"/>
                    </a:solidFill>
                  </a:rPr>
                  <a:t>Concentration                    volume</a:t>
                </a:r>
                <a:endParaRPr lang="fr-FR" sz="3200" b="1" dirty="0">
                  <a:solidFill>
                    <a:schemeClr val="tx1"/>
                  </a:solidFill>
                </a:endParaRPr>
              </a:p>
              <a:p>
                <a:pPr algn="l" rtl="0"/>
                <a:r>
                  <a:rPr lang="fr-FR" sz="3200" b="1" dirty="0">
                    <a:solidFill>
                      <a:schemeClr val="tx1"/>
                    </a:solidFill>
                  </a:rPr>
                  <a:t>2 </a:t>
                </a:r>
                <a:r>
                  <a:rPr lang="fr-FR" sz="3200" b="1" dirty="0" smtClean="0">
                    <a:solidFill>
                      <a:schemeClr val="tx1"/>
                    </a:solidFill>
                  </a:rPr>
                  <a:t>x 10</a:t>
                </a:r>
                <a:r>
                  <a:rPr lang="fr-FR" sz="3200" b="1" baseline="30000" dirty="0" smtClean="0">
                    <a:solidFill>
                      <a:schemeClr val="tx1"/>
                    </a:solidFill>
                  </a:rPr>
                  <a:t>-5</a:t>
                </a:r>
                <a:r>
                  <a:rPr lang="fr-FR" sz="3200" b="1" dirty="0" smtClean="0">
                    <a:solidFill>
                      <a:schemeClr val="tx1"/>
                    </a:solidFill>
                  </a:rPr>
                  <a:t>                               </a:t>
                </a:r>
                <a:r>
                  <a:rPr lang="fr-FR" sz="3200" b="1" dirty="0">
                    <a:solidFill>
                      <a:schemeClr val="tx1"/>
                    </a:solidFill>
                  </a:rPr>
                  <a:t>100 ml </a:t>
                </a:r>
              </a:p>
              <a:p>
                <a:pPr algn="l" rtl="0"/>
                <a:r>
                  <a:rPr lang="fr-FR" sz="3200" b="1" dirty="0" smtClean="0">
                    <a:solidFill>
                      <a:schemeClr val="tx1"/>
                    </a:solidFill>
                  </a:rPr>
                  <a:t>     x                                      1000 </a:t>
                </a:r>
                <a:r>
                  <a:rPr lang="fr-FR" sz="3200" b="1" dirty="0">
                    <a:solidFill>
                      <a:schemeClr val="tx1"/>
                    </a:solidFill>
                  </a:rPr>
                  <a:t>ml </a:t>
                </a:r>
                <a:endParaRPr lang="fr-FR" sz="3200" b="1" dirty="0" smtClean="0">
                  <a:solidFill>
                    <a:schemeClr val="tx1"/>
                  </a:solidFill>
                </a:endParaRPr>
              </a:p>
              <a:p>
                <a:pPr marL="0" indent="0" algn="l" rtl="0">
                  <a:buNone/>
                </a:pPr>
                <a:r>
                  <a:rPr lang="en-US" sz="3200" b="1" dirty="0" smtClean="0">
                    <a:solidFill>
                      <a:schemeClr val="tx1"/>
                    </a:solidFill>
                  </a:rPr>
                  <a:t>X=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sz="32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IQ" sz="32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2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ar-IQ" sz="32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3200" b="1" i="1" baseline="3000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ar-IQ" sz="3200" b="1" i="1" baseline="30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ar-IQ" sz="3200" b="1" i="1" baseline="30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ar-IQ" sz="32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num>
                      <m:den>
                        <m:r>
                          <a:rPr lang="ar-IQ" sz="32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chemeClr val="tx1"/>
                    </a:solidFill>
                  </a:rPr>
                  <a:t>= </a:t>
                </a:r>
                <a:r>
                  <a:rPr lang="nn-NO" sz="3200" b="1" dirty="0">
                    <a:solidFill>
                      <a:schemeClr val="tx1"/>
                    </a:solidFill>
                  </a:rPr>
                  <a:t>2 </a:t>
                </a:r>
                <a:r>
                  <a:rPr lang="nn-NO" sz="3200" b="1" dirty="0" smtClean="0">
                    <a:solidFill>
                      <a:schemeClr val="tx1"/>
                    </a:solidFill>
                  </a:rPr>
                  <a:t>x10</a:t>
                </a:r>
                <a:r>
                  <a:rPr lang="nn-NO" sz="3200" b="1" baseline="30000" dirty="0" smtClean="0">
                    <a:solidFill>
                      <a:schemeClr val="tx1"/>
                    </a:solidFill>
                  </a:rPr>
                  <a:t>-4</a:t>
                </a:r>
                <a:r>
                  <a:rPr lang="nn-NO" sz="32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nn-NO" sz="3200" b="1" dirty="0">
                    <a:solidFill>
                      <a:schemeClr val="tx1"/>
                    </a:solidFill>
                  </a:rPr>
                  <a:t>g / L</a:t>
                </a:r>
              </a:p>
              <a:p>
                <a:pPr marL="0" indent="0" algn="l" rtl="0">
                  <a:buNone/>
                </a:pPr>
                <a:r>
                  <a:rPr lang="nn-NO" sz="3200" b="1" dirty="0">
                    <a:solidFill>
                      <a:schemeClr val="tx1"/>
                    </a:solidFill>
                  </a:rPr>
                  <a:t>Concentration mole/L= (solute weight (g)/L) / F. Wt </a:t>
                </a:r>
                <a:endParaRPr lang="nn-NO" sz="3200" b="1" dirty="0" smtClean="0">
                  <a:solidFill>
                    <a:schemeClr val="tx1"/>
                  </a:solidFill>
                </a:endParaRPr>
              </a:p>
              <a:p>
                <a:pPr marL="0" indent="0" algn="l" rtl="0">
                  <a:buNone/>
                </a:pPr>
                <a:r>
                  <a:rPr lang="en-US" sz="3200" b="1" dirty="0"/>
                  <a:t>Or: Concentration mole/L= (solute weight (g)/L) / </a:t>
                </a:r>
                <a:r>
                  <a:rPr lang="en-US" sz="3200" b="1" dirty="0" err="1"/>
                  <a:t>M.Wt</a:t>
                </a:r>
                <a:r>
                  <a:rPr lang="en-US" sz="3200" b="1" dirty="0"/>
                  <a:t> </a:t>
                </a:r>
                <a:endParaRPr lang="en-US" sz="3200" b="1" dirty="0" smtClean="0"/>
              </a:p>
              <a:p>
                <a:pPr marL="0" indent="0" algn="l" rtl="0">
                  <a:buNone/>
                </a:pPr>
                <a:r>
                  <a:rPr lang="en-US" sz="3200" b="1" dirty="0"/>
                  <a:t>X=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sz="3200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IQ" sz="3200" b="1" i="1" dirty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200" b="1" i="1" dirty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ar-IQ" sz="3200" b="1" i="1" dirty="0"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3200" b="1" i="1" baseline="30000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ar-IQ" sz="3200" b="1" i="1" baseline="30000" dirty="0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ar-IQ" sz="3200" b="1" i="1" baseline="30000" dirty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ar-IQ" sz="3200" b="1" i="1" dirty="0">
                            <a:latin typeface="Cambria Math" panose="02040503050406030204" pitchFamily="18" charset="0"/>
                          </a:rPr>
                          <m:t>𝟏𝟖𝟕</m:t>
                        </m:r>
                        <m:r>
                          <a:rPr lang="ar-IQ" sz="3200" b="1" i="1" dirty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ar-IQ" sz="3200" b="1" i="1" dirty="0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3200" b="1" dirty="0"/>
                  <a:t>= </a:t>
                </a:r>
                <a:r>
                  <a:rPr lang="nn-NO" sz="3200" b="1" dirty="0"/>
                  <a:t>  </a:t>
                </a:r>
                <a:r>
                  <a:rPr lang="en-US" sz="3200" b="1" dirty="0" smtClean="0"/>
                  <a:t>1.0</a:t>
                </a:r>
                <a:r>
                  <a:rPr lang="nn-NO" sz="3200" b="1" dirty="0" smtClean="0"/>
                  <a:t>65x10</a:t>
                </a:r>
                <a:r>
                  <a:rPr lang="nn-NO" sz="3200" b="1" baseline="30000" dirty="0" smtClean="0"/>
                  <a:t>-6</a:t>
                </a:r>
                <a:r>
                  <a:rPr lang="nn-NO" sz="3200" b="1" dirty="0" smtClean="0"/>
                  <a:t> mol/ </a:t>
                </a:r>
                <a:r>
                  <a:rPr lang="nn-NO" sz="3200" b="1" dirty="0"/>
                  <a:t>L</a:t>
                </a:r>
              </a:p>
              <a:p>
                <a:pPr marL="0" indent="0" algn="l" rtl="0">
                  <a:buNone/>
                </a:pPr>
                <a:endParaRPr lang="nn-NO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2955" y="341194"/>
                <a:ext cx="11080845" cy="6168788"/>
              </a:xfrm>
              <a:blipFill>
                <a:blip r:embed="rId2"/>
                <a:stretch>
                  <a:fillRect l="-1430" t="-2075" r="-1375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604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313899"/>
                <a:ext cx="10515600" cy="5863064"/>
              </a:xfrm>
            </p:spPr>
            <p:txBody>
              <a:bodyPr>
                <a:normAutofit lnSpcReduction="10000"/>
              </a:bodyPr>
              <a:lstStyle/>
              <a:p>
                <a:pPr algn="l" rtl="0"/>
                <a:r>
                  <a:rPr lang="en-US" dirty="0" smtClean="0"/>
                  <a:t>This means that 1.065 x 10</a:t>
                </a:r>
                <a:r>
                  <a:rPr lang="en-US" baseline="30000" dirty="0" smtClean="0"/>
                  <a:t>-6</a:t>
                </a:r>
                <a:r>
                  <a:rPr lang="en-US" dirty="0" smtClean="0"/>
                  <a:t> mole of </a:t>
                </a:r>
                <a:r>
                  <a:rPr lang="en-US" dirty="0" err="1"/>
                  <a:t>AgBr</a:t>
                </a:r>
                <a:r>
                  <a:rPr lang="en-US" dirty="0"/>
                  <a:t> is dissolved in </a:t>
                </a:r>
                <a:r>
                  <a:rPr lang="en-US" dirty="0" smtClean="0"/>
                  <a:t>one </a:t>
                </a:r>
                <a:r>
                  <a:rPr lang="en-US" dirty="0"/>
                  <a:t>liter of solution (available as ions). Therefore each liter of the </a:t>
                </a:r>
                <a:r>
                  <a:rPr lang="en-US" dirty="0" smtClean="0"/>
                  <a:t>solution </a:t>
                </a:r>
                <a:r>
                  <a:rPr lang="en-US" dirty="0"/>
                  <a:t>contains: </a:t>
                </a:r>
                <a:endParaRPr lang="en-US" dirty="0" smtClean="0"/>
              </a:p>
              <a:p>
                <a:pPr algn="l" rtl="0"/>
                <a:r>
                  <a:rPr lang="en-US" dirty="0"/>
                  <a:t>[Ag</a:t>
                </a:r>
                <a:r>
                  <a:rPr lang="en-US" baseline="30000" dirty="0"/>
                  <a:t>+</a:t>
                </a:r>
                <a:r>
                  <a:rPr lang="en-US" dirty="0"/>
                  <a:t>] = 1.065 </a:t>
                </a:r>
                <a:r>
                  <a:rPr lang="en-US" dirty="0" smtClean="0"/>
                  <a:t>x </a:t>
                </a:r>
                <a:r>
                  <a:rPr lang="en-US" dirty="0"/>
                  <a:t>10</a:t>
                </a:r>
                <a:r>
                  <a:rPr lang="en-US" baseline="30000" dirty="0"/>
                  <a:t>-6</a:t>
                </a:r>
                <a:r>
                  <a:rPr lang="en-US" dirty="0"/>
                  <a:t> mole/L </a:t>
                </a:r>
              </a:p>
              <a:p>
                <a:pPr algn="l" rtl="0"/>
                <a:r>
                  <a:rPr lang="en-US" dirty="0"/>
                  <a:t>[Br</a:t>
                </a:r>
                <a:r>
                  <a:rPr lang="en-US" baseline="30000" dirty="0"/>
                  <a:t>-</a:t>
                </a:r>
                <a:r>
                  <a:rPr lang="en-US" dirty="0"/>
                  <a:t>] = 1.065 </a:t>
                </a:r>
                <a:r>
                  <a:rPr lang="en-US" dirty="0" smtClean="0"/>
                  <a:t>x </a:t>
                </a:r>
                <a:r>
                  <a:rPr lang="en-US" dirty="0"/>
                  <a:t>10</a:t>
                </a:r>
                <a:r>
                  <a:rPr lang="en-US" baseline="30000" dirty="0"/>
                  <a:t>-6</a:t>
                </a:r>
                <a:r>
                  <a:rPr lang="en-US" dirty="0"/>
                  <a:t> mole/L   2x10</a:t>
                </a:r>
                <a:r>
                  <a:rPr lang="en-US" baseline="30000" dirty="0"/>
                  <a:t>-5</a:t>
                </a:r>
                <a:r>
                  <a:rPr lang="en-US" dirty="0"/>
                  <a:t> </a:t>
                </a:r>
              </a:p>
              <a:p>
                <a:pPr algn="l" rtl="0"/>
                <a:r>
                  <a:rPr lang="en-US" dirty="0"/>
                  <a:t> Or:   M = </a:t>
                </a:r>
                <a:r>
                  <a:rPr lang="en-US" dirty="0" smtClean="0"/>
                  <a:t>mole/L</a:t>
                </a:r>
              </a:p>
              <a:p>
                <a:pPr algn="l" rtl="0"/>
                <a:r>
                  <a:rPr lang="en-US" dirty="0" smtClean="0"/>
                  <a:t>M=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𝑾𝒕</m:t>
                        </m:r>
                      </m:num>
                      <m:den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𝑴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𝑾𝒕</m:t>
                        </m:r>
                      </m:den>
                    </m:f>
                  </m:oMath>
                </a14:m>
                <a:r>
                  <a:rPr lang="en-US" dirty="0" smtClean="0"/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𝟏𝟎𝟎𝟎</m:t>
                        </m:r>
                      </m:num>
                      <m:den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𝑽𝒎𝑳</m:t>
                        </m:r>
                      </m:den>
                    </m:f>
                  </m:oMath>
                </a14:m>
                <a:r>
                  <a:rPr lang="en-US" dirty="0"/>
                  <a:t>=     </a:t>
                </a:r>
                <a:r>
                  <a:rPr lang="en-US" dirty="0" smtClean="0"/>
                  <a:t>                 ⇒ </a:t>
                </a:r>
                <a:r>
                  <a:rPr lang="en-US" dirty="0"/>
                  <a:t>M=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𝑿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b="1" i="1" baseline="30000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baseline="30000" dirty="0" smtClean="0"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𝟏𝟖𝟕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dirty="0"/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𝟏𝟎𝟎𝟎</m:t>
                        </m:r>
                      </m:num>
                      <m:den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algn="l" rtl="0"/>
                <a:r>
                  <a:rPr lang="en-US" dirty="0"/>
                  <a:t>=1.065 x 10</a:t>
                </a:r>
                <a:r>
                  <a:rPr lang="en-US" baseline="30000" dirty="0"/>
                  <a:t>-6</a:t>
                </a:r>
                <a:r>
                  <a:rPr lang="en-US" dirty="0"/>
                  <a:t> mole/L </a:t>
                </a:r>
              </a:p>
              <a:p>
                <a:pPr algn="l" rtl="0"/>
                <a:r>
                  <a:rPr lang="en-US" dirty="0" err="1"/>
                  <a:t>Ksp</a:t>
                </a:r>
                <a:r>
                  <a:rPr lang="en-US" dirty="0"/>
                  <a:t> can be calculated as follows</a:t>
                </a:r>
                <a:r>
                  <a:rPr lang="en-US" dirty="0" smtClean="0"/>
                  <a:t>:</a:t>
                </a:r>
              </a:p>
              <a:p>
                <a:pPr algn="l" rtl="0"/>
                <a:r>
                  <a:rPr lang="en-US" dirty="0" err="1"/>
                  <a:t>AgBr</a:t>
                </a:r>
                <a:r>
                  <a:rPr lang="en-US"/>
                  <a:t>   </a:t>
                </a:r>
                <a:r>
                  <a:rPr lang="en-US" smtClean="0"/>
                  <a:t>                          </a:t>
                </a:r>
                <a:r>
                  <a:rPr lang="en-US" dirty="0"/>
                  <a:t>Ag</a:t>
                </a:r>
                <a:r>
                  <a:rPr lang="en-US" baseline="30000" dirty="0"/>
                  <a:t>+</a:t>
                </a:r>
                <a:r>
                  <a:rPr lang="en-US" dirty="0"/>
                  <a:t>  +  </a:t>
                </a:r>
                <a:r>
                  <a:rPr lang="en-US" dirty="0" smtClean="0"/>
                  <a:t>Br</a:t>
                </a:r>
                <a:r>
                  <a:rPr lang="en-US" baseline="30000" dirty="0" smtClean="0"/>
                  <a:t>-</a:t>
                </a:r>
                <a:r>
                  <a:rPr lang="en-US" dirty="0" smtClean="0"/>
                  <a:t> </a:t>
                </a:r>
                <a:endParaRPr lang="en-US" dirty="0"/>
              </a:p>
              <a:p>
                <a:pPr algn="l" rtl="0"/>
                <a:r>
                  <a:rPr lang="en-US" dirty="0" err="1"/>
                  <a:t>Ksp</a:t>
                </a:r>
                <a:r>
                  <a:rPr lang="en-US" dirty="0"/>
                  <a:t> = [Ag</a:t>
                </a:r>
                <a:r>
                  <a:rPr lang="en-US" baseline="30000" dirty="0"/>
                  <a:t>+</a:t>
                </a:r>
                <a:r>
                  <a:rPr lang="en-US" dirty="0"/>
                  <a:t>][Br</a:t>
                </a:r>
                <a:r>
                  <a:rPr lang="en-US" baseline="30000" dirty="0"/>
                  <a:t>-</a:t>
                </a:r>
                <a:r>
                  <a:rPr lang="en-US" dirty="0"/>
                  <a:t>] = 1.065 </a:t>
                </a:r>
                <a:r>
                  <a:rPr lang="en-US" dirty="0" smtClean="0"/>
                  <a:t>X </a:t>
                </a:r>
                <a:r>
                  <a:rPr lang="en-US" dirty="0"/>
                  <a:t>10</a:t>
                </a:r>
                <a:r>
                  <a:rPr lang="en-US" baseline="30000" dirty="0"/>
                  <a:t>-6</a:t>
                </a:r>
                <a:r>
                  <a:rPr lang="en-US" dirty="0"/>
                  <a:t> mole/L </a:t>
                </a:r>
                <a:r>
                  <a:rPr lang="en-US" dirty="0" smtClean="0"/>
                  <a:t>x </a:t>
                </a:r>
                <a:r>
                  <a:rPr lang="en-US" dirty="0"/>
                  <a:t>1.065 </a:t>
                </a:r>
                <a:r>
                  <a:rPr lang="en-US" dirty="0" smtClean="0"/>
                  <a:t>X </a:t>
                </a:r>
                <a:r>
                  <a:rPr lang="en-US" dirty="0"/>
                  <a:t>10</a:t>
                </a:r>
                <a:r>
                  <a:rPr lang="en-US" baseline="30000" dirty="0"/>
                  <a:t>-6</a:t>
                </a:r>
                <a:r>
                  <a:rPr lang="en-US" dirty="0"/>
                  <a:t> mole/L </a:t>
                </a:r>
              </a:p>
              <a:p>
                <a:pPr algn="l" rtl="0"/>
                <a:r>
                  <a:rPr lang="en-US" dirty="0"/>
                  <a:t>= 1.134 </a:t>
                </a:r>
                <a:r>
                  <a:rPr lang="en-US" dirty="0" smtClean="0"/>
                  <a:t>X </a:t>
                </a:r>
                <a:r>
                  <a:rPr lang="en-US" dirty="0"/>
                  <a:t>10</a:t>
                </a:r>
                <a:r>
                  <a:rPr lang="en-US" baseline="30000" dirty="0"/>
                  <a:t>-12</a:t>
                </a:r>
                <a:r>
                  <a:rPr lang="en-US" dirty="0"/>
                  <a:t> </a:t>
                </a:r>
                <a:endParaRPr lang="en-US" dirty="0" smtClean="0"/>
              </a:p>
              <a:p>
                <a:pPr algn="l" rtl="0"/>
                <a:endParaRPr lang="ar-IQ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13899"/>
                <a:ext cx="10515600" cy="5863064"/>
              </a:xfrm>
              <a:blipFill>
                <a:blip r:embed="rId2"/>
                <a:stretch>
                  <a:fillRect l="-1043" t="-228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رابط كسهم مستقيم 4"/>
          <p:cNvCxnSpPr/>
          <p:nvPr/>
        </p:nvCxnSpPr>
        <p:spPr>
          <a:xfrm>
            <a:off x="2183642" y="4708478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 flipV="1">
            <a:off x="2402006" y="4599296"/>
            <a:ext cx="1542197" cy="13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 flipH="1">
            <a:off x="2370161" y="4735773"/>
            <a:ext cx="16058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110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04716" y="232012"/>
            <a:ext cx="11805314" cy="6277970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• </a:t>
            </a:r>
            <a:r>
              <a:rPr lang="en-US" b="1" dirty="0" smtClean="0">
                <a:solidFill>
                  <a:srgbClr val="FF0000"/>
                </a:solidFill>
              </a:rPr>
              <a:t>Excess AgNO</a:t>
            </a:r>
            <a:r>
              <a:rPr lang="en-US" b="1" baseline="-25000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 added – </a:t>
            </a:r>
            <a:r>
              <a:rPr lang="en-US" dirty="0" smtClean="0"/>
              <a:t>excess Ag</a:t>
            </a:r>
            <a:r>
              <a:rPr lang="en-US" baseline="30000" dirty="0" smtClean="0"/>
              <a:t>+</a:t>
            </a:r>
            <a:r>
              <a:rPr lang="en-US" dirty="0" smtClean="0"/>
              <a:t>. [Cl</a:t>
            </a:r>
            <a:r>
              <a:rPr lang="en-US" baseline="30000" dirty="0" smtClean="0"/>
              <a:t>-</a:t>
            </a:r>
            <a:r>
              <a:rPr lang="en-US" dirty="0" smtClean="0"/>
              <a:t>] is determine from the concentration of Ag</a:t>
            </a:r>
            <a:r>
              <a:rPr lang="en-US" baseline="30000" dirty="0" smtClean="0"/>
              <a:t>+</a:t>
            </a:r>
            <a:r>
              <a:rPr lang="en-US" dirty="0" smtClean="0"/>
              <a:t> and </a:t>
            </a:r>
            <a:r>
              <a:rPr lang="en-US" dirty="0" err="1" smtClean="0"/>
              <a:t>Ksp</a:t>
            </a:r>
            <a:r>
              <a:rPr lang="en-US" dirty="0" smtClean="0"/>
              <a:t>. </a:t>
            </a:r>
          </a:p>
          <a:p>
            <a:pPr algn="ctr" rtl="0"/>
            <a:r>
              <a:rPr lang="en-US" sz="3200" b="1" dirty="0" smtClean="0">
                <a:solidFill>
                  <a:srgbClr val="FF0000"/>
                </a:solidFill>
              </a:rPr>
              <a:t>[Cl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-</a:t>
            </a:r>
            <a:r>
              <a:rPr lang="en-US" sz="3200" b="1" dirty="0" smtClean="0">
                <a:solidFill>
                  <a:srgbClr val="FF0000"/>
                </a:solidFill>
              </a:rPr>
              <a:t>] = </a:t>
            </a:r>
            <a:r>
              <a:rPr lang="en-US" sz="3200" b="1" dirty="0" err="1" smtClean="0">
                <a:solidFill>
                  <a:srgbClr val="FF0000"/>
                </a:solidFill>
              </a:rPr>
              <a:t>Ksp</a:t>
            </a:r>
            <a:r>
              <a:rPr lang="en-US" sz="3200" b="1" dirty="0" smtClean="0">
                <a:solidFill>
                  <a:srgbClr val="FF0000"/>
                </a:solidFill>
              </a:rPr>
              <a:t>/[Ag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+</a:t>
            </a:r>
            <a:r>
              <a:rPr lang="en-US" sz="3200" b="1" dirty="0" smtClean="0">
                <a:solidFill>
                  <a:srgbClr val="FF0000"/>
                </a:solidFill>
              </a:rPr>
              <a:t>] </a:t>
            </a:r>
          </a:p>
          <a:p>
            <a:pPr algn="just" rtl="0"/>
            <a:r>
              <a:rPr lang="en-US" sz="3200" dirty="0" smtClean="0"/>
              <a:t>Plots of titration curves are normally sigmoidal curves consisting of </a:t>
            </a:r>
            <a:r>
              <a:rPr lang="en-US" sz="3200" dirty="0" err="1" smtClean="0"/>
              <a:t>pAg</a:t>
            </a:r>
            <a:r>
              <a:rPr lang="en-US" sz="3200" dirty="0" smtClean="0"/>
              <a:t> (or </a:t>
            </a:r>
            <a:r>
              <a:rPr lang="en-US" sz="3200" dirty="0" err="1" smtClean="0"/>
              <a:t>pAnalyte</a:t>
            </a:r>
            <a:r>
              <a:rPr lang="en-US" sz="3200" dirty="0" smtClean="0"/>
              <a:t>) versus volume of AgNO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solution added.</a:t>
            </a:r>
          </a:p>
          <a:p>
            <a:pPr algn="just" rtl="0"/>
            <a:r>
              <a:rPr lang="en-US" sz="3200" dirty="0" smtClean="0"/>
              <a:t>A useful relationship can be derived by taking the negative logarithm of both sides of a solubility-product expression.  Thus, for silver chloride,</a:t>
            </a:r>
          </a:p>
          <a:p>
            <a:pPr algn="ctr" rtl="0"/>
            <a:r>
              <a:rPr lang="en-US" sz="3200" dirty="0" smtClean="0">
                <a:solidFill>
                  <a:srgbClr val="FF0000"/>
                </a:solidFill>
              </a:rPr>
              <a:t>𝐾𝑠𝑝 = </a:t>
            </a:r>
            <a:r>
              <a:rPr lang="en-US" sz="3200" dirty="0">
                <a:solidFill>
                  <a:srgbClr val="FF0000"/>
                </a:solidFill>
              </a:rPr>
              <a:t>[ </a:t>
            </a:r>
            <a:r>
              <a:rPr lang="en-US" sz="3200" dirty="0" smtClean="0">
                <a:solidFill>
                  <a:srgbClr val="FF0000"/>
                </a:solidFill>
              </a:rPr>
              <a:t>𝐴𝑔</a:t>
            </a:r>
            <a:r>
              <a:rPr lang="en-US" sz="3200" baseline="30000" dirty="0">
                <a:solidFill>
                  <a:srgbClr val="FF0000"/>
                </a:solidFill>
              </a:rPr>
              <a:t>+</a:t>
            </a:r>
            <a:r>
              <a:rPr lang="en-US" sz="3200" dirty="0">
                <a:solidFill>
                  <a:srgbClr val="FF0000"/>
                </a:solidFill>
              </a:rPr>
              <a:t>] </a:t>
            </a:r>
            <a:r>
              <a:rPr lang="en-US" sz="3200" dirty="0" smtClean="0">
                <a:solidFill>
                  <a:srgbClr val="FF0000"/>
                </a:solidFill>
              </a:rPr>
              <a:t>[𝐶𝑙</a:t>
            </a:r>
            <a:r>
              <a:rPr lang="en-US" sz="3200" baseline="30000" dirty="0" smtClean="0">
                <a:solidFill>
                  <a:srgbClr val="FF0000"/>
                </a:solidFill>
              </a:rPr>
              <a:t>−</a:t>
            </a:r>
            <a:r>
              <a:rPr lang="en-US" sz="3200" dirty="0" smtClean="0">
                <a:solidFill>
                  <a:srgbClr val="FF0000"/>
                </a:solidFill>
              </a:rPr>
              <a:t>]</a:t>
            </a:r>
          </a:p>
          <a:p>
            <a:pPr algn="ctr" rtl="0"/>
            <a:r>
              <a:rPr lang="en-US" sz="3200" dirty="0" smtClean="0">
                <a:solidFill>
                  <a:srgbClr val="FF0000"/>
                </a:solidFill>
              </a:rPr>
              <a:t>𝑙𝑜𝑔𝐾𝑠𝑝 = −log( [𝐴𝑔</a:t>
            </a:r>
            <a:r>
              <a:rPr lang="en-US" sz="3200" baseline="30000" dirty="0" smtClean="0">
                <a:solidFill>
                  <a:srgbClr val="FF0000"/>
                </a:solidFill>
              </a:rPr>
              <a:t>+</a:t>
            </a:r>
            <a:r>
              <a:rPr lang="en-US" sz="3200" dirty="0" smtClean="0">
                <a:solidFill>
                  <a:srgbClr val="FF0000"/>
                </a:solidFill>
              </a:rPr>
              <a:t>] [𝐶𝑙</a:t>
            </a:r>
            <a:r>
              <a:rPr lang="en-US" sz="3200" baseline="30000" dirty="0" smtClean="0">
                <a:solidFill>
                  <a:srgbClr val="FF0000"/>
                </a:solidFill>
              </a:rPr>
              <a:t>−</a:t>
            </a:r>
            <a:r>
              <a:rPr lang="en-US" sz="3200" dirty="0" smtClean="0">
                <a:solidFill>
                  <a:srgbClr val="FF0000"/>
                </a:solidFill>
              </a:rPr>
              <a:t>] )</a:t>
            </a:r>
          </a:p>
          <a:p>
            <a:pPr algn="ctr" rtl="0"/>
            <a:r>
              <a:rPr lang="en-US" sz="3200" dirty="0">
                <a:solidFill>
                  <a:srgbClr val="FF0000"/>
                </a:solidFill>
              </a:rPr>
              <a:t>-</a:t>
            </a:r>
            <a:r>
              <a:rPr lang="en-US" sz="3200" dirty="0" smtClean="0">
                <a:solidFill>
                  <a:srgbClr val="FF0000"/>
                </a:solidFill>
              </a:rPr>
              <a:t>𝑙𝑜𝑔𝐾𝑠𝑝 = − log [𝐴𝑔 </a:t>
            </a:r>
            <a:r>
              <a:rPr lang="en-US" sz="3200" baseline="30000" dirty="0" smtClean="0">
                <a:solidFill>
                  <a:srgbClr val="FF0000"/>
                </a:solidFill>
              </a:rPr>
              <a:t>+</a:t>
            </a:r>
            <a:r>
              <a:rPr lang="en-US" sz="3200" dirty="0" smtClean="0">
                <a:solidFill>
                  <a:srgbClr val="FF0000"/>
                </a:solidFill>
              </a:rPr>
              <a:t>] </a:t>
            </a:r>
            <a:r>
              <a:rPr lang="en-US" sz="3200" b="1" dirty="0" smtClean="0"/>
              <a:t>+</a:t>
            </a:r>
            <a:r>
              <a:rPr lang="en-US" sz="3200" dirty="0" smtClean="0">
                <a:solidFill>
                  <a:srgbClr val="FF0000"/>
                </a:solidFill>
              </a:rPr>
              <a:t> (− 𝑙𝑜𝑔 [𝐶𝑙</a:t>
            </a:r>
            <a:r>
              <a:rPr lang="en-US" sz="3200" baseline="30000" dirty="0" smtClean="0">
                <a:solidFill>
                  <a:srgbClr val="FF0000"/>
                </a:solidFill>
              </a:rPr>
              <a:t>−</a:t>
            </a:r>
            <a:r>
              <a:rPr lang="en-US" sz="3200" dirty="0" smtClean="0">
                <a:solidFill>
                  <a:srgbClr val="FF0000"/>
                </a:solidFill>
              </a:rPr>
              <a:t>])</a:t>
            </a:r>
          </a:p>
          <a:p>
            <a:pPr algn="ctr" rtl="0"/>
            <a:r>
              <a:rPr lang="en-US" sz="3200" dirty="0" smtClean="0">
                <a:solidFill>
                  <a:srgbClr val="FF0000"/>
                </a:solidFill>
              </a:rPr>
              <a:t>𝑝𝐾𝑠𝑝 = 𝑝𝐴𝑔</a:t>
            </a:r>
            <a:r>
              <a:rPr lang="en-US" sz="3200" baseline="30000" dirty="0" smtClean="0">
                <a:solidFill>
                  <a:srgbClr val="FF0000"/>
                </a:solidFill>
              </a:rPr>
              <a:t>+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/>
              <a:t>+ </a:t>
            </a:r>
            <a:r>
              <a:rPr lang="en-US" sz="3200" dirty="0" smtClean="0">
                <a:solidFill>
                  <a:srgbClr val="FF0000"/>
                </a:solidFill>
              </a:rPr>
              <a:t>𝑝𝐶𝑙 </a:t>
            </a:r>
            <a:r>
              <a:rPr lang="en-US" sz="3200" baseline="30000" dirty="0" smtClean="0">
                <a:solidFill>
                  <a:srgbClr val="FF0000"/>
                </a:solidFill>
              </a:rPr>
              <a:t>−</a:t>
            </a:r>
            <a:endParaRPr lang="ar-IQ" sz="3200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43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45660" y="150125"/>
            <a:ext cx="11750722" cy="6523630"/>
          </a:xfrm>
        </p:spPr>
        <p:txBody>
          <a:bodyPr/>
          <a:lstStyle/>
          <a:p>
            <a:pPr algn="l" rtl="0"/>
            <a:r>
              <a:rPr lang="en-US" sz="3200" b="1" dirty="0" smtClean="0">
                <a:solidFill>
                  <a:srgbClr val="00B0F0"/>
                </a:solidFill>
              </a:rPr>
              <a:t>EX.  Derive a titration curve for the titration of 50ml of 0.1M </a:t>
            </a:r>
            <a:r>
              <a:rPr lang="en-US" sz="3200" b="1" dirty="0" err="1" smtClean="0">
                <a:solidFill>
                  <a:srgbClr val="00B0F0"/>
                </a:solidFill>
              </a:rPr>
              <a:t>NaCl</a:t>
            </a:r>
            <a:r>
              <a:rPr lang="en-US" sz="3200" b="1" dirty="0" smtClean="0">
                <a:solidFill>
                  <a:srgbClr val="00B0F0"/>
                </a:solidFill>
              </a:rPr>
              <a:t> with 0.1M   AgNO</a:t>
            </a:r>
            <a:r>
              <a:rPr lang="en-US" sz="3200" b="1" baseline="-25000" dirty="0" smtClean="0">
                <a:solidFill>
                  <a:srgbClr val="00B0F0"/>
                </a:solidFill>
              </a:rPr>
              <a:t>3</a:t>
            </a:r>
            <a:r>
              <a:rPr lang="en-US" sz="3200" b="1" dirty="0" smtClean="0">
                <a:solidFill>
                  <a:srgbClr val="00B0F0"/>
                </a:solidFill>
              </a:rPr>
              <a:t> , KSP </a:t>
            </a:r>
            <a:r>
              <a:rPr lang="en-US" sz="3200" b="1" dirty="0" err="1" smtClean="0">
                <a:solidFill>
                  <a:srgbClr val="00B0F0"/>
                </a:solidFill>
              </a:rPr>
              <a:t>AgCl</a:t>
            </a:r>
            <a:r>
              <a:rPr lang="en-US" sz="3200" b="1" dirty="0" smtClean="0">
                <a:solidFill>
                  <a:srgbClr val="00B0F0"/>
                </a:solidFill>
              </a:rPr>
              <a:t> = 1.82x10</a:t>
            </a:r>
            <a:r>
              <a:rPr lang="en-US" sz="3200" b="1" baseline="30000" dirty="0" smtClean="0">
                <a:solidFill>
                  <a:srgbClr val="00B0F0"/>
                </a:solidFill>
              </a:rPr>
              <a:t>-10</a:t>
            </a:r>
            <a:r>
              <a:rPr lang="en-US" sz="3200" b="1" dirty="0" smtClean="0">
                <a:solidFill>
                  <a:srgbClr val="00B0F0"/>
                </a:solidFill>
              </a:rPr>
              <a:t> ?</a:t>
            </a:r>
          </a:p>
          <a:p>
            <a:pPr algn="l" rtl="0"/>
            <a:r>
              <a:rPr lang="en-US" dirty="0" smtClean="0"/>
              <a:t>Notes :  </a:t>
            </a:r>
          </a:p>
          <a:p>
            <a:pPr algn="l" rtl="0"/>
            <a:r>
              <a:rPr lang="en-US" dirty="0" smtClean="0"/>
              <a:t>1)  In precipitation titration we are using molar and formal conc. and we are not using normal conc.  </a:t>
            </a:r>
          </a:p>
          <a:p>
            <a:pPr algn="l" rtl="0"/>
            <a:r>
              <a:rPr lang="en-US" dirty="0" smtClean="0"/>
              <a:t>2)  Precipitation titration methods are used to determine halogen ions. </a:t>
            </a:r>
          </a:p>
          <a:p>
            <a:pPr algn="l" rtl="0"/>
            <a:r>
              <a:rPr lang="en-US" dirty="0" smtClean="0"/>
              <a:t>3)  Precipitation titration curves are </a:t>
            </a:r>
            <a:r>
              <a:rPr lang="en-US" dirty="0"/>
              <a:t>plotted  </a:t>
            </a:r>
            <a:r>
              <a:rPr lang="en-US" dirty="0" smtClean="0"/>
              <a:t>as : </a:t>
            </a:r>
          </a:p>
          <a:p>
            <a:pPr algn="just" rtl="0"/>
            <a:r>
              <a:rPr lang="en-US" dirty="0" smtClean="0"/>
              <a:t>4)  Precipitation titration curve is influenced by the </a:t>
            </a:r>
            <a:r>
              <a:rPr lang="en-US" dirty="0"/>
              <a:t>concentrations. </a:t>
            </a:r>
            <a:r>
              <a:rPr lang="en-US" dirty="0" smtClean="0"/>
              <a:t>of  Ag</a:t>
            </a:r>
            <a:r>
              <a:rPr lang="en-US" baseline="30000" dirty="0" smtClean="0"/>
              <a:t>+</a:t>
            </a:r>
            <a:r>
              <a:rPr lang="en-US" dirty="0" smtClean="0"/>
              <a:t>  and  Cl</a:t>
            </a:r>
            <a:r>
              <a:rPr lang="en-US" baseline="30000" dirty="0" smtClean="0"/>
              <a:t>-</a:t>
            </a:r>
            <a:r>
              <a:rPr lang="en-US" dirty="0" smtClean="0"/>
              <a:t>  </a:t>
            </a:r>
          </a:p>
          <a:p>
            <a:pPr algn="just" rtl="0"/>
            <a:r>
              <a:rPr lang="en-US" dirty="0" smtClean="0"/>
              <a:t>5) </a:t>
            </a:r>
            <a:r>
              <a:rPr lang="en-US" dirty="0"/>
              <a:t>Precipitation titration curve is influenced by KSP value (completeness of reaction). when the KSP value is small the titration curve is perfect.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345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8365" y="163772"/>
            <a:ext cx="11846256" cy="6469039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err="1" smtClean="0"/>
              <a:t>Ansewer</a:t>
            </a:r>
            <a:r>
              <a:rPr lang="en-US" dirty="0" smtClean="0"/>
              <a:t> of example :  </a:t>
            </a:r>
          </a:p>
          <a:p>
            <a:pPr algn="l" rtl="0"/>
            <a:r>
              <a:rPr lang="en-US" dirty="0" smtClean="0"/>
              <a:t>a) before adding AgNO3 :  </a:t>
            </a:r>
          </a:p>
          <a:p>
            <a:pPr algn="l" rtl="0"/>
            <a:endParaRPr lang="en-US" dirty="0" smtClean="0"/>
          </a:p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NaCl</a:t>
            </a:r>
            <a:r>
              <a:rPr lang="en-US" dirty="0" smtClean="0">
                <a:solidFill>
                  <a:srgbClr val="FF0000"/>
                </a:solidFill>
              </a:rPr>
              <a:t> →      Na</a:t>
            </a:r>
            <a:r>
              <a:rPr lang="en-US" baseline="30000" dirty="0" smtClean="0">
                <a:solidFill>
                  <a:srgbClr val="FF0000"/>
                </a:solidFill>
              </a:rPr>
              <a:t>+</a:t>
            </a:r>
            <a:r>
              <a:rPr lang="en-US" dirty="0" smtClean="0">
                <a:solidFill>
                  <a:srgbClr val="FF0000"/>
                </a:solidFill>
              </a:rPr>
              <a:t>   +     Cl</a:t>
            </a:r>
            <a:r>
              <a:rPr lang="en-US" baseline="30000" dirty="0" smtClean="0">
                <a:solidFill>
                  <a:srgbClr val="FF0000"/>
                </a:solidFill>
              </a:rPr>
              <a:t>-</a:t>
            </a:r>
          </a:p>
          <a:p>
            <a:pPr algn="l" rtl="0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                                    0.1           0.1           0.1</a:t>
            </a:r>
          </a:p>
          <a:p>
            <a:pPr algn="l" rtl="0"/>
            <a:r>
              <a:rPr lang="en-US" dirty="0" err="1" smtClean="0"/>
              <a:t>pCl</a:t>
            </a:r>
            <a:r>
              <a:rPr lang="en-US" dirty="0" smtClean="0"/>
              <a:t> = - log [Cl</a:t>
            </a:r>
            <a:r>
              <a:rPr lang="en-US" baseline="30000" dirty="0" smtClean="0"/>
              <a:t>-</a:t>
            </a:r>
            <a:r>
              <a:rPr lang="en-US" dirty="0" smtClean="0"/>
              <a:t>] = - log 0.1 = 1 </a:t>
            </a:r>
          </a:p>
          <a:p>
            <a:pPr algn="l" rtl="0"/>
            <a:r>
              <a:rPr lang="en-US" dirty="0" err="1" smtClean="0"/>
              <a:t>pAg</a:t>
            </a:r>
            <a:r>
              <a:rPr lang="en-US" dirty="0" smtClean="0"/>
              <a:t> = zero 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b)  after adding  10 mL of AgNO</a:t>
            </a:r>
            <a:r>
              <a:rPr lang="en-US" baseline="-25000" dirty="0" smtClean="0"/>
              <a:t>3</a:t>
            </a:r>
            <a:r>
              <a:rPr lang="en-US" dirty="0" smtClean="0"/>
              <a:t> :  </a:t>
            </a:r>
          </a:p>
          <a:p>
            <a:pPr marL="0" indent="0" algn="ctr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NaCl</a:t>
            </a:r>
            <a:r>
              <a:rPr lang="en-US" dirty="0" smtClean="0">
                <a:solidFill>
                  <a:srgbClr val="FF0000"/>
                </a:solidFill>
              </a:rPr>
              <a:t>      +    AgNO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  →  </a:t>
            </a:r>
            <a:r>
              <a:rPr lang="en-US" dirty="0" err="1" smtClean="0">
                <a:solidFill>
                  <a:srgbClr val="FF0000"/>
                </a:solidFill>
              </a:rPr>
              <a:t>AgCl</a:t>
            </a:r>
            <a:r>
              <a:rPr lang="en-US" dirty="0" smtClean="0">
                <a:solidFill>
                  <a:srgbClr val="FF0000"/>
                </a:solidFill>
              </a:rPr>
              <a:t>  +  NaNO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   (50x0.1)      (10x0.1)          0       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        5                  1                  0 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        4                  0                  1 </a:t>
            </a:r>
          </a:p>
        </p:txBody>
      </p:sp>
    </p:spTree>
    <p:extLst>
      <p:ext uri="{BB962C8B-B14F-4D97-AF65-F5344CB8AC3E}">
        <p14:creationId xmlns:p14="http://schemas.microsoft.com/office/powerpoint/2010/main" val="75508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150125" y="150125"/>
                <a:ext cx="11900847" cy="6523630"/>
              </a:xfrm>
            </p:spPr>
            <p:txBody>
              <a:bodyPr>
                <a:normAutofit fontScale="92500" lnSpcReduction="10000"/>
              </a:bodyPr>
              <a:lstStyle/>
              <a:p>
                <a:pPr algn="l" rtl="0"/>
                <a:r>
                  <a:rPr lang="es-ES" dirty="0" smtClean="0"/>
                  <a:t>[Cl</a:t>
                </a:r>
                <a:r>
                  <a:rPr lang="es-ES" baseline="30000" dirty="0" smtClean="0"/>
                  <a:t>-</a:t>
                </a:r>
                <a:r>
                  <a:rPr lang="es-ES" dirty="0" smtClean="0"/>
                  <a:t>]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den>
                    </m:f>
                  </m:oMath>
                </a14:m>
                <a:r>
                  <a:rPr lang="es-ES" dirty="0" smtClean="0"/>
                  <a:t>= 6.7x10</a:t>
                </a:r>
                <a:r>
                  <a:rPr lang="es-ES" baseline="30000" dirty="0" smtClean="0"/>
                  <a:t>-2</a:t>
                </a:r>
                <a:r>
                  <a:rPr lang="es-ES" dirty="0" smtClean="0"/>
                  <a:t> </a:t>
                </a:r>
              </a:p>
              <a:p>
                <a:pPr algn="l" rtl="0"/>
                <a:r>
                  <a:rPr lang="es-ES" dirty="0" smtClean="0"/>
                  <a:t>pCl = - log 6.7x10</a:t>
                </a:r>
                <a:r>
                  <a:rPr lang="es-ES" baseline="30000" dirty="0" smtClean="0"/>
                  <a:t>-2</a:t>
                </a:r>
                <a:r>
                  <a:rPr lang="es-ES" dirty="0" smtClean="0"/>
                  <a:t>  = 1.17</a:t>
                </a:r>
                <a:endParaRPr lang="en-US" dirty="0"/>
              </a:p>
              <a:p>
                <a:pPr algn="l" rtl="0"/>
                <a:r>
                  <a:rPr lang="en-US" dirty="0" smtClean="0"/>
                  <a:t>[Ag</a:t>
                </a:r>
                <a:r>
                  <a:rPr lang="en-US" baseline="30000" dirty="0" smtClean="0"/>
                  <a:t>+</a:t>
                </a:r>
                <a:r>
                  <a:rPr lang="en-US" dirty="0" smtClean="0"/>
                  <a:t>]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𝐾𝑆𝑃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 smtClean="0"/>
                          <m:t>[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Cl</m:t>
                        </m:r>
                        <m:r>
                          <m:rPr>
                            <m:nor/>
                          </m:rPr>
                          <a:rPr lang="en-US" b="0" i="0" baseline="30000" dirty="0" smtClean="0"/>
                          <m:t>−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]</m:t>
                        </m:r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2.7x10</a:t>
                </a:r>
                <a:r>
                  <a:rPr lang="en-US" baseline="30000" dirty="0" smtClean="0"/>
                  <a:t>-9</a:t>
                </a:r>
              </a:p>
              <a:p>
                <a:pPr algn="l" rtl="0"/>
                <a:r>
                  <a:rPr lang="en-US" dirty="0" err="1" smtClean="0"/>
                  <a:t>pAg</a:t>
                </a:r>
                <a:r>
                  <a:rPr lang="en-US" dirty="0" smtClean="0"/>
                  <a:t> = - log 2.7x10</a:t>
                </a:r>
                <a:r>
                  <a:rPr lang="en-US" baseline="30000" dirty="0" smtClean="0"/>
                  <a:t>-9</a:t>
                </a:r>
                <a:r>
                  <a:rPr lang="en-US" dirty="0" smtClean="0"/>
                  <a:t> = 8.57</a:t>
                </a:r>
              </a:p>
              <a:p>
                <a:pPr algn="l" rtl="0"/>
                <a:r>
                  <a:rPr lang="en-US" dirty="0" smtClean="0"/>
                  <a:t>c) when adding 49.95ml of  AgNO</a:t>
                </a:r>
                <a:r>
                  <a:rPr lang="en-US" baseline="-25000" dirty="0" smtClean="0"/>
                  <a:t>3</a:t>
                </a:r>
                <a:r>
                  <a:rPr lang="en-US" dirty="0" smtClean="0"/>
                  <a:t> :  </a:t>
                </a:r>
              </a:p>
              <a:p>
                <a:pPr algn="ctr" rtl="0"/>
                <a:r>
                  <a:rPr lang="en-US" dirty="0" err="1" smtClean="0">
                    <a:solidFill>
                      <a:srgbClr val="FF0000"/>
                    </a:solidFill>
                  </a:rPr>
                  <a:t>NaCl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 +  AgNO</a:t>
                </a:r>
                <a:r>
                  <a:rPr lang="en-US" baseline="-25000" dirty="0" smtClean="0">
                    <a:solidFill>
                      <a:srgbClr val="FF0000"/>
                    </a:solidFill>
                  </a:rPr>
                  <a:t>3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  →          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AgCl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 +  NaNO</a:t>
                </a:r>
                <a:r>
                  <a:rPr lang="en-US" baseline="-25000" dirty="0" smtClean="0">
                    <a:solidFill>
                      <a:srgbClr val="FF0000"/>
                    </a:solidFill>
                  </a:rPr>
                  <a:t>3</a:t>
                </a:r>
              </a:p>
              <a:p>
                <a:pPr algn="l" rtl="0"/>
                <a:r>
                  <a:rPr lang="en-US" dirty="0" smtClean="0">
                    <a:solidFill>
                      <a:srgbClr val="FF0000"/>
                    </a:solidFill>
                  </a:rPr>
                  <a:t>                               (50x0.1)      (49.95x0.1)                  0     </a:t>
                </a:r>
              </a:p>
              <a:p>
                <a:pPr algn="l" rtl="0"/>
                <a:r>
                  <a:rPr lang="en-US" dirty="0" smtClean="0">
                    <a:solidFill>
                      <a:srgbClr val="FF0000"/>
                    </a:solidFill>
                  </a:rPr>
                  <a:t>                                  5                     4.95                         0 </a:t>
                </a:r>
              </a:p>
              <a:p>
                <a:pPr algn="l" rtl="0"/>
                <a:r>
                  <a:rPr lang="en-US" dirty="0" smtClean="0">
                    <a:solidFill>
                      <a:srgbClr val="FF0000"/>
                    </a:solidFill>
                  </a:rPr>
                  <a:t>                               0.05                     0                          0.05</a:t>
                </a:r>
              </a:p>
              <a:p>
                <a:pPr algn="l" rtl="0"/>
                <a:r>
                  <a:rPr lang="es-ES" dirty="0" smtClean="0"/>
                  <a:t>[Cl-]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99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95</m:t>
                        </m:r>
                      </m:den>
                    </m:f>
                  </m:oMath>
                </a14:m>
                <a:r>
                  <a:rPr lang="es-ES" dirty="0" smtClean="0"/>
                  <a:t>= 5x10</a:t>
                </a:r>
                <a:r>
                  <a:rPr lang="es-ES" baseline="30000" dirty="0" smtClean="0"/>
                  <a:t>-5</a:t>
                </a:r>
                <a:r>
                  <a:rPr lang="es-ES" dirty="0" smtClean="0"/>
                  <a:t> </a:t>
                </a:r>
              </a:p>
              <a:p>
                <a:pPr algn="l" rtl="0"/>
                <a:r>
                  <a:rPr lang="es-ES" dirty="0" smtClean="0"/>
                  <a:t> pCl = - log 5x10</a:t>
                </a:r>
                <a:r>
                  <a:rPr lang="es-ES" baseline="30000" dirty="0" smtClean="0"/>
                  <a:t>-5</a:t>
                </a:r>
                <a:r>
                  <a:rPr lang="es-ES" dirty="0" smtClean="0"/>
                  <a:t> = 4.3</a:t>
                </a:r>
              </a:p>
              <a:p>
                <a:pPr algn="l" rtl="0"/>
                <a:r>
                  <a:rPr lang="en-US" dirty="0" smtClean="0"/>
                  <a:t>[Ag</a:t>
                </a:r>
                <a:r>
                  <a:rPr lang="en-US" baseline="30000" dirty="0" smtClean="0"/>
                  <a:t>+</a:t>
                </a:r>
                <a:r>
                  <a:rPr lang="en-US" dirty="0" smtClean="0"/>
                  <a:t>]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𝐾𝑆𝑃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 smtClean="0"/>
                          <m:t>[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Cl</m:t>
                        </m:r>
                        <m:r>
                          <m:rPr>
                            <m:nor/>
                          </m:rPr>
                          <a:rPr lang="en-US" b="0" i="0" baseline="30000" dirty="0" smtClean="0"/>
                          <m:t>−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]</m:t>
                        </m:r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0.36x10</a:t>
                </a:r>
                <a:r>
                  <a:rPr lang="en-US" baseline="30000" dirty="0" smtClean="0"/>
                  <a:t>-5</a:t>
                </a:r>
                <a:r>
                  <a:rPr lang="en-US" dirty="0" smtClean="0"/>
                  <a:t>       </a:t>
                </a:r>
                <a:r>
                  <a:rPr lang="da-DK" dirty="0" smtClean="0">
                    <a:solidFill>
                      <a:srgbClr val="FF0000"/>
                    </a:solidFill>
                  </a:rPr>
                  <a:t>pAg = - log 0.36 x 10</a:t>
                </a:r>
                <a:r>
                  <a:rPr lang="da-DK" baseline="30000" dirty="0" smtClean="0">
                    <a:solidFill>
                      <a:srgbClr val="FF0000"/>
                    </a:solidFill>
                  </a:rPr>
                  <a:t>-5</a:t>
                </a:r>
                <a:r>
                  <a:rPr lang="da-DK" dirty="0" smtClean="0">
                    <a:solidFill>
                      <a:srgbClr val="FF0000"/>
                    </a:solidFill>
                  </a:rPr>
                  <a:t>,   pAg = 5.44 </a:t>
                </a:r>
                <a:endParaRPr lang="en-US" dirty="0" smtClean="0">
                  <a:solidFill>
                    <a:srgbClr val="FF0000"/>
                  </a:solidFill>
                </a:endParaRPr>
              </a:p>
              <a:p>
                <a:pPr algn="l" rtl="0"/>
                <a:r>
                  <a:rPr lang="es-ES" dirty="0" smtClean="0"/>
                  <a:t> </a:t>
                </a:r>
              </a:p>
              <a:p>
                <a:pPr algn="l" rtl="0"/>
                <a:endParaRPr lang="ar-IQ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0125" y="150125"/>
                <a:ext cx="11900847" cy="6523630"/>
              </a:xfrm>
              <a:blipFill>
                <a:blip r:embed="rId2"/>
                <a:stretch>
                  <a:fillRect l="-820" t="-841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931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9307" y="245660"/>
            <a:ext cx="11723427" cy="6387152"/>
          </a:xfrm>
        </p:spPr>
        <p:txBody>
          <a:bodyPr/>
          <a:lstStyle/>
          <a:p>
            <a:pPr algn="l" rtl="0"/>
            <a:r>
              <a:rPr lang="en-US" dirty="0" smtClean="0"/>
              <a:t>d) at equivalent point , when adding  50ml of  AgNO</a:t>
            </a:r>
            <a:r>
              <a:rPr lang="en-US" baseline="-25000" dirty="0" smtClean="0"/>
              <a:t>3</a:t>
            </a:r>
            <a:r>
              <a:rPr lang="en-US" dirty="0" smtClean="0"/>
              <a:t> :  </a:t>
            </a:r>
          </a:p>
          <a:p>
            <a:pPr algn="ctr" rtl="0"/>
            <a:r>
              <a:rPr lang="en-US" dirty="0" err="1" smtClean="0">
                <a:solidFill>
                  <a:srgbClr val="FF0000"/>
                </a:solidFill>
              </a:rPr>
              <a:t>NaCl</a:t>
            </a:r>
            <a:r>
              <a:rPr lang="en-US" dirty="0" smtClean="0">
                <a:solidFill>
                  <a:srgbClr val="FF0000"/>
                </a:solidFill>
              </a:rPr>
              <a:t>  +  AgNO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  →  </a:t>
            </a:r>
            <a:r>
              <a:rPr lang="en-US" dirty="0" err="1" smtClean="0">
                <a:solidFill>
                  <a:srgbClr val="FF0000"/>
                </a:solidFill>
              </a:rPr>
              <a:t>AgCl</a:t>
            </a:r>
            <a:r>
              <a:rPr lang="en-US" dirty="0" smtClean="0">
                <a:solidFill>
                  <a:srgbClr val="FF0000"/>
                </a:solidFill>
              </a:rPr>
              <a:t>  +  NaNO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                                   (50x0.1)   (50x0.1)         0     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                                         5             5                  0 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                                          0            0                  5 </a:t>
            </a:r>
          </a:p>
          <a:p>
            <a:pPr algn="l" rtl="0"/>
            <a:r>
              <a:rPr lang="de-DE" dirty="0" smtClean="0"/>
              <a:t>[Ag</a:t>
            </a:r>
            <a:r>
              <a:rPr lang="de-DE" baseline="30000" dirty="0" smtClean="0"/>
              <a:t>+</a:t>
            </a:r>
            <a:r>
              <a:rPr lang="de-DE" dirty="0" smtClean="0"/>
              <a:t>] = [Cl</a:t>
            </a:r>
            <a:r>
              <a:rPr lang="de-DE" baseline="30000" dirty="0" smtClean="0"/>
              <a:t>-</a:t>
            </a:r>
            <a:r>
              <a:rPr lang="de-DE" dirty="0" smtClean="0"/>
              <a:t>] = 1.82x10</a:t>
            </a:r>
            <a:r>
              <a:rPr lang="de-DE" baseline="30000" dirty="0" smtClean="0"/>
              <a:t>-10</a:t>
            </a:r>
            <a:r>
              <a:rPr lang="de-DE" dirty="0" smtClean="0"/>
              <a:t>  </a:t>
            </a:r>
          </a:p>
          <a:p>
            <a:pPr algn="l" rtl="0"/>
            <a:r>
              <a:rPr lang="de-DE" dirty="0" smtClean="0"/>
              <a:t>[Cl-]</a:t>
            </a:r>
            <a:r>
              <a:rPr lang="de-DE" baseline="30000" dirty="0" smtClean="0"/>
              <a:t>2</a:t>
            </a:r>
            <a:r>
              <a:rPr lang="de-DE" dirty="0" smtClean="0"/>
              <a:t> = 1.82x10</a:t>
            </a:r>
            <a:r>
              <a:rPr lang="de-DE" baseline="30000" dirty="0" smtClean="0"/>
              <a:t>-10</a:t>
            </a:r>
            <a:r>
              <a:rPr lang="de-DE" dirty="0" smtClean="0"/>
              <a:t>  </a:t>
            </a:r>
          </a:p>
          <a:p>
            <a:pPr algn="l" rtl="0"/>
            <a:r>
              <a:rPr lang="de-DE" dirty="0" smtClean="0"/>
              <a:t>[Ag</a:t>
            </a:r>
            <a:r>
              <a:rPr lang="de-DE" baseline="30000" dirty="0" smtClean="0"/>
              <a:t>+</a:t>
            </a:r>
            <a:r>
              <a:rPr lang="de-DE" dirty="0" smtClean="0"/>
              <a:t>] = [Cl</a:t>
            </a:r>
            <a:r>
              <a:rPr lang="de-DE" baseline="30000" dirty="0" smtClean="0"/>
              <a:t>-</a:t>
            </a:r>
            <a:r>
              <a:rPr lang="de-DE" dirty="0" smtClean="0"/>
              <a:t>] = 1.35x10</a:t>
            </a:r>
            <a:r>
              <a:rPr lang="de-DE" baseline="30000" dirty="0" smtClean="0"/>
              <a:t>-5</a:t>
            </a:r>
            <a:r>
              <a:rPr lang="de-DE" dirty="0" smtClean="0"/>
              <a:t>  </a:t>
            </a:r>
          </a:p>
          <a:p>
            <a:pPr algn="l" rtl="0"/>
            <a:r>
              <a:rPr lang="de-DE" dirty="0" smtClean="0"/>
              <a:t>pCl = pAg = 4.87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1050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245661" y="259306"/>
                <a:ext cx="11696130" cy="6277971"/>
              </a:xfrm>
            </p:spPr>
            <p:txBody>
              <a:bodyPr/>
              <a:lstStyle/>
              <a:p>
                <a:pPr algn="l" rtl="0"/>
                <a:r>
                  <a:rPr lang="en-US" dirty="0" smtClean="0"/>
                  <a:t>e) after adding  52.5ml of  AgNO3 :  </a:t>
                </a:r>
              </a:p>
              <a:p>
                <a:pPr algn="ctr" rtl="0"/>
                <a:r>
                  <a:rPr lang="en-US" dirty="0" err="1" smtClean="0">
                    <a:solidFill>
                      <a:srgbClr val="FF0000"/>
                    </a:solidFill>
                  </a:rPr>
                  <a:t>NaCl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 +        AgNO</a:t>
                </a:r>
                <a:r>
                  <a:rPr lang="en-US" baseline="-25000" dirty="0" smtClean="0">
                    <a:solidFill>
                      <a:srgbClr val="FF0000"/>
                    </a:solidFill>
                  </a:rPr>
                  <a:t>3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 →    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AgCl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 +  NaNO</a:t>
                </a:r>
                <a:r>
                  <a:rPr lang="en-US" baseline="-25000" dirty="0" smtClean="0">
                    <a:solidFill>
                      <a:srgbClr val="FF0000"/>
                    </a:solidFill>
                  </a:rPr>
                  <a:t>3</a:t>
                </a:r>
                <a:endParaRPr lang="en-US" baseline="-25000" dirty="0">
                  <a:solidFill>
                    <a:srgbClr val="FF0000"/>
                  </a:solidFill>
                </a:endParaRPr>
              </a:p>
              <a:p>
                <a:pPr algn="l" rtl="0"/>
                <a:r>
                  <a:rPr lang="en-US" dirty="0" smtClean="0">
                    <a:solidFill>
                      <a:srgbClr val="FF0000"/>
                    </a:solidFill>
                  </a:rPr>
                  <a:t>                                (50x0.1)       (52.5x0.1)         0     </a:t>
                </a:r>
              </a:p>
              <a:p>
                <a:pPr algn="l" rtl="0"/>
                <a:r>
                  <a:rPr lang="en-US" dirty="0" smtClean="0">
                    <a:solidFill>
                      <a:srgbClr val="FF0000"/>
                    </a:solidFill>
                  </a:rPr>
                  <a:t>                                      5                   5.25              0 </a:t>
                </a:r>
              </a:p>
              <a:p>
                <a:pPr algn="l" rtl="0"/>
                <a:r>
                  <a:rPr lang="en-US" dirty="0" smtClean="0">
                    <a:solidFill>
                      <a:srgbClr val="FF0000"/>
                    </a:solidFill>
                  </a:rPr>
                  <a:t>                                      0                   0.25            0.25</a:t>
                </a:r>
              </a:p>
              <a:p>
                <a:pPr algn="l" rtl="0"/>
                <a:r>
                  <a:rPr lang="es-ES" dirty="0" smtClean="0"/>
                  <a:t>[Ag</a:t>
                </a:r>
                <a:r>
                  <a:rPr lang="es-ES" baseline="30000" dirty="0" smtClean="0"/>
                  <a:t>+</a:t>
                </a:r>
                <a:r>
                  <a:rPr lang="es-ES" dirty="0" smtClean="0"/>
                  <a:t>]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s-ES" dirty="0" smtClean="0"/>
                  <a:t>= 2.4x10</a:t>
                </a:r>
                <a:r>
                  <a:rPr lang="es-ES" baseline="30000" dirty="0" smtClean="0"/>
                  <a:t>-3</a:t>
                </a:r>
              </a:p>
              <a:p>
                <a:pPr algn="l" rtl="0"/>
                <a:r>
                  <a:rPr lang="es-ES" dirty="0" smtClean="0"/>
                  <a:t>[Cl</a:t>
                </a:r>
                <a:r>
                  <a:rPr lang="es-ES" baseline="30000" dirty="0" smtClean="0"/>
                  <a:t>-</a:t>
                </a:r>
                <a:r>
                  <a:rPr lang="es-ES" dirty="0" smtClean="0"/>
                  <a:t>]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s-ES" dirty="0" smtClean="0"/>
                  <a:t>= </a:t>
                </a:r>
              </a:p>
              <a:p>
                <a:pPr algn="l" rtl="0"/>
                <a:r>
                  <a:rPr lang="es-ES" dirty="0" smtClean="0"/>
                  <a:t>pAg = 2.62  </a:t>
                </a:r>
              </a:p>
              <a:p>
                <a:pPr algn="l" rtl="0"/>
                <a:r>
                  <a:rPr lang="es-ES" dirty="0" smtClean="0"/>
                  <a:t>pCl = 7.12  </a:t>
                </a:r>
              </a:p>
              <a:p>
                <a:pPr algn="l" rtl="0"/>
                <a:endParaRPr lang="ar-IQ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5661" y="259306"/>
                <a:ext cx="11696130" cy="6277971"/>
              </a:xfrm>
              <a:blipFill>
                <a:blip r:embed="rId2"/>
                <a:stretch>
                  <a:fillRect l="-938" t="-165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312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Factors affecting the solubility of precipitates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b="1" dirty="0"/>
              <a:t> Solubility is important factor in gravimetric analysis which requires </a:t>
            </a:r>
            <a:r>
              <a:rPr lang="en-US" b="1" dirty="0" smtClean="0"/>
              <a:t>pure material. This means there is a need for washing the precipitate to </a:t>
            </a:r>
            <a:r>
              <a:rPr lang="en-US" b="1" dirty="0"/>
              <a:t>remove impurities and obtain pure precipitate  . </a:t>
            </a:r>
            <a:endParaRPr lang="en-US" b="1" dirty="0" smtClean="0"/>
          </a:p>
          <a:p>
            <a:pPr marL="0" indent="0" algn="just" rtl="0">
              <a:buNone/>
            </a:pPr>
            <a:r>
              <a:rPr lang="en-US" b="1" dirty="0">
                <a:solidFill>
                  <a:srgbClr val="FF0000"/>
                </a:solidFill>
              </a:rPr>
              <a:t>1 - Nature of the precipitate: </a:t>
            </a:r>
            <a:r>
              <a:rPr lang="en-US" dirty="0"/>
              <a:t>If the attraction between solvent </a:t>
            </a:r>
            <a:r>
              <a:rPr lang="en-US" dirty="0" smtClean="0"/>
              <a:t>molecules </a:t>
            </a:r>
            <a:r>
              <a:rPr lang="en-US" dirty="0"/>
              <a:t>and solute ions is higher than that between solute ions in </a:t>
            </a:r>
            <a:r>
              <a:rPr lang="en-US" dirty="0" smtClean="0"/>
              <a:t>the </a:t>
            </a:r>
            <a:r>
              <a:rPr lang="en-US" dirty="0"/>
              <a:t>crystal then the salt is soluble</a:t>
            </a:r>
            <a:r>
              <a:rPr lang="en-US" dirty="0" smtClean="0"/>
              <a:t>.</a:t>
            </a:r>
          </a:p>
          <a:p>
            <a:pPr marL="0" indent="0" algn="just" rtl="0">
              <a:buNone/>
            </a:pPr>
            <a:r>
              <a:rPr lang="en-US" dirty="0"/>
              <a:t>2</a:t>
            </a:r>
            <a:r>
              <a:rPr lang="en-US" b="1" dirty="0">
                <a:solidFill>
                  <a:srgbClr val="FF0000"/>
                </a:solidFill>
              </a:rPr>
              <a:t> - Nature of solvent: </a:t>
            </a:r>
            <a:r>
              <a:rPr lang="en-US" dirty="0"/>
              <a:t>Two properties of the solvent affecting the </a:t>
            </a:r>
            <a:r>
              <a:rPr lang="en-US" dirty="0" smtClean="0"/>
              <a:t>solubility </a:t>
            </a:r>
            <a:r>
              <a:rPr lang="en-US" dirty="0"/>
              <a:t>of the solute, these are </a:t>
            </a:r>
            <a:r>
              <a:rPr lang="en-US" b="1" dirty="0">
                <a:solidFill>
                  <a:srgbClr val="FF0000"/>
                </a:solidFill>
              </a:rPr>
              <a:t>polarity and dielectric value </a:t>
            </a:r>
            <a:r>
              <a:rPr lang="en-US" dirty="0"/>
              <a:t>. Solvent </a:t>
            </a:r>
            <a:r>
              <a:rPr lang="en-US" dirty="0" smtClean="0"/>
              <a:t>of </a:t>
            </a:r>
            <a:r>
              <a:rPr lang="en-US" dirty="0"/>
              <a:t>more polarity means more attraction between solute ions and </a:t>
            </a:r>
            <a:r>
              <a:rPr lang="en-US" dirty="0" smtClean="0"/>
              <a:t>solvent </a:t>
            </a:r>
            <a:r>
              <a:rPr lang="en-US" dirty="0"/>
              <a:t>molecules. The attraction at crystal surface decreases with </a:t>
            </a:r>
            <a:r>
              <a:rPr lang="en-US" dirty="0" smtClean="0"/>
              <a:t>higher </a:t>
            </a:r>
            <a:r>
              <a:rPr lang="en-US" dirty="0"/>
              <a:t>electric constant of the solvent. Water as with high </a:t>
            </a:r>
            <a:r>
              <a:rPr lang="en-US" b="1" dirty="0">
                <a:solidFill>
                  <a:srgbClr val="FF0000"/>
                </a:solidFill>
              </a:rPr>
              <a:t>polarity </a:t>
            </a:r>
            <a:r>
              <a:rPr lang="en-US" b="1" dirty="0" smtClean="0">
                <a:solidFill>
                  <a:srgbClr val="FF0000"/>
                </a:solidFill>
              </a:rPr>
              <a:t>and </a:t>
            </a:r>
            <a:r>
              <a:rPr lang="en-US" b="1" dirty="0">
                <a:solidFill>
                  <a:srgbClr val="FF0000"/>
                </a:solidFill>
              </a:rPr>
              <a:t>dielectric constant value </a:t>
            </a:r>
            <a:r>
              <a:rPr lang="en-US" dirty="0"/>
              <a:t>is a good solvent for nearly all </a:t>
            </a:r>
            <a:r>
              <a:rPr lang="en-US" dirty="0" err="1"/>
              <a:t>inorganicionic</a:t>
            </a:r>
            <a:r>
              <a:rPr lang="en-US" dirty="0"/>
              <a:t> salts .Organic solvents such as chloroform, alcohols are good </a:t>
            </a:r>
            <a:r>
              <a:rPr lang="en-US" dirty="0" smtClean="0"/>
              <a:t>solvents </a:t>
            </a:r>
            <a:r>
              <a:rPr lang="en-US" dirty="0"/>
              <a:t>for organic salts (non polar compounds) 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5773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7421" y="191069"/>
            <a:ext cx="11737075" cy="6550926"/>
          </a:xfrm>
        </p:spPr>
        <p:txBody>
          <a:bodyPr/>
          <a:lstStyle/>
          <a:p>
            <a:pPr algn="just" rtl="0"/>
            <a:r>
              <a:rPr lang="en-US" dirty="0"/>
              <a:t>3 - Temperature : Higher temperature means higher solubility ; in </a:t>
            </a:r>
            <a:r>
              <a:rPr lang="en-US" dirty="0" smtClean="0"/>
              <a:t>water </a:t>
            </a:r>
            <a:r>
              <a:rPr lang="en-US" dirty="0"/>
              <a:t>this solubility process in endothermic</a:t>
            </a:r>
            <a:r>
              <a:rPr lang="en-US" dirty="0" smtClean="0"/>
              <a:t>.</a:t>
            </a:r>
          </a:p>
          <a:p>
            <a:pPr algn="just" rtl="0"/>
            <a:r>
              <a:rPr lang="en-US" dirty="0"/>
              <a:t>4 - Common ion effect: The ion that forms the precipitate is the </a:t>
            </a:r>
            <a:r>
              <a:rPr lang="en-US" dirty="0" smtClean="0"/>
              <a:t>common </a:t>
            </a:r>
            <a:r>
              <a:rPr lang="en-US" dirty="0"/>
              <a:t>ion if the solvent contain these common ions. The solubility </a:t>
            </a:r>
            <a:r>
              <a:rPr lang="en-US" dirty="0" smtClean="0"/>
              <a:t>of </a:t>
            </a:r>
            <a:r>
              <a:rPr lang="en-US" dirty="0"/>
              <a:t>the salts decreases compared with pure solvents. Other </a:t>
            </a:r>
            <a:r>
              <a:rPr lang="en-US" dirty="0" smtClean="0"/>
              <a:t>uncommon ions </a:t>
            </a:r>
            <a:r>
              <a:rPr lang="en-US" dirty="0"/>
              <a:t>increases the solubility</a:t>
            </a:r>
            <a:r>
              <a:rPr lang="en-US" dirty="0" smtClean="0"/>
              <a:t>.</a:t>
            </a:r>
          </a:p>
          <a:p>
            <a:pPr marL="0" indent="0" algn="just" rtl="0">
              <a:buNone/>
            </a:pPr>
            <a:r>
              <a:rPr lang="en-US" dirty="0"/>
              <a:t>5 - pH value :The concentration of hydrogen ion and hydroxide ions </a:t>
            </a:r>
            <a:r>
              <a:rPr lang="en-US" dirty="0" smtClean="0"/>
              <a:t>affect </a:t>
            </a:r>
            <a:r>
              <a:rPr lang="en-US" dirty="0"/>
              <a:t>the acidity of the solution and hence the solubility of sparingly </a:t>
            </a:r>
            <a:r>
              <a:rPr lang="en-US" dirty="0" smtClean="0"/>
              <a:t>soluble </a:t>
            </a:r>
            <a:r>
              <a:rPr lang="en-US" dirty="0"/>
              <a:t>solute.  </a:t>
            </a:r>
            <a:endParaRPr lang="en-US" dirty="0" smtClean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4130018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849</Words>
  <Application>Microsoft Office PowerPoint</Application>
  <PresentationFormat>شاشة عريضة</PresentationFormat>
  <Paragraphs>93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Factors affecting the solubility of precipitates </vt:lpstr>
      <vt:lpstr>عرض تقديمي في PowerPoint</vt:lpstr>
      <vt:lpstr>عرض تقديمي في PowerPoint</vt:lpstr>
      <vt:lpstr>عرض تقديمي في PowerPoint</vt:lpstr>
    </vt:vector>
  </TitlesOfParts>
  <Company>Al-Qaisar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fas</dc:creator>
  <cp:lastModifiedBy>fas</cp:lastModifiedBy>
  <cp:revision>1</cp:revision>
  <dcterms:created xsi:type="dcterms:W3CDTF">2023-09-11T17:13:50Z</dcterms:created>
  <dcterms:modified xsi:type="dcterms:W3CDTF">2023-09-11T17:14:02Z</dcterms:modified>
</cp:coreProperties>
</file>