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5" r:id="rId4"/>
    <p:sldId id="29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A083F7-6D67-4AE7-9A59-626335F4E6E6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704139-D427-4ED1-AE82-19CD5929F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2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8F07-3E54-46DF-8963-6D22C2BC050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137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797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040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81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608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50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771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04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81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130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527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508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8733-56C1-4D49-876A-30704B77584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B1EF-71D2-41E8-B9B1-3AD8D76F4D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332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15068" y="276202"/>
            <a:ext cx="9144000" cy="1102222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ANALYTICAL CHEMISTRY</a:t>
            </a:r>
            <a:endParaRPr lang="ar-IQ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3999" y="1787857"/>
            <a:ext cx="10213075" cy="346994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LECTURE- 5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BY</a:t>
            </a:r>
            <a:endParaRPr lang="ar-IQ" sz="4000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Dr. ABBAS HASAN FARIS</a:t>
            </a:r>
            <a:endParaRPr lang="ar-IQ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9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307" y="259307"/>
            <a:ext cx="11764371" cy="6318913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Cancel electrons and write balanced net ionic reaction </a:t>
            </a:r>
          </a:p>
          <a:p>
            <a:pPr algn="ctr" rtl="0"/>
            <a:r>
              <a:rPr lang="en-US" sz="3600" dirty="0" smtClean="0"/>
              <a:t>2Al(s) →2Al</a:t>
            </a:r>
            <a:r>
              <a:rPr lang="en-US" sz="3600" baseline="30000" dirty="0" smtClean="0"/>
              <a:t>3+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+ 6e-</a:t>
            </a:r>
          </a:p>
          <a:p>
            <a:pPr algn="ctr" rtl="0"/>
            <a:r>
              <a:rPr lang="en-US" sz="3600" dirty="0" smtClean="0"/>
              <a:t>3Ni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+ 6e- → 3Ni(s)</a:t>
            </a:r>
          </a:p>
          <a:p>
            <a:pPr algn="l" rtl="0"/>
            <a:r>
              <a:rPr lang="en-US" sz="3600" dirty="0" smtClean="0"/>
              <a:t> </a:t>
            </a:r>
          </a:p>
          <a:p>
            <a:pPr algn="ctr" rtl="0"/>
            <a:r>
              <a:rPr lang="en-US" sz="3600" dirty="0" smtClean="0"/>
              <a:t>2Al(s) + 3Ni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→2Al</a:t>
            </a:r>
            <a:r>
              <a:rPr lang="en-US" sz="3600" baseline="30000" dirty="0" smtClean="0"/>
              <a:t>3+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+ 3Ni(s)‏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28724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559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Oxidation-Reduction </a:t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 smtClean="0">
                <a:solidFill>
                  <a:srgbClr val="002060"/>
                </a:solidFill>
              </a:rPr>
              <a:t>Reactions</a:t>
            </a:r>
            <a:endParaRPr lang="ar-IQ" sz="5400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5308979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sz="3900" dirty="0"/>
              <a:t>An oxidation-reduction reaction is any chemical reaction in which the oxidation number of a molecule, atom, or ion changes by gaining or losing an electron. Redox reactions are common and vital to some of the basic functions of life, including photosynthesis, respiration, combustion, and corrosion or rusting.</a:t>
            </a:r>
          </a:p>
          <a:p>
            <a:pPr algn="l" rtl="0"/>
            <a:r>
              <a:rPr lang="en-US" sz="3900" dirty="0" smtClean="0"/>
              <a:t>Often‏ called‏ </a:t>
            </a:r>
            <a:r>
              <a:rPr lang="en-US" sz="3900" b="1" dirty="0" smtClean="0">
                <a:solidFill>
                  <a:srgbClr val="FF0000"/>
                </a:solidFill>
              </a:rPr>
              <a:t>“redox” </a:t>
            </a:r>
            <a:r>
              <a:rPr lang="en-US" sz="3900" dirty="0" smtClean="0"/>
              <a:t>‏reactions</a:t>
            </a:r>
            <a:r>
              <a:rPr lang="en-US" dirty="0" smtClean="0"/>
              <a:t>‏</a:t>
            </a:r>
          </a:p>
          <a:p>
            <a:pPr algn="l" rtl="0"/>
            <a:r>
              <a:rPr lang="en-US" dirty="0" smtClean="0"/>
              <a:t>• </a:t>
            </a:r>
            <a:r>
              <a:rPr lang="en-US" sz="3500" dirty="0" smtClean="0"/>
              <a:t>Electrons are transferred between the reactants </a:t>
            </a:r>
          </a:p>
          <a:p>
            <a:pPr algn="l" rtl="0"/>
            <a:r>
              <a:rPr lang="en-US" dirty="0" smtClean="0"/>
              <a:t> </a:t>
            </a:r>
            <a:r>
              <a:rPr lang="en-US" sz="3900" dirty="0" smtClean="0"/>
              <a:t>One substance is </a:t>
            </a:r>
            <a:r>
              <a:rPr lang="en-US" sz="3900" b="1" dirty="0" smtClean="0">
                <a:solidFill>
                  <a:srgbClr val="FF0000"/>
                </a:solidFill>
              </a:rPr>
              <a:t>oxidized</a:t>
            </a:r>
            <a:r>
              <a:rPr lang="en-US" sz="3900" dirty="0" smtClean="0"/>
              <a:t>, loses electrons</a:t>
            </a:r>
          </a:p>
          <a:p>
            <a:pPr marL="0" indent="0" algn="l" rtl="0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• Reducing agent</a:t>
            </a:r>
          </a:p>
          <a:p>
            <a:pPr algn="l" rtl="0"/>
            <a:r>
              <a:rPr lang="en-US" sz="3600" dirty="0" smtClean="0"/>
              <a:t>Another substance is </a:t>
            </a:r>
            <a:r>
              <a:rPr lang="en-US" sz="3600" b="1" dirty="0" smtClean="0">
                <a:solidFill>
                  <a:srgbClr val="FF0000"/>
                </a:solidFill>
              </a:rPr>
              <a:t>reduced</a:t>
            </a:r>
            <a:r>
              <a:rPr lang="en-US" sz="3600" dirty="0" smtClean="0"/>
              <a:t>, and gains electrons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• Oxidizing agent</a:t>
            </a:r>
          </a:p>
          <a:p>
            <a:pPr algn="l" rtl="0"/>
            <a:r>
              <a:rPr lang="en-US" sz="3600" dirty="0" smtClean="0"/>
              <a:t>• Oxidation numbers change during the reaction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0661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F34F00-91EA-4CF8-B7B7-C576441D2D6B}" type="slidenum">
              <a:rPr lang="en-US" altLang="ar-IQ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ar-IQ" sz="140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b="1" kern="0" dirty="0">
                <a:latin typeface="Arial" charset="0"/>
                <a:ea typeface="+mj-ea"/>
                <a:cs typeface="+mj-cs"/>
              </a:rPr>
              <a:t>4.4 Oxidation-Reduction</a:t>
            </a:r>
          </a:p>
          <a:p>
            <a:pPr algn="ctr">
              <a:defRPr/>
            </a:pPr>
            <a:r>
              <a:rPr lang="en-US" sz="3600" b="1" kern="0" dirty="0">
                <a:latin typeface="Arial" charset="0"/>
                <a:ea typeface="+mj-ea"/>
                <a:cs typeface="+mj-cs"/>
              </a:rPr>
              <a:t>/ </a:t>
            </a:r>
            <a:r>
              <a:rPr lang="en-US" sz="3600" b="1" kern="0" dirty="0" err="1">
                <a:latin typeface="Arial" charset="0"/>
                <a:ea typeface="+mj-ea"/>
                <a:cs typeface="+mj-cs"/>
              </a:rPr>
              <a:t>Redox</a:t>
            </a:r>
            <a:r>
              <a:rPr lang="en-US" sz="3600" b="1" kern="0" dirty="0">
                <a:latin typeface="Arial" charset="0"/>
                <a:ea typeface="+mj-ea"/>
                <a:cs typeface="+mj-cs"/>
              </a:rPr>
              <a:t> Reactions</a:t>
            </a:r>
          </a:p>
        </p:txBody>
      </p:sp>
      <p:pic>
        <p:nvPicPr>
          <p:cNvPr id="27652" name="Picture 6" descr="http://1.bp.blogspot.com/-WDcUevXBgzM/TfsHYouxWVI/AAAAAAAAAjs/MOsTe4fdbHo/s1600/news3+red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6705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2667001" y="1295401"/>
            <a:ext cx="2371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ar-IQ" sz="2400" b="1" i="1">
                <a:latin typeface="Arial" panose="020B0604020202020204" pitchFamily="34" charset="0"/>
              </a:rPr>
              <a:t>Electron donor</a:t>
            </a:r>
            <a:endParaRPr lang="en-US" altLang="ar-IQ" sz="2400">
              <a:latin typeface="Arial" panose="020B0604020202020204" pitchFamily="34" charset="0"/>
            </a:endParaRPr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2590801" y="6015038"/>
            <a:ext cx="278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ar-IQ" sz="2400" b="1" i="1">
                <a:latin typeface="Arial" panose="020B0604020202020204" pitchFamily="34" charset="0"/>
              </a:rPr>
              <a:t>Electron acceptor</a:t>
            </a:r>
            <a:endParaRPr lang="en-US" altLang="ar-IQ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236D5-1956-40ED-B9A3-C9988746A42F}" type="slidenum">
              <a:rPr lang="en-US" altLang="ar-IQ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ar-IQ" sz="1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2200" y="1"/>
            <a:ext cx="7480300" cy="519113"/>
            <a:chOff x="924" y="1205"/>
            <a:chExt cx="4712" cy="327"/>
          </a:xfrm>
        </p:grpSpPr>
        <p:sp>
          <p:nvSpPr>
            <p:cNvPr id="29727" name="Text Box 3"/>
            <p:cNvSpPr txBox="1">
              <a:spLocks noChangeArrowheads="1"/>
            </p:cNvSpPr>
            <p:nvPr/>
          </p:nvSpPr>
          <p:spPr bwMode="auto">
            <a:xfrm>
              <a:off x="924" y="1205"/>
              <a:ext cx="47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800">
                  <a:latin typeface="Arial" panose="020B0604020202020204" pitchFamily="34" charset="0"/>
                </a:rPr>
                <a:t>Zn (</a:t>
              </a:r>
              <a:r>
                <a:rPr lang="en-US" altLang="ar-IQ" sz="2800" i="1">
                  <a:latin typeface="Arial" panose="020B0604020202020204" pitchFamily="34" charset="0"/>
                </a:rPr>
                <a:t>s</a:t>
              </a:r>
              <a:r>
                <a:rPr lang="en-US" altLang="ar-IQ" sz="2800">
                  <a:latin typeface="Arial" panose="020B0604020202020204" pitchFamily="34" charset="0"/>
                </a:rPr>
                <a:t>) + CuSO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4</a:t>
              </a:r>
              <a:r>
                <a:rPr lang="en-US" altLang="ar-IQ" sz="2800">
                  <a:latin typeface="Arial" panose="020B0604020202020204" pitchFamily="34" charset="0"/>
                </a:rPr>
                <a:t> (</a:t>
              </a:r>
              <a:r>
                <a:rPr lang="en-US" altLang="ar-IQ" sz="2800" i="1">
                  <a:latin typeface="Arial" panose="020B0604020202020204" pitchFamily="34" charset="0"/>
                </a:rPr>
                <a:t>aq</a:t>
              </a:r>
              <a:r>
                <a:rPr lang="en-US" altLang="ar-IQ" sz="2800">
                  <a:latin typeface="Arial" panose="020B0604020202020204" pitchFamily="34" charset="0"/>
                </a:rPr>
                <a:t>)          ZnSO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4 </a:t>
              </a:r>
              <a:r>
                <a:rPr lang="en-US" altLang="ar-IQ" sz="2800">
                  <a:latin typeface="Arial" panose="020B0604020202020204" pitchFamily="34" charset="0"/>
                </a:rPr>
                <a:t>(</a:t>
              </a:r>
              <a:r>
                <a:rPr lang="en-US" altLang="ar-IQ" sz="2800" i="1">
                  <a:latin typeface="Arial" panose="020B0604020202020204" pitchFamily="34" charset="0"/>
                </a:rPr>
                <a:t>aq</a:t>
              </a:r>
              <a:r>
                <a:rPr lang="en-US" altLang="ar-IQ" sz="2800">
                  <a:latin typeface="Arial" panose="020B0604020202020204" pitchFamily="34" charset="0"/>
                </a:rPr>
                <a:t>) + Cu (</a:t>
              </a:r>
              <a:r>
                <a:rPr lang="en-US" altLang="ar-IQ" sz="2800" i="1">
                  <a:latin typeface="Arial" panose="020B0604020202020204" pitchFamily="34" charset="0"/>
                </a:rPr>
                <a:t>s</a:t>
              </a:r>
              <a:r>
                <a:rPr lang="en-US" altLang="ar-IQ" sz="2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29728" name="Line 4"/>
            <p:cNvSpPr>
              <a:spLocks noChangeShapeType="1"/>
            </p:cNvSpPr>
            <p:nvPr/>
          </p:nvSpPr>
          <p:spPr bwMode="auto">
            <a:xfrm>
              <a:off x="3072" y="136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419601" y="458788"/>
            <a:ext cx="204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Arial" panose="020B0604020202020204" pitchFamily="34" charset="0"/>
              </a:rPr>
              <a:t>Zn </a:t>
            </a:r>
            <a:r>
              <a:rPr lang="en-US" altLang="ar-IQ" sz="2400">
                <a:latin typeface="Arial" panose="020B0604020202020204" pitchFamily="34" charset="0"/>
              </a:rPr>
              <a:t>is oxidized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00201" y="458788"/>
            <a:ext cx="2722563" cy="457200"/>
            <a:chOff x="297" y="1960"/>
            <a:chExt cx="1715" cy="288"/>
          </a:xfrm>
        </p:grpSpPr>
        <p:sp>
          <p:nvSpPr>
            <p:cNvPr id="29725" name="Text Box 8"/>
            <p:cNvSpPr txBox="1">
              <a:spLocks noChangeArrowheads="1"/>
            </p:cNvSpPr>
            <p:nvPr/>
          </p:nvSpPr>
          <p:spPr bwMode="auto">
            <a:xfrm>
              <a:off x="297" y="1960"/>
              <a:ext cx="17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400">
                  <a:solidFill>
                    <a:srgbClr val="FF0000"/>
                  </a:solidFill>
                  <a:latin typeface="Arial" panose="020B0604020202020204" pitchFamily="34" charset="0"/>
                </a:rPr>
                <a:t>Zn          Zn</a:t>
              </a:r>
              <a:r>
                <a:rPr lang="en-US" altLang="ar-IQ" sz="2400" baseline="30000">
                  <a:solidFill>
                    <a:srgbClr val="FF0000"/>
                  </a:solidFill>
                  <a:latin typeface="Arial" panose="020B0604020202020204" pitchFamily="34" charset="0"/>
                </a:rPr>
                <a:t>2+</a:t>
              </a:r>
              <a:r>
                <a:rPr lang="en-US" altLang="ar-IQ" sz="2400">
                  <a:solidFill>
                    <a:srgbClr val="FF0000"/>
                  </a:solidFill>
                  <a:latin typeface="Arial" panose="020B0604020202020204" pitchFamily="34" charset="0"/>
                </a:rPr>
                <a:t> + 2e</a:t>
              </a:r>
              <a:r>
                <a:rPr lang="en-US" altLang="ar-IQ" sz="2400" baseline="30000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  <a:endParaRPr lang="en-US" altLang="ar-IQ" sz="2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6" name="Line 9"/>
            <p:cNvSpPr>
              <a:spLocks noChangeShapeType="1"/>
            </p:cNvSpPr>
            <p:nvPr/>
          </p:nvSpPr>
          <p:spPr bwMode="auto">
            <a:xfrm>
              <a:off x="603" y="210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419600" y="838200"/>
            <a:ext cx="229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Cu</a:t>
            </a:r>
            <a:r>
              <a:rPr lang="en-US" altLang="ar-IQ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2+</a:t>
            </a: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ar-IQ" sz="2400">
                <a:latin typeface="Arial" panose="020B0604020202020204" pitchFamily="34" charset="0"/>
              </a:rPr>
              <a:t>is reduced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600201" y="838200"/>
            <a:ext cx="2792413" cy="457200"/>
            <a:chOff x="2418" y="1280"/>
            <a:chExt cx="1759" cy="288"/>
          </a:xfrm>
        </p:grpSpPr>
        <p:sp>
          <p:nvSpPr>
            <p:cNvPr id="29723" name="Text Box 12"/>
            <p:cNvSpPr txBox="1">
              <a:spLocks noChangeArrowheads="1"/>
            </p:cNvSpPr>
            <p:nvPr/>
          </p:nvSpPr>
          <p:spPr bwMode="auto">
            <a:xfrm>
              <a:off x="2418" y="1280"/>
              <a:ext cx="1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400">
                  <a:solidFill>
                    <a:schemeClr val="accent2"/>
                  </a:solidFill>
                  <a:latin typeface="Arial" panose="020B0604020202020204" pitchFamily="34" charset="0"/>
                </a:rPr>
                <a:t>Cu</a:t>
              </a:r>
              <a:r>
                <a:rPr lang="en-US" altLang="ar-IQ" sz="2400" baseline="30000">
                  <a:solidFill>
                    <a:schemeClr val="accent2"/>
                  </a:solidFill>
                  <a:latin typeface="Arial" panose="020B0604020202020204" pitchFamily="34" charset="0"/>
                </a:rPr>
                <a:t>2+</a:t>
              </a:r>
              <a:r>
                <a:rPr lang="en-US" altLang="ar-IQ" sz="2400">
                  <a:solidFill>
                    <a:schemeClr val="accent2"/>
                  </a:solidFill>
                  <a:latin typeface="Arial" panose="020B0604020202020204" pitchFamily="34" charset="0"/>
                </a:rPr>
                <a:t> + 2e</a:t>
              </a:r>
              <a:r>
                <a:rPr lang="en-US" altLang="ar-IQ" sz="2400" baseline="30000">
                  <a:solidFill>
                    <a:schemeClr val="accent2"/>
                  </a:solidFill>
                  <a:latin typeface="Arial" panose="020B0604020202020204" pitchFamily="34" charset="0"/>
                </a:rPr>
                <a:t>-</a:t>
              </a:r>
              <a:r>
                <a:rPr lang="en-US" altLang="ar-IQ" sz="2400">
                  <a:solidFill>
                    <a:schemeClr val="accent2"/>
                  </a:solidFill>
                  <a:latin typeface="Arial" panose="020B0604020202020204" pitchFamily="34" charset="0"/>
                </a:rPr>
                <a:t>          Cu</a:t>
              </a:r>
            </a:p>
          </p:txBody>
        </p:sp>
        <p:sp>
          <p:nvSpPr>
            <p:cNvPr id="29724" name="Line 13"/>
            <p:cNvSpPr>
              <a:spLocks noChangeShapeType="1"/>
            </p:cNvSpPr>
            <p:nvPr/>
          </p:nvSpPr>
          <p:spPr bwMode="auto">
            <a:xfrm>
              <a:off x="3408" y="141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781800" y="457200"/>
            <a:ext cx="361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Arial" panose="020B0604020202020204" pitchFamily="34" charset="0"/>
              </a:rPr>
              <a:t>Zn</a:t>
            </a:r>
            <a:r>
              <a:rPr lang="en-US" altLang="ar-IQ" sz="2400">
                <a:latin typeface="Arial" panose="020B0604020202020204" pitchFamily="34" charset="0"/>
              </a:rPr>
              <a:t> is the </a:t>
            </a:r>
            <a:r>
              <a:rPr lang="en-US" altLang="ar-IQ" sz="2400" b="1" i="1">
                <a:latin typeface="Arial" panose="020B0604020202020204" pitchFamily="34" charset="0"/>
              </a:rPr>
              <a:t>reducing agent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781800" y="838200"/>
            <a:ext cx="3917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Cu</a:t>
            </a:r>
            <a:r>
              <a:rPr lang="en-US" altLang="ar-IQ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2+</a:t>
            </a:r>
            <a:r>
              <a:rPr lang="en-US" altLang="ar-IQ" sz="2400">
                <a:latin typeface="Arial" panose="020B0604020202020204" pitchFamily="34" charset="0"/>
              </a:rPr>
              <a:t> is the </a:t>
            </a:r>
            <a:r>
              <a:rPr lang="en-US" altLang="ar-IQ" sz="2400" b="1" i="1">
                <a:latin typeface="Arial" panose="020B0604020202020204" pitchFamily="34" charset="0"/>
              </a:rPr>
              <a:t>oxidizing agent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591682" y="1447801"/>
            <a:ext cx="7919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Copper wire reacts with silver nitrate to form silver metal.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What is the oxidizing agent in the reaction?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082801" y="2209801"/>
            <a:ext cx="8329613" cy="519113"/>
            <a:chOff x="660" y="1205"/>
            <a:chExt cx="5247" cy="327"/>
          </a:xfrm>
        </p:grpSpPr>
        <p:sp>
          <p:nvSpPr>
            <p:cNvPr id="29721" name="Text Box 22"/>
            <p:cNvSpPr txBox="1">
              <a:spLocks noChangeArrowheads="1"/>
            </p:cNvSpPr>
            <p:nvPr/>
          </p:nvSpPr>
          <p:spPr bwMode="auto">
            <a:xfrm>
              <a:off x="660" y="1205"/>
              <a:ext cx="5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800">
                  <a:latin typeface="Arial" panose="020B0604020202020204" pitchFamily="34" charset="0"/>
                </a:rPr>
                <a:t>Cu (</a:t>
              </a:r>
              <a:r>
                <a:rPr lang="en-US" altLang="ar-IQ" sz="2800" i="1">
                  <a:latin typeface="Arial" panose="020B0604020202020204" pitchFamily="34" charset="0"/>
                </a:rPr>
                <a:t>s</a:t>
              </a:r>
              <a:r>
                <a:rPr lang="en-US" altLang="ar-IQ" sz="2800">
                  <a:latin typeface="Arial" panose="020B0604020202020204" pitchFamily="34" charset="0"/>
                </a:rPr>
                <a:t>) + 2AgNO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3</a:t>
              </a:r>
              <a:r>
                <a:rPr lang="en-US" altLang="ar-IQ" sz="2800">
                  <a:latin typeface="Arial" panose="020B0604020202020204" pitchFamily="34" charset="0"/>
                </a:rPr>
                <a:t> (</a:t>
              </a:r>
              <a:r>
                <a:rPr lang="en-US" altLang="ar-IQ" sz="2800" i="1">
                  <a:latin typeface="Arial" panose="020B0604020202020204" pitchFamily="34" charset="0"/>
                </a:rPr>
                <a:t>aq</a:t>
              </a:r>
              <a:r>
                <a:rPr lang="en-US" altLang="ar-IQ" sz="2800">
                  <a:latin typeface="Arial" panose="020B0604020202020204" pitchFamily="34" charset="0"/>
                </a:rPr>
                <a:t>)          Cu(NO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3</a:t>
              </a:r>
              <a:r>
                <a:rPr lang="en-US" altLang="ar-IQ" sz="2800">
                  <a:latin typeface="Arial" panose="020B0604020202020204" pitchFamily="34" charset="0"/>
                </a:rPr>
                <a:t>)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2 </a:t>
              </a:r>
              <a:r>
                <a:rPr lang="en-US" altLang="ar-IQ" sz="2800">
                  <a:latin typeface="Arial" panose="020B0604020202020204" pitchFamily="34" charset="0"/>
                </a:rPr>
                <a:t>(</a:t>
              </a:r>
              <a:r>
                <a:rPr lang="en-US" altLang="ar-IQ" sz="2800" i="1">
                  <a:latin typeface="Arial" panose="020B0604020202020204" pitchFamily="34" charset="0"/>
                </a:rPr>
                <a:t>aq</a:t>
              </a:r>
              <a:r>
                <a:rPr lang="en-US" altLang="ar-IQ" sz="2800">
                  <a:latin typeface="Arial" panose="020B0604020202020204" pitchFamily="34" charset="0"/>
                </a:rPr>
                <a:t>) + 2Ag (</a:t>
              </a:r>
              <a:r>
                <a:rPr lang="en-US" altLang="ar-IQ" sz="2800" i="1">
                  <a:latin typeface="Arial" panose="020B0604020202020204" pitchFamily="34" charset="0"/>
                </a:rPr>
                <a:t>s</a:t>
              </a:r>
              <a:r>
                <a:rPr lang="en-US" altLang="ar-IQ" sz="2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29722" name="Line 23"/>
            <p:cNvSpPr>
              <a:spLocks noChangeShapeType="1"/>
            </p:cNvSpPr>
            <p:nvPr/>
          </p:nvSpPr>
          <p:spPr bwMode="auto">
            <a:xfrm>
              <a:off x="3072" y="136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843088" y="2743200"/>
            <a:ext cx="2792412" cy="457200"/>
            <a:chOff x="275" y="1960"/>
            <a:chExt cx="1759" cy="288"/>
          </a:xfrm>
        </p:grpSpPr>
        <p:sp>
          <p:nvSpPr>
            <p:cNvPr id="29719" name="Text Box 25"/>
            <p:cNvSpPr txBox="1">
              <a:spLocks noChangeArrowheads="1"/>
            </p:cNvSpPr>
            <p:nvPr/>
          </p:nvSpPr>
          <p:spPr bwMode="auto">
            <a:xfrm>
              <a:off x="275" y="1960"/>
              <a:ext cx="1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400">
                  <a:solidFill>
                    <a:srgbClr val="FF0000"/>
                  </a:solidFill>
                  <a:latin typeface="Arial" panose="020B0604020202020204" pitchFamily="34" charset="0"/>
                </a:rPr>
                <a:t>Cu          Cu</a:t>
              </a:r>
              <a:r>
                <a:rPr lang="en-US" altLang="ar-IQ" sz="2400" baseline="30000">
                  <a:solidFill>
                    <a:srgbClr val="FF0000"/>
                  </a:solidFill>
                  <a:latin typeface="Arial" panose="020B0604020202020204" pitchFamily="34" charset="0"/>
                </a:rPr>
                <a:t>2+</a:t>
              </a:r>
              <a:r>
                <a:rPr lang="en-US" altLang="ar-IQ" sz="2400">
                  <a:solidFill>
                    <a:srgbClr val="FF0000"/>
                  </a:solidFill>
                  <a:latin typeface="Arial" panose="020B0604020202020204" pitchFamily="34" charset="0"/>
                </a:rPr>
                <a:t> + 2e</a:t>
              </a:r>
              <a:r>
                <a:rPr lang="en-US" altLang="ar-IQ" sz="2400" baseline="30000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  <a:endParaRPr lang="en-US" altLang="ar-IQ" sz="2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0" name="Line 26"/>
            <p:cNvSpPr>
              <a:spLocks noChangeShapeType="1"/>
            </p:cNvSpPr>
            <p:nvPr/>
          </p:nvSpPr>
          <p:spPr bwMode="auto">
            <a:xfrm>
              <a:off x="603" y="210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1814514" y="3048000"/>
            <a:ext cx="2644775" cy="457200"/>
            <a:chOff x="95" y="3456"/>
            <a:chExt cx="1666" cy="288"/>
          </a:xfrm>
        </p:grpSpPr>
        <p:sp>
          <p:nvSpPr>
            <p:cNvPr id="29717" name="Text Box 28"/>
            <p:cNvSpPr txBox="1">
              <a:spLocks noChangeArrowheads="1"/>
            </p:cNvSpPr>
            <p:nvPr/>
          </p:nvSpPr>
          <p:spPr bwMode="auto">
            <a:xfrm>
              <a:off x="95" y="3456"/>
              <a:ext cx="16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400">
                  <a:solidFill>
                    <a:schemeClr val="accent2"/>
                  </a:solidFill>
                  <a:latin typeface="Arial" panose="020B0604020202020204" pitchFamily="34" charset="0"/>
                </a:rPr>
                <a:t>Ag</a:t>
              </a:r>
              <a:r>
                <a:rPr lang="en-US" altLang="ar-IQ" sz="2400" baseline="30000">
                  <a:solidFill>
                    <a:schemeClr val="accent2"/>
                  </a:solidFill>
                  <a:latin typeface="Arial" panose="020B0604020202020204" pitchFamily="34" charset="0"/>
                </a:rPr>
                <a:t>+</a:t>
              </a:r>
              <a:r>
                <a:rPr lang="en-US" altLang="ar-IQ" sz="2400">
                  <a:solidFill>
                    <a:schemeClr val="accent2"/>
                  </a:solidFill>
                  <a:latin typeface="Arial" panose="020B0604020202020204" pitchFamily="34" charset="0"/>
                </a:rPr>
                <a:t> + 1e</a:t>
              </a:r>
              <a:r>
                <a:rPr lang="en-US" altLang="ar-IQ" sz="2400" baseline="30000">
                  <a:solidFill>
                    <a:schemeClr val="accent2"/>
                  </a:solidFill>
                  <a:latin typeface="Arial" panose="020B0604020202020204" pitchFamily="34" charset="0"/>
                </a:rPr>
                <a:t>-</a:t>
              </a:r>
              <a:r>
                <a:rPr lang="en-US" altLang="ar-IQ" sz="2400">
                  <a:solidFill>
                    <a:schemeClr val="accent2"/>
                  </a:solidFill>
                  <a:latin typeface="Arial" panose="020B0604020202020204" pitchFamily="34" charset="0"/>
                </a:rPr>
                <a:t>          Ag</a:t>
              </a:r>
            </a:p>
          </p:txBody>
        </p:sp>
        <p:sp>
          <p:nvSpPr>
            <p:cNvPr id="29718" name="Line 29"/>
            <p:cNvSpPr>
              <a:spLocks noChangeShapeType="1"/>
            </p:cNvSpPr>
            <p:nvPr/>
          </p:nvSpPr>
          <p:spPr bwMode="auto">
            <a:xfrm>
              <a:off x="998" y="36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4559301" y="3048000"/>
            <a:ext cx="216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Ag</a:t>
            </a:r>
            <a:r>
              <a:rPr lang="en-US" altLang="ar-IQ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+</a:t>
            </a: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ar-IQ" sz="2400">
                <a:latin typeface="Arial" panose="020B0604020202020204" pitchFamily="34" charset="0"/>
              </a:rPr>
              <a:t>is reduced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6921500" y="3048001"/>
            <a:ext cx="382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Ag</a:t>
            </a:r>
            <a:r>
              <a:rPr lang="en-US" altLang="ar-IQ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+</a:t>
            </a:r>
            <a:r>
              <a:rPr lang="en-US" altLang="ar-IQ" sz="2400">
                <a:latin typeface="Arial" panose="020B0604020202020204" pitchFamily="34" charset="0"/>
              </a:rPr>
              <a:t> is the </a:t>
            </a:r>
            <a:r>
              <a:rPr lang="en-US" altLang="ar-IQ" sz="2400" b="1">
                <a:latin typeface="Arial" panose="020B0604020202020204" pitchFamily="34" charset="0"/>
              </a:rPr>
              <a:t>oxidizing agent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635500" y="2743201"/>
            <a:ext cx="210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Arial" panose="020B0604020202020204" pitchFamily="34" charset="0"/>
              </a:rPr>
              <a:t>Cu </a:t>
            </a:r>
            <a:r>
              <a:rPr lang="en-US" altLang="ar-IQ" sz="2400">
                <a:latin typeface="Arial" panose="020B0604020202020204" pitchFamily="34" charset="0"/>
              </a:rPr>
              <a:t>is oxidized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6921500" y="2743201"/>
            <a:ext cx="3689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Arial" panose="020B0604020202020204" pitchFamily="34" charset="0"/>
              </a:rPr>
              <a:t>Cu</a:t>
            </a:r>
            <a:r>
              <a:rPr lang="en-US" altLang="ar-IQ" sz="2400">
                <a:latin typeface="Arial" panose="020B0604020202020204" pitchFamily="34" charset="0"/>
              </a:rPr>
              <a:t> is the </a:t>
            </a:r>
            <a:r>
              <a:rPr lang="en-US" altLang="ar-IQ" sz="2400" b="1" i="1">
                <a:latin typeface="Arial" panose="020B0604020202020204" pitchFamily="34" charset="0"/>
              </a:rPr>
              <a:t>reducing agent</a:t>
            </a:r>
          </a:p>
        </p:txBody>
      </p:sp>
      <p:pic>
        <p:nvPicPr>
          <p:cNvPr id="32" name="Picture 31" descr="redfe2o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57600"/>
            <a:ext cx="4838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FormWat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95700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6096000"/>
            <a:ext cx="19986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55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utoUpdateAnimBg="0"/>
      <p:bldP spid="58378" grpId="0" autoUpdateAnimBg="0"/>
      <p:bldP spid="58383" grpId="0" autoUpdateAnimBg="0"/>
      <p:bldP spid="58384" grpId="0" autoUpdateAnimBg="0"/>
      <p:bldP spid="58387" grpId="0"/>
      <p:bldP spid="58398" grpId="0" autoUpdateAnimBg="0"/>
      <p:bldP spid="58400" grpId="0" autoUpdateAnimBg="0"/>
      <p:bldP spid="29" grpId="0" autoUpdateAnimBg="0"/>
      <p:bldP spid="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404665"/>
            <a:ext cx="7704856" cy="56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4716" y="204716"/>
            <a:ext cx="11709780" cy="6373505"/>
          </a:xfrm>
        </p:spPr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Example</a:t>
            </a:r>
          </a:p>
          <a:p>
            <a:pPr algn="l" rtl="0"/>
            <a:r>
              <a:rPr lang="en-US" sz="3600" dirty="0" smtClean="0"/>
              <a:t>Zn(s) + CuSO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→   ZnSO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Cu(s)</a:t>
            </a:r>
          </a:p>
          <a:p>
            <a:pPr algn="l" rtl="0"/>
            <a:r>
              <a:rPr lang="en-US" sz="3600" dirty="0" smtClean="0"/>
              <a:t>Zn(s) + Cu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</a:t>
            </a:r>
            <a:r>
              <a:rPr lang="en-US" sz="3600" dirty="0"/>
              <a:t>→</a:t>
            </a:r>
            <a:r>
              <a:rPr lang="en-US" sz="3600" dirty="0" smtClean="0"/>
              <a:t> Zn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Cu(s) </a:t>
            </a:r>
          </a:p>
          <a:p>
            <a:pPr algn="l" rtl="0"/>
            <a:r>
              <a:rPr lang="en-US" dirty="0" smtClean="0"/>
              <a:t> </a:t>
            </a:r>
            <a:r>
              <a:rPr lang="en-US" sz="3600" dirty="0" smtClean="0"/>
              <a:t>Zinc is </a:t>
            </a:r>
            <a:r>
              <a:rPr lang="en-US" sz="3600" b="1" dirty="0" smtClean="0">
                <a:solidFill>
                  <a:srgbClr val="FF0000"/>
                </a:solidFill>
              </a:rPr>
              <a:t>losing 2 </a:t>
            </a:r>
            <a:r>
              <a:rPr lang="en-US" sz="3600" dirty="0" smtClean="0"/>
              <a:t>electrons and </a:t>
            </a:r>
            <a:r>
              <a:rPr lang="en-US" sz="3600" b="1" dirty="0" smtClean="0">
                <a:solidFill>
                  <a:srgbClr val="FF0000"/>
                </a:solidFill>
              </a:rPr>
              <a:t>oxidized</a:t>
            </a:r>
            <a:r>
              <a:rPr lang="en-US" sz="3600" dirty="0" smtClean="0"/>
              <a:t>.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• Reducing agent</a:t>
            </a:r>
          </a:p>
          <a:p>
            <a:pPr marL="0" indent="0" algn="l" rtl="0">
              <a:buNone/>
            </a:pPr>
            <a:r>
              <a:rPr lang="en-US" sz="3600" dirty="0" smtClean="0"/>
              <a:t>• Zn(s) → Zn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+ 2e-</a:t>
            </a:r>
          </a:p>
          <a:p>
            <a:pPr algn="l" rtl="0"/>
            <a:r>
              <a:rPr lang="en-US" sz="3600" dirty="0" smtClean="0"/>
              <a:t>Copper ions are </a:t>
            </a:r>
            <a:r>
              <a:rPr lang="en-US" sz="3600" b="1" dirty="0" smtClean="0">
                <a:solidFill>
                  <a:srgbClr val="FF0000"/>
                </a:solidFill>
              </a:rPr>
              <a:t>gaining the 2 </a:t>
            </a:r>
            <a:r>
              <a:rPr lang="en-US" sz="3600" dirty="0" smtClean="0"/>
              <a:t>electrons.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• Oxidizing agent</a:t>
            </a:r>
          </a:p>
          <a:p>
            <a:pPr marL="0" indent="0" algn="l" rtl="0">
              <a:buNone/>
            </a:pPr>
            <a:r>
              <a:rPr lang="en-US" sz="3600" dirty="0" smtClean="0"/>
              <a:t>• Cu</a:t>
            </a:r>
            <a:r>
              <a:rPr lang="en-US" sz="3600" baseline="30000" dirty="0" smtClean="0"/>
              <a:t>2+</a:t>
            </a:r>
            <a:r>
              <a:rPr lang="en-US" sz="3600" dirty="0" smtClean="0"/>
              <a:t>(</a:t>
            </a:r>
            <a:r>
              <a:rPr lang="en-US" sz="3600" dirty="0" err="1" smtClean="0"/>
              <a:t>aq</a:t>
            </a:r>
            <a:r>
              <a:rPr lang="en-US" sz="3600" dirty="0" smtClean="0"/>
              <a:t>) + 2e- </a:t>
            </a:r>
            <a:r>
              <a:rPr lang="en-US" sz="3600" dirty="0"/>
              <a:t>→</a:t>
            </a:r>
            <a:r>
              <a:rPr lang="en-US" sz="3600" dirty="0" smtClean="0"/>
              <a:t> Cu(s)‏</a:t>
            </a:r>
            <a:endParaRPr lang="ar-IQ" sz="3600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3248167" y="98263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4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421" y="341194"/>
            <a:ext cx="11723427" cy="6196084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Rules for assigning oxidation numbers </a:t>
            </a: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1. Elements (uncombined) are 0.</a:t>
            </a:r>
          </a:p>
          <a:p>
            <a:pPr algn="l" rtl="0"/>
            <a:r>
              <a:rPr lang="en-US" sz="3600" dirty="0" smtClean="0"/>
              <a:t>Al, N2, He, Zn, Ag, Br2, O2, O3</a:t>
            </a: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2.  Oxidation numbers must sum to the overall charge of the species. </a:t>
            </a:r>
          </a:p>
          <a:p>
            <a:pPr algn="l" rtl="0"/>
            <a:r>
              <a:rPr lang="en-US" sz="3600" dirty="0" smtClean="0"/>
              <a:t>(SO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)</a:t>
            </a:r>
            <a:r>
              <a:rPr lang="en-US" sz="3600" baseline="30000" dirty="0" smtClean="0"/>
              <a:t>2-</a:t>
            </a:r>
            <a:r>
              <a:rPr lang="en-US" sz="3600" dirty="0" smtClean="0"/>
              <a:t> = -2 (O is usually -2 so….)‏</a:t>
            </a:r>
          </a:p>
          <a:p>
            <a:pPr algn="l" rtl="0"/>
            <a:r>
              <a:rPr lang="en-US" sz="3600" dirty="0" smtClean="0"/>
              <a:t>? + 4(-2) = -2    </a:t>
            </a:r>
          </a:p>
          <a:p>
            <a:pPr algn="l" rtl="0"/>
            <a:r>
              <a:rPr lang="en-US" sz="3600" dirty="0" smtClean="0"/>
              <a:t>Solve: ? - 8 = -2 ? = + 6 (S)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599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125" y="300251"/>
            <a:ext cx="11859905" cy="6141492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Balancing redox reactions</a:t>
            </a:r>
          </a:p>
          <a:p>
            <a:pPr algn="l" rtl="0"/>
            <a:r>
              <a:rPr lang="en-US" sz="3600" dirty="0" smtClean="0"/>
              <a:t> – Electrons (charge) must be balanced as well as number and types of atoms – Consider this net ionic reaction: </a:t>
            </a:r>
          </a:p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Al(s) + Ni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→ Al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3+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+ Ni(s)</a:t>
            </a:r>
          </a:p>
          <a:p>
            <a:pPr algn="l" rtl="0"/>
            <a:r>
              <a:rPr lang="en-US" sz="3600" dirty="0" smtClean="0"/>
              <a:t>– The reaction appears balanced as far as the number and type of atoms are concerned, but look closely at the charge on each side.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90313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2012" y="300251"/>
            <a:ext cx="11627892" cy="6277969"/>
          </a:xfrm>
        </p:spPr>
        <p:txBody>
          <a:bodyPr/>
          <a:lstStyle/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Al(s) + Ni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→ Al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3+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+ Ni(s)</a:t>
            </a:r>
          </a:p>
          <a:p>
            <a:pPr algn="l" rtl="0"/>
            <a:r>
              <a:rPr lang="en-US" sz="3600" dirty="0" smtClean="0"/>
              <a:t>– Divide reaction into two half-reactions</a:t>
            </a:r>
          </a:p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Al(s) → Al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3+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+ 3e-</a:t>
            </a:r>
          </a:p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Ni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+ 2e- → Ni(s)</a:t>
            </a:r>
          </a:p>
          <a:p>
            <a:pPr algn="just" rtl="0"/>
            <a:r>
              <a:rPr lang="en-US" sz="3600" dirty="0" smtClean="0"/>
              <a:t>– Multiply by a common factor to equalize electrons (the number of electrons lost must equal number of electrons gained)‏</a:t>
            </a:r>
          </a:p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2 [Al(s) → Al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3+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+ 3e- ]</a:t>
            </a:r>
          </a:p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3 [Ni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2+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</a:rPr>
              <a:t>aq</a:t>
            </a:r>
            <a:r>
              <a:rPr lang="en-US" sz="3600" b="1" dirty="0" smtClean="0">
                <a:solidFill>
                  <a:srgbClr val="FF0000"/>
                </a:solidFill>
              </a:rPr>
              <a:t>) + 2e- → Ni(s) ]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694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588</Words>
  <Application>Microsoft Office PowerPoint</Application>
  <PresentationFormat>شاشة عريضة</PresentationFormat>
  <Paragraphs>70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نسق Office</vt:lpstr>
      <vt:lpstr>ANALYTICAL CHEMISTRY</vt:lpstr>
      <vt:lpstr>Oxidation-Reduction  Reactions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CHEMISTRY</dc:title>
  <dc:creator>fas</dc:creator>
  <cp:lastModifiedBy>fas</cp:lastModifiedBy>
  <cp:revision>72</cp:revision>
  <dcterms:created xsi:type="dcterms:W3CDTF">2022-04-25T21:34:17Z</dcterms:created>
  <dcterms:modified xsi:type="dcterms:W3CDTF">2023-09-11T17:20:17Z</dcterms:modified>
</cp:coreProperties>
</file>