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3E57340-1FC0-490D-A9D1-DEE2429B2059}" type="datetimeFigureOut">
              <a:rPr lang="ar-IQ" smtClean="0"/>
              <a:t>26/02/1445</a:t>
            </a:fld>
            <a:endParaRPr lang="ar-IQ"/>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E1C5F8D4-54AF-4225-BB6D-D8A4F5D02689}" type="slidenum">
              <a:rPr lang="ar-IQ" smtClean="0"/>
              <a:t>‹#›</a:t>
            </a:fld>
            <a:endParaRPr lang="ar-IQ"/>
          </a:p>
        </p:txBody>
      </p:sp>
    </p:spTree>
    <p:extLst>
      <p:ext uri="{BB962C8B-B14F-4D97-AF65-F5344CB8AC3E}">
        <p14:creationId xmlns:p14="http://schemas.microsoft.com/office/powerpoint/2010/main" val="10948252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8704139-D427-4ED1-AE82-19CD5929FA9F}" type="slidenum">
              <a:rPr lang="ar-IQ" smtClean="0"/>
              <a:t>7</a:t>
            </a:fld>
            <a:endParaRPr lang="ar-IQ"/>
          </a:p>
        </p:txBody>
      </p:sp>
    </p:spTree>
    <p:extLst>
      <p:ext uri="{BB962C8B-B14F-4D97-AF65-F5344CB8AC3E}">
        <p14:creationId xmlns:p14="http://schemas.microsoft.com/office/powerpoint/2010/main" val="18090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8704139-D427-4ED1-AE82-19CD5929FA9F}" type="slidenum">
              <a:rPr lang="ar-IQ" smtClean="0"/>
              <a:t>15</a:t>
            </a:fld>
            <a:endParaRPr lang="ar-IQ"/>
          </a:p>
        </p:txBody>
      </p:sp>
    </p:spTree>
    <p:extLst>
      <p:ext uri="{BB962C8B-B14F-4D97-AF65-F5344CB8AC3E}">
        <p14:creationId xmlns:p14="http://schemas.microsoft.com/office/powerpoint/2010/main" val="298786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A2601BEE-8A6A-49CD-87EA-1E3471218BBB}" type="datetimeFigureOut">
              <a:rPr lang="ar-IQ" smtClean="0"/>
              <a:t>26/02/1445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403319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2601BEE-8A6A-49CD-87EA-1E3471218BBB}" type="datetimeFigureOut">
              <a:rPr lang="ar-IQ" smtClean="0"/>
              <a:t>26/02/1445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215561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2601BEE-8A6A-49CD-87EA-1E3471218BBB}" type="datetimeFigureOut">
              <a:rPr lang="ar-IQ" smtClean="0"/>
              <a:t>26/02/1445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168535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A2601BEE-8A6A-49CD-87EA-1E3471218BBB}" type="datetimeFigureOut">
              <a:rPr lang="ar-IQ" smtClean="0"/>
              <a:t>26/02/1445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325896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A2601BEE-8A6A-49CD-87EA-1E3471218BBB}" type="datetimeFigureOut">
              <a:rPr lang="ar-IQ" smtClean="0"/>
              <a:t>26/02/1445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13621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A2601BEE-8A6A-49CD-87EA-1E3471218BBB}" type="datetimeFigureOut">
              <a:rPr lang="ar-IQ" smtClean="0"/>
              <a:t>26/02/1445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231475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A2601BEE-8A6A-49CD-87EA-1E3471218BBB}" type="datetimeFigureOut">
              <a:rPr lang="ar-IQ" smtClean="0"/>
              <a:t>26/02/1445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262900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A2601BEE-8A6A-49CD-87EA-1E3471218BBB}" type="datetimeFigureOut">
              <a:rPr lang="ar-IQ" smtClean="0"/>
              <a:t>26/02/1445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318568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2601BEE-8A6A-49CD-87EA-1E3471218BBB}" type="datetimeFigureOut">
              <a:rPr lang="ar-IQ" smtClean="0"/>
              <a:t>26/02/1445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429007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2601BEE-8A6A-49CD-87EA-1E3471218BBB}" type="datetimeFigureOut">
              <a:rPr lang="ar-IQ" smtClean="0"/>
              <a:t>26/02/1445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244927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A2601BEE-8A6A-49CD-87EA-1E3471218BBB}" type="datetimeFigureOut">
              <a:rPr lang="ar-IQ" smtClean="0"/>
              <a:t>26/02/1445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352712A4-B379-46E9-B15F-76C04F63C4D8}" type="slidenum">
              <a:rPr lang="ar-IQ" smtClean="0"/>
              <a:t>‹#›</a:t>
            </a:fld>
            <a:endParaRPr lang="ar-IQ"/>
          </a:p>
        </p:txBody>
      </p:sp>
    </p:spTree>
    <p:extLst>
      <p:ext uri="{BB962C8B-B14F-4D97-AF65-F5344CB8AC3E}">
        <p14:creationId xmlns:p14="http://schemas.microsoft.com/office/powerpoint/2010/main" val="4621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2601BEE-8A6A-49CD-87EA-1E3471218BBB}" type="datetimeFigureOut">
              <a:rPr lang="ar-IQ" smtClean="0"/>
              <a:t>26/02/1445</a:t>
            </a:fld>
            <a:endParaRPr lang="ar-IQ"/>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2712A4-B379-46E9-B15F-76C04F63C4D8}" type="slidenum">
              <a:rPr lang="ar-IQ" smtClean="0"/>
              <a:t>‹#›</a:t>
            </a:fld>
            <a:endParaRPr lang="ar-IQ"/>
          </a:p>
        </p:txBody>
      </p:sp>
    </p:spTree>
    <p:extLst>
      <p:ext uri="{BB962C8B-B14F-4D97-AF65-F5344CB8AC3E}">
        <p14:creationId xmlns:p14="http://schemas.microsoft.com/office/powerpoint/2010/main" val="96401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72" y="150125"/>
            <a:ext cx="11818961" cy="642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1</a:t>
            </a:fld>
            <a:endParaRPr lang="ar-SA"/>
          </a:p>
        </p:txBody>
      </p:sp>
    </p:spTree>
    <p:extLst>
      <p:ext uri="{BB962C8B-B14F-4D97-AF65-F5344CB8AC3E}">
        <p14:creationId xmlns:p14="http://schemas.microsoft.com/office/powerpoint/2010/main" val="513216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838199" y="245660"/>
                <a:ext cx="11117239" cy="5931303"/>
              </a:xfrm>
            </p:spPr>
            <p:txBody>
              <a:bodyPr/>
              <a:lstStyle/>
              <a:p>
                <a:pPr algn="l" rtl="0"/>
                <a:r>
                  <a:rPr lang="en-US" dirty="0" smtClean="0"/>
                  <a:t>Therefore, </a:t>
                </a:r>
                <a:r>
                  <a:rPr lang="en-US" dirty="0" err="1" smtClean="0"/>
                  <a:t>lnK</a:t>
                </a:r>
                <a:r>
                  <a:rPr lang="en-US" baseline="-25000" dirty="0" err="1" smtClean="0"/>
                  <a:t>eq</a:t>
                </a:r>
                <a:r>
                  <a:rPr lang="en-US" dirty="0" smtClean="0"/>
                  <a:t> </a:t>
                </a:r>
                <a14:m>
                  <m:oMath xmlns:m="http://schemas.openxmlformats.org/officeDocument/2006/math">
                    <m:r>
                      <a:rPr lang="en-US" i="1" smtClean="0">
                        <a:latin typeface="Cambria Math" panose="02040503050406030204" pitchFamily="18" charset="0"/>
                      </a:rPr>
                      <m:t>=</m:t>
                    </m:r>
                    <m:f>
                      <m:fPr>
                        <m:ctrlPr>
                          <a:rPr lang="en-US" i="1" smtClean="0">
                            <a:latin typeface="Cambria Math" panose="02040503050406030204" pitchFamily="18" charset="0"/>
                          </a:rPr>
                        </m:ctrlPr>
                      </m:fPr>
                      <m:num>
                        <m:r>
                          <m:rPr>
                            <m:nor/>
                          </m:rPr>
                          <a:rPr lang="en-US"/>
                          <m:t>−</m:t>
                        </m:r>
                        <m:r>
                          <m:rPr>
                            <m:nor/>
                          </m:rPr>
                          <a:rPr lang="en-US"/>
                          <m:t>nF</m:t>
                        </m:r>
                        <m:r>
                          <m:rPr>
                            <m:nor/>
                          </m:rPr>
                          <a:rPr lang="el-GR"/>
                          <m:t>Δ</m:t>
                        </m:r>
                        <m:r>
                          <m:rPr>
                            <m:nor/>
                          </m:rPr>
                          <a:rPr lang="en-US"/>
                          <m:t>E</m:t>
                        </m:r>
                        <m:r>
                          <m:rPr>
                            <m:nor/>
                          </m:rPr>
                          <a:rPr lang="en-US" baseline="30000"/>
                          <m:t>0</m:t>
                        </m:r>
                      </m:num>
                      <m:den>
                        <m:r>
                          <a:rPr lang="en-US" b="0" i="1" smtClean="0">
                            <a:latin typeface="Cambria Math" panose="02040503050406030204" pitchFamily="18" charset="0"/>
                          </a:rPr>
                          <m:t>𝑅𝑇</m:t>
                        </m:r>
                      </m:den>
                    </m:f>
                    <m:r>
                      <a:rPr lang="en-US" b="0" i="1" smtClean="0">
                        <a:latin typeface="Cambria Math" panose="02040503050406030204" pitchFamily="18" charset="0"/>
                      </a:rPr>
                      <m:t>=</m:t>
                    </m:r>
                  </m:oMath>
                </a14:m>
                <a:r>
                  <a:rPr lang="en-US" dirty="0" smtClean="0"/>
                  <a:t> </a:t>
                </a:r>
                <a14:m>
                  <m:oMath xmlns:m="http://schemas.openxmlformats.org/officeDocument/2006/math">
                    <m:f>
                      <m:fPr>
                        <m:ctrlPr>
                          <a:rPr lang="en-US" sz="3600" i="1" smtClean="0">
                            <a:latin typeface="Cambria Math" panose="02040503050406030204" pitchFamily="18" charset="0"/>
                          </a:rPr>
                        </m:ctrlPr>
                      </m:fPr>
                      <m:num>
                        <m:r>
                          <a:rPr lang="en-US" sz="3600" i="1" smtClean="0">
                            <a:latin typeface="Cambria Math" panose="02040503050406030204" pitchFamily="18" charset="0"/>
                          </a:rPr>
                          <m:t>2</m:t>
                        </m:r>
                        <m:r>
                          <a:rPr lang="en-US" sz="3600" i="1" smtClean="0">
                            <a:latin typeface="Cambria Math" panose="02040503050406030204" pitchFamily="18" charset="0"/>
                          </a:rPr>
                          <m:t>×</m:t>
                        </m:r>
                        <m:r>
                          <a:rPr lang="en-US" sz="3600" i="1" smtClean="0">
                            <a:latin typeface="Cambria Math" panose="02040503050406030204" pitchFamily="18" charset="0"/>
                          </a:rPr>
                          <m:t>96500</m:t>
                        </m:r>
                        <m:r>
                          <a:rPr lang="en-US" sz="3600" i="1" smtClean="0">
                            <a:latin typeface="Cambria Math" panose="02040503050406030204" pitchFamily="18" charset="0"/>
                          </a:rPr>
                          <m:t>×</m:t>
                        </m:r>
                        <m:r>
                          <a:rPr lang="en-US" sz="3600" i="1" smtClean="0">
                            <a:latin typeface="Cambria Math" panose="02040503050406030204" pitchFamily="18" charset="0"/>
                          </a:rPr>
                          <m:t>0</m:t>
                        </m:r>
                        <m:r>
                          <a:rPr lang="en-US" sz="3600" i="1" smtClean="0">
                            <a:latin typeface="Cambria Math" panose="02040503050406030204" pitchFamily="18" charset="0"/>
                          </a:rPr>
                          <m:t>.</m:t>
                        </m:r>
                        <m:r>
                          <a:rPr lang="en-US" sz="3600" i="1" smtClean="0">
                            <a:latin typeface="Cambria Math" panose="02040503050406030204" pitchFamily="18" charset="0"/>
                          </a:rPr>
                          <m:t>52</m:t>
                        </m:r>
                      </m:num>
                      <m:den>
                        <m:r>
                          <a:rPr lang="en-US" sz="3600" b="0" i="1" smtClean="0">
                            <a:latin typeface="Cambria Math" panose="02040503050406030204" pitchFamily="18" charset="0"/>
                          </a:rPr>
                          <m:t>8</m:t>
                        </m:r>
                        <m:r>
                          <a:rPr lang="en-US" sz="3600" b="0" i="1" smtClean="0">
                            <a:latin typeface="Cambria Math" panose="02040503050406030204" pitchFamily="18" charset="0"/>
                          </a:rPr>
                          <m:t>.</m:t>
                        </m:r>
                        <m:r>
                          <a:rPr lang="en-US" sz="3600" b="0" i="1" smtClean="0">
                            <a:latin typeface="Cambria Math" panose="02040503050406030204" pitchFamily="18" charset="0"/>
                          </a:rPr>
                          <m:t>314</m:t>
                        </m:r>
                        <m:r>
                          <a:rPr lang="en-US" sz="3600" b="0" i="1" smtClean="0">
                            <a:latin typeface="Cambria Math" panose="02040503050406030204" pitchFamily="18" charset="0"/>
                          </a:rPr>
                          <m:t>×</m:t>
                        </m:r>
                        <m:r>
                          <a:rPr lang="en-US" sz="3600" b="0" i="1" smtClean="0">
                            <a:latin typeface="Cambria Math" panose="02040503050406030204" pitchFamily="18" charset="0"/>
                          </a:rPr>
                          <m:t>298</m:t>
                        </m:r>
                      </m:den>
                    </m:f>
                  </m:oMath>
                </a14:m>
                <a:r>
                  <a:rPr lang="en-US" dirty="0" smtClean="0"/>
                  <a:t>= 40.507</a:t>
                </a:r>
              </a:p>
              <a:p>
                <a:pPr algn="l" rtl="0"/>
                <a:endParaRPr lang="en-US" dirty="0"/>
              </a:p>
              <a:p>
                <a:pPr algn="ctr" rtl="0"/>
                <a:r>
                  <a:rPr lang="en-US" sz="3600" dirty="0" smtClean="0">
                    <a:solidFill>
                      <a:srgbClr val="FF0000"/>
                    </a:solidFill>
                  </a:rPr>
                  <a:t>Therefore, </a:t>
                </a:r>
                <a:r>
                  <a:rPr lang="en-US" sz="3600" dirty="0" err="1" smtClean="0">
                    <a:solidFill>
                      <a:srgbClr val="FF0000"/>
                    </a:solidFill>
                  </a:rPr>
                  <a:t>lnK</a:t>
                </a:r>
                <a:r>
                  <a:rPr lang="en-US" sz="3600" baseline="-25000" dirty="0" err="1" smtClean="0">
                    <a:solidFill>
                      <a:srgbClr val="FF0000"/>
                    </a:solidFill>
                  </a:rPr>
                  <a:t>eq</a:t>
                </a:r>
                <a:r>
                  <a:rPr lang="en-US" sz="3600" dirty="0" smtClean="0">
                    <a:solidFill>
                      <a:srgbClr val="FF0000"/>
                    </a:solidFill>
                  </a:rPr>
                  <a:t>=40.507 ,</a:t>
                </a:r>
              </a:p>
              <a:p>
                <a:pPr algn="ctr" rtl="0"/>
                <a:r>
                  <a:rPr lang="en-US" sz="3600" dirty="0" smtClean="0">
                    <a:solidFill>
                      <a:srgbClr val="FF0000"/>
                    </a:solidFill>
                  </a:rPr>
                  <a:t>Or </a:t>
                </a:r>
                <a:r>
                  <a:rPr lang="en-US" sz="3600" dirty="0" err="1" smtClean="0">
                    <a:solidFill>
                      <a:srgbClr val="FF0000"/>
                    </a:solidFill>
                  </a:rPr>
                  <a:t>K</a:t>
                </a:r>
                <a:r>
                  <a:rPr lang="en-US" sz="3600" baseline="-25000" dirty="0" err="1" smtClean="0">
                    <a:solidFill>
                      <a:srgbClr val="FF0000"/>
                    </a:solidFill>
                  </a:rPr>
                  <a:t>eq</a:t>
                </a:r>
                <a:r>
                  <a:rPr lang="en-US" sz="3600" dirty="0" smtClean="0">
                    <a:solidFill>
                      <a:srgbClr val="FF0000"/>
                    </a:solidFill>
                  </a:rPr>
                  <a:t>=3.908×10</a:t>
                </a:r>
                <a:r>
                  <a:rPr lang="en-US" sz="3600" baseline="30000" dirty="0" smtClean="0">
                    <a:solidFill>
                      <a:srgbClr val="FF0000"/>
                    </a:solidFill>
                  </a:rPr>
                  <a:t>17</a:t>
                </a:r>
              </a:p>
              <a:p>
                <a:pPr algn="l" rtl="0"/>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838199" y="245660"/>
                <a:ext cx="11117239" cy="5931303"/>
              </a:xfrm>
              <a:blipFill>
                <a:blip r:embed="rId2"/>
                <a:stretch>
                  <a:fillRect l="-932"/>
                </a:stretch>
              </a:blipFill>
            </p:spPr>
            <p:txBody>
              <a:bodyPr/>
              <a:lstStyle/>
              <a:p>
                <a:r>
                  <a:rPr lang="ar-IQ">
                    <a:noFill/>
                  </a:rPr>
                  <a:t> </a:t>
                </a:r>
              </a:p>
            </p:txBody>
          </p:sp>
        </mc:Fallback>
      </mc:AlternateContent>
    </p:spTree>
    <p:extLst>
      <p:ext uri="{BB962C8B-B14F-4D97-AF65-F5344CB8AC3E}">
        <p14:creationId xmlns:p14="http://schemas.microsoft.com/office/powerpoint/2010/main" val="2594317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46" t="28171" r="29221" b="17911"/>
          <a:stretch/>
        </p:blipFill>
        <p:spPr bwMode="auto">
          <a:xfrm>
            <a:off x="368491" y="548679"/>
            <a:ext cx="11368584" cy="602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446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15" t="22948" r="29044" b="13806"/>
          <a:stretch/>
        </p:blipFill>
        <p:spPr bwMode="auto">
          <a:xfrm>
            <a:off x="354842" y="341194"/>
            <a:ext cx="11505062" cy="596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015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5" y="354841"/>
            <a:ext cx="11600597" cy="614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23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21" y="191069"/>
            <a:ext cx="11914495" cy="649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322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69" y="259308"/>
            <a:ext cx="11791665" cy="378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4"/>
          <a:stretch>
            <a:fillRect/>
          </a:stretch>
        </p:blipFill>
        <p:spPr>
          <a:xfrm>
            <a:off x="772733" y="4039735"/>
            <a:ext cx="9172575" cy="1105113"/>
          </a:xfrm>
          <a:prstGeom prst="rect">
            <a:avLst/>
          </a:prstGeom>
        </p:spPr>
      </p:pic>
      <p:pic>
        <p:nvPicPr>
          <p:cNvPr id="3" name="صورة 2"/>
          <p:cNvPicPr>
            <a:picLocks noChangeAspect="1"/>
          </p:cNvPicPr>
          <p:nvPr/>
        </p:nvPicPr>
        <p:blipFill>
          <a:blip r:embed="rId5"/>
          <a:stretch>
            <a:fillRect/>
          </a:stretch>
        </p:blipFill>
        <p:spPr>
          <a:xfrm>
            <a:off x="677483" y="5144848"/>
            <a:ext cx="9267825" cy="1114425"/>
          </a:xfrm>
          <a:prstGeom prst="rect">
            <a:avLst/>
          </a:prstGeom>
        </p:spPr>
      </p:pic>
    </p:spTree>
    <p:extLst>
      <p:ext uri="{BB962C8B-B14F-4D97-AF65-F5344CB8AC3E}">
        <p14:creationId xmlns:p14="http://schemas.microsoft.com/office/powerpoint/2010/main" val="2184516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216" t="33769" r="29486" b="20709"/>
          <a:stretch/>
        </p:blipFill>
        <p:spPr bwMode="auto">
          <a:xfrm>
            <a:off x="354843" y="395785"/>
            <a:ext cx="11218458" cy="611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573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60" y="260649"/>
            <a:ext cx="11778018" cy="638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333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5" y="204717"/>
            <a:ext cx="11614245" cy="6359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2</a:t>
            </a:fld>
            <a:endParaRPr lang="ar-SA"/>
          </a:p>
        </p:txBody>
      </p:sp>
    </p:spTree>
    <p:extLst>
      <p:ext uri="{BB962C8B-B14F-4D97-AF65-F5344CB8AC3E}">
        <p14:creationId xmlns:p14="http://schemas.microsoft.com/office/powerpoint/2010/main" val="4280713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17" y="95533"/>
            <a:ext cx="11737074" cy="662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3</a:t>
            </a:fld>
            <a:endParaRPr lang="ar-SA"/>
          </a:p>
        </p:txBody>
      </p:sp>
    </p:spTree>
    <p:extLst>
      <p:ext uri="{BB962C8B-B14F-4D97-AF65-F5344CB8AC3E}">
        <p14:creationId xmlns:p14="http://schemas.microsoft.com/office/powerpoint/2010/main" val="1866840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194" y="272955"/>
            <a:ext cx="11546006" cy="630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4</a:t>
            </a:fld>
            <a:endParaRPr lang="ar-SA"/>
          </a:p>
        </p:txBody>
      </p:sp>
    </p:spTree>
    <p:extLst>
      <p:ext uri="{BB962C8B-B14F-4D97-AF65-F5344CB8AC3E}">
        <p14:creationId xmlns:p14="http://schemas.microsoft.com/office/powerpoint/2010/main" val="2724652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149" y="382137"/>
            <a:ext cx="11245755" cy="614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5</a:t>
            </a:fld>
            <a:endParaRPr lang="ar-SA"/>
          </a:p>
        </p:txBody>
      </p:sp>
    </p:spTree>
    <p:extLst>
      <p:ext uri="{BB962C8B-B14F-4D97-AF65-F5344CB8AC3E}">
        <p14:creationId xmlns:p14="http://schemas.microsoft.com/office/powerpoint/2010/main" val="1599042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9606"/>
          <a:stretch/>
        </p:blipFill>
        <p:spPr bwMode="auto">
          <a:xfrm>
            <a:off x="450376" y="272955"/>
            <a:ext cx="11068335" cy="608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0B34F065-1154-456A-91E3-76DE8E75E17B}" type="slidenum">
              <a:rPr lang="ar-SA" smtClean="0"/>
              <a:t>6</a:t>
            </a:fld>
            <a:endParaRPr lang="ar-SA"/>
          </a:p>
        </p:txBody>
      </p:sp>
    </p:spTree>
    <p:extLst>
      <p:ext uri="{BB962C8B-B14F-4D97-AF65-F5344CB8AC3E}">
        <p14:creationId xmlns:p14="http://schemas.microsoft.com/office/powerpoint/2010/main" val="228906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785" y="286603"/>
            <a:ext cx="11505063" cy="5890360"/>
          </a:xfrm>
        </p:spPr>
        <p:txBody>
          <a:bodyPr/>
          <a:lstStyle/>
          <a:p>
            <a:pPr algn="l" rtl="0"/>
            <a:r>
              <a:rPr lang="en-US" b="1" dirty="0" smtClean="0"/>
              <a:t>Example:</a:t>
            </a:r>
          </a:p>
          <a:p>
            <a:pPr algn="ctr" rtl="0"/>
            <a:r>
              <a:rPr lang="en-US" b="1" dirty="0" smtClean="0"/>
              <a:t>Calculate </a:t>
            </a:r>
            <a:r>
              <a:rPr lang="en-US" b="1" dirty="0"/>
              <a:t>the equilibrium constant for the redox reaction at 25 </a:t>
            </a:r>
            <a:r>
              <a:rPr lang="en-US" baseline="30000" dirty="0" smtClean="0"/>
              <a:t>0</a:t>
            </a:r>
            <a:r>
              <a:rPr lang="en-US" dirty="0" smtClean="0"/>
              <a:t>C</a:t>
            </a:r>
            <a:r>
              <a:rPr lang="en-US" b="1" dirty="0"/>
              <a:t> ,</a:t>
            </a:r>
            <a:br>
              <a:rPr lang="en-US" b="1" dirty="0"/>
            </a:br>
            <a:r>
              <a:rPr lang="en-US" b="1" dirty="0">
                <a:solidFill>
                  <a:srgbClr val="FF0000"/>
                </a:solidFill>
              </a:rPr>
              <a:t>  </a:t>
            </a:r>
            <a:r>
              <a:rPr lang="en-US" b="1" dirty="0" err="1">
                <a:solidFill>
                  <a:srgbClr val="FF0000"/>
                </a:solidFill>
              </a:rPr>
              <a:t>Sr</a:t>
            </a:r>
            <a:r>
              <a:rPr lang="en-US" b="1" dirty="0">
                <a:solidFill>
                  <a:srgbClr val="FF0000"/>
                </a:solidFill>
              </a:rPr>
              <a:t>(s) + </a:t>
            </a:r>
            <a:r>
              <a:rPr lang="en-US" b="1" dirty="0" smtClean="0">
                <a:solidFill>
                  <a:srgbClr val="FF0000"/>
                </a:solidFill>
              </a:rPr>
              <a:t>Mg</a:t>
            </a:r>
            <a:r>
              <a:rPr lang="en-US" b="1" baseline="30000" dirty="0" smtClean="0">
                <a:solidFill>
                  <a:srgbClr val="FF0000"/>
                </a:solidFill>
              </a:rPr>
              <a:t>+2</a:t>
            </a:r>
            <a:r>
              <a:rPr lang="en-US" b="1" dirty="0">
                <a:solidFill>
                  <a:srgbClr val="FF0000"/>
                </a:solidFill>
              </a:rPr>
              <a:t> (</a:t>
            </a:r>
            <a:r>
              <a:rPr lang="en-US" b="1" dirty="0" err="1">
                <a:solidFill>
                  <a:srgbClr val="FF0000"/>
                </a:solidFill>
              </a:rPr>
              <a:t>aq</a:t>
            </a:r>
            <a:r>
              <a:rPr lang="en-US" b="1" dirty="0" smtClean="0">
                <a:solidFill>
                  <a:srgbClr val="FF0000"/>
                </a:solidFill>
              </a:rPr>
              <a:t>) ⇄ Mg(s</a:t>
            </a:r>
            <a:r>
              <a:rPr lang="en-US" b="1" dirty="0">
                <a:solidFill>
                  <a:srgbClr val="FF0000"/>
                </a:solidFill>
              </a:rPr>
              <a:t>) + </a:t>
            </a:r>
            <a:r>
              <a:rPr lang="en-US" b="1" dirty="0" smtClean="0">
                <a:solidFill>
                  <a:srgbClr val="FF0000"/>
                </a:solidFill>
              </a:rPr>
              <a:t>Sr</a:t>
            </a:r>
            <a:r>
              <a:rPr lang="en-US" b="1" baseline="30000" dirty="0" smtClean="0">
                <a:solidFill>
                  <a:srgbClr val="FF0000"/>
                </a:solidFill>
              </a:rPr>
              <a:t>+2</a:t>
            </a:r>
            <a:r>
              <a:rPr lang="en-US" b="1" dirty="0">
                <a:solidFill>
                  <a:srgbClr val="FF0000"/>
                </a:solidFill>
              </a:rPr>
              <a:t> </a:t>
            </a:r>
            <a:endParaRPr lang="en-US" b="1" dirty="0" smtClean="0">
              <a:solidFill>
                <a:srgbClr val="FF0000"/>
              </a:solidFill>
            </a:endParaRPr>
          </a:p>
          <a:p>
            <a:pPr algn="l" rtl="0"/>
            <a:r>
              <a:rPr lang="en-US" b="1" dirty="0" smtClean="0">
                <a:solidFill>
                  <a:srgbClr val="FF0000"/>
                </a:solidFill>
              </a:rPr>
              <a:t> </a:t>
            </a:r>
            <a:r>
              <a:rPr lang="en-US" dirty="0" smtClean="0"/>
              <a:t>    </a:t>
            </a:r>
            <a:r>
              <a:rPr lang="en-US" b="1" dirty="0" smtClean="0"/>
              <a:t> </a:t>
            </a:r>
            <a:r>
              <a:rPr lang="en-US" b="1" dirty="0"/>
              <a:t>that occurs in the Galvanic cell</a:t>
            </a:r>
            <a:r>
              <a:rPr lang="en-US" b="1" dirty="0" smtClean="0"/>
              <a:t>.</a:t>
            </a:r>
          </a:p>
          <a:p>
            <a:pPr marL="0" indent="0" algn="l" rtl="0">
              <a:buNone/>
            </a:pPr>
            <a:r>
              <a:rPr lang="en-US" sz="3200" b="1" dirty="0" smtClean="0">
                <a:solidFill>
                  <a:srgbClr val="FF0000"/>
                </a:solidFill>
              </a:rPr>
              <a:t>E</a:t>
            </a:r>
            <a:r>
              <a:rPr lang="en-US" sz="3200" b="1" baseline="30000" dirty="0" smtClean="0">
                <a:solidFill>
                  <a:srgbClr val="FF0000"/>
                </a:solidFill>
              </a:rPr>
              <a:t>O</a:t>
            </a:r>
            <a:r>
              <a:rPr lang="en-US" sz="3200" b="1" dirty="0" smtClean="0">
                <a:solidFill>
                  <a:srgbClr val="FF0000"/>
                </a:solidFill>
              </a:rPr>
              <a:t> </a:t>
            </a:r>
            <a:r>
              <a:rPr lang="en-US" sz="3200" b="1" baseline="-25000" dirty="0" smtClean="0">
                <a:solidFill>
                  <a:srgbClr val="FF0000"/>
                </a:solidFill>
              </a:rPr>
              <a:t>Mg+2/Mg</a:t>
            </a:r>
            <a:r>
              <a:rPr lang="en-US" sz="3200" b="1" dirty="0" smtClean="0">
                <a:solidFill>
                  <a:srgbClr val="FF0000"/>
                </a:solidFill>
              </a:rPr>
              <a:t> = -2.37 V    and E</a:t>
            </a:r>
            <a:r>
              <a:rPr lang="en-US" sz="3200" b="1" baseline="30000" dirty="0" smtClean="0">
                <a:solidFill>
                  <a:srgbClr val="FF0000"/>
                </a:solidFill>
              </a:rPr>
              <a:t>O</a:t>
            </a:r>
            <a:r>
              <a:rPr lang="en-US" sz="3200" b="1" dirty="0" smtClean="0">
                <a:solidFill>
                  <a:srgbClr val="FF0000"/>
                </a:solidFill>
              </a:rPr>
              <a:t> </a:t>
            </a:r>
            <a:r>
              <a:rPr lang="en-US" sz="3200" b="1" baseline="-25000" dirty="0" smtClean="0">
                <a:solidFill>
                  <a:srgbClr val="FF0000"/>
                </a:solidFill>
              </a:rPr>
              <a:t>Sr+2/</a:t>
            </a:r>
            <a:r>
              <a:rPr lang="en-US" sz="3200" b="1" baseline="-25000" dirty="0" err="1" smtClean="0">
                <a:solidFill>
                  <a:srgbClr val="FF0000"/>
                </a:solidFill>
              </a:rPr>
              <a:t>Sr</a:t>
            </a:r>
            <a:r>
              <a:rPr lang="en-US" sz="3200" b="1" dirty="0" smtClean="0">
                <a:solidFill>
                  <a:srgbClr val="FF0000"/>
                </a:solidFill>
              </a:rPr>
              <a:t> = -2.89 V </a:t>
            </a:r>
          </a:p>
          <a:p>
            <a:pPr marL="0" indent="0" algn="l" rtl="0">
              <a:buNone/>
            </a:pPr>
            <a:endParaRPr lang="en-US" b="1" dirty="0" smtClean="0"/>
          </a:p>
          <a:p>
            <a:pPr marL="0" indent="0" algn="just" rtl="0">
              <a:buNone/>
            </a:pPr>
            <a:r>
              <a:rPr lang="en-US" dirty="0" smtClean="0"/>
              <a:t>Hint: As per the electrochemical series of the elements, the metals that are placed below in the series are reduced by accepting electrons in the presence of the elements that are placed higher in the electrochemical series. We shall calculate the value of E</a:t>
            </a:r>
            <a:r>
              <a:rPr lang="en-US" baseline="30000" dirty="0" smtClean="0"/>
              <a:t>0</a:t>
            </a:r>
            <a:r>
              <a:rPr lang="en-US" baseline="-25000" dirty="0" smtClean="0"/>
              <a:t>cell</a:t>
            </a:r>
            <a:r>
              <a:rPr lang="en-US" dirty="0" smtClean="0"/>
              <a:t> from the potential of cathode and anode given and use the formula given to find the equilibrium constant.</a:t>
            </a:r>
          </a:p>
          <a:p>
            <a:pPr marL="0" indent="0" algn="ctr" rtl="0">
              <a:buNone/>
            </a:pPr>
            <a:r>
              <a:rPr lang="en-US" b="1" dirty="0" smtClean="0">
                <a:solidFill>
                  <a:srgbClr val="FF0000"/>
                </a:solidFill>
              </a:rPr>
              <a:t>Formula Used: E</a:t>
            </a:r>
            <a:r>
              <a:rPr lang="en-US" b="1" baseline="30000" dirty="0" smtClean="0">
                <a:solidFill>
                  <a:srgbClr val="FF0000"/>
                </a:solidFill>
              </a:rPr>
              <a:t>0</a:t>
            </a:r>
            <a:r>
              <a:rPr lang="en-US" b="1" baseline="-25000" dirty="0" smtClean="0">
                <a:solidFill>
                  <a:srgbClr val="FF0000"/>
                </a:solidFill>
              </a:rPr>
              <a:t>cell</a:t>
            </a:r>
            <a:r>
              <a:rPr lang="en-US" b="1" dirty="0" smtClean="0">
                <a:solidFill>
                  <a:srgbClr val="FF0000"/>
                </a:solidFill>
              </a:rPr>
              <a:t> = E</a:t>
            </a:r>
            <a:r>
              <a:rPr lang="en-US" b="1" baseline="30000" dirty="0" smtClean="0">
                <a:solidFill>
                  <a:srgbClr val="FF0000"/>
                </a:solidFill>
              </a:rPr>
              <a:t>0</a:t>
            </a:r>
            <a:r>
              <a:rPr lang="en-US" b="1" baseline="-25000" dirty="0" smtClean="0">
                <a:solidFill>
                  <a:srgbClr val="FF0000"/>
                </a:solidFill>
              </a:rPr>
              <a:t>reduction</a:t>
            </a:r>
            <a:r>
              <a:rPr lang="en-US" b="1" dirty="0" smtClean="0">
                <a:solidFill>
                  <a:srgbClr val="FF0000"/>
                </a:solidFill>
              </a:rPr>
              <a:t> - E</a:t>
            </a:r>
            <a:r>
              <a:rPr lang="en-US" b="1" baseline="30000" dirty="0" smtClean="0">
                <a:solidFill>
                  <a:srgbClr val="FF0000"/>
                </a:solidFill>
              </a:rPr>
              <a:t>0</a:t>
            </a:r>
            <a:r>
              <a:rPr lang="en-US" b="1" baseline="-25000" dirty="0" smtClean="0">
                <a:solidFill>
                  <a:srgbClr val="FF0000"/>
                </a:solidFill>
              </a:rPr>
              <a:t>oxidation</a:t>
            </a:r>
            <a:endParaRPr lang="ar-IQ" b="1" baseline="-25000" dirty="0">
              <a:solidFill>
                <a:srgbClr val="FF0000"/>
              </a:solidFill>
            </a:endParaRPr>
          </a:p>
        </p:txBody>
      </p:sp>
    </p:spTree>
    <p:extLst>
      <p:ext uri="{BB962C8B-B14F-4D97-AF65-F5344CB8AC3E}">
        <p14:creationId xmlns:p14="http://schemas.microsoft.com/office/powerpoint/2010/main" val="131331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300251" y="313899"/>
                <a:ext cx="11682483" cy="6346208"/>
              </a:xfrm>
            </p:spPr>
            <p:txBody>
              <a:bodyPr>
                <a:normAutofit lnSpcReduction="10000"/>
              </a:bodyPr>
              <a:lstStyle/>
              <a:p>
                <a:pPr algn="l" rtl="0"/>
                <a:r>
                  <a:rPr lang="en-US" sz="3200" b="1" dirty="0" smtClean="0"/>
                  <a:t>Complete Step By Step Solution</a:t>
                </a:r>
              </a:p>
              <a:p>
                <a:pPr algn="l" rtl="0"/>
                <a:r>
                  <a:rPr lang="en-US" sz="3200" b="1" dirty="0" smtClean="0"/>
                  <a:t>Given that,</a:t>
                </a:r>
              </a:p>
              <a:p>
                <a:pPr algn="l" rtl="0"/>
                <a:r>
                  <a:rPr lang="en-US" sz="3200" b="1" dirty="0" smtClean="0"/>
                  <a:t> </a:t>
                </a:r>
                <a:r>
                  <a:rPr lang="en-US" sz="3200" b="1" dirty="0" err="1" smtClean="0"/>
                  <a:t>Sr</a:t>
                </a:r>
                <a:r>
                  <a:rPr lang="en-US" sz="3200" b="1" dirty="0" smtClean="0"/>
                  <a:t>(s) + Mg</a:t>
                </a:r>
                <a:r>
                  <a:rPr lang="en-US" sz="3200" b="1" baseline="30000" dirty="0" smtClean="0"/>
                  <a:t>2+</a:t>
                </a:r>
                <a:r>
                  <a:rPr lang="en-US" sz="3200" b="1" dirty="0" smtClean="0"/>
                  <a:t> (</a:t>
                </a:r>
                <a:r>
                  <a:rPr lang="en-US" sz="3200" b="1" dirty="0" err="1" smtClean="0"/>
                  <a:t>aq</a:t>
                </a:r>
                <a:r>
                  <a:rPr lang="en-US" sz="3200" b="1" dirty="0" smtClean="0"/>
                  <a:t>) ⇄ Mg(s) + Sr</a:t>
                </a:r>
                <a:r>
                  <a:rPr lang="en-US" sz="3200" b="1" baseline="30000" dirty="0" smtClean="0"/>
                  <a:t>2+</a:t>
                </a:r>
                <a:r>
                  <a:rPr lang="en-US" sz="3200" b="1" dirty="0" smtClean="0"/>
                  <a:t> (</a:t>
                </a:r>
                <a:r>
                  <a:rPr lang="en-US" sz="3200" b="1" dirty="0" err="1" smtClean="0"/>
                  <a:t>aq</a:t>
                </a:r>
                <a:r>
                  <a:rPr lang="en-US" sz="3200" b="1" dirty="0" smtClean="0"/>
                  <a:t>) , </a:t>
                </a:r>
              </a:p>
              <a:p>
                <a:pPr algn="just" rtl="0"/>
                <a:r>
                  <a:rPr lang="en-US" sz="3200" dirty="0" smtClean="0"/>
                  <a:t>as per this reaction, strontium is oxidized in the presence of magnesium to form strontium dispositive ions in the solution and the magnesium metal are discharged at the cathode. The equilibrium constant for the above reaction is as follows:</a:t>
                </a:r>
              </a:p>
              <a:p>
                <a:pPr algn="just" rtl="0"/>
                <a:r>
                  <a:rPr lang="en-US" sz="3200" dirty="0" smtClean="0"/>
                  <a:t>Kc = </a:t>
                </a:r>
                <a14:m>
                  <m:oMath xmlns:m="http://schemas.openxmlformats.org/officeDocument/2006/math">
                    <m:f>
                      <m:fPr>
                        <m:ctrlPr>
                          <a:rPr lang="en-US" sz="3200" i="1" smtClean="0">
                            <a:latin typeface="Cambria Math" panose="02040503050406030204" pitchFamily="18" charset="0"/>
                          </a:rPr>
                        </m:ctrlPr>
                      </m:fPr>
                      <m:num>
                        <m:r>
                          <m:rPr>
                            <m:nor/>
                          </m:rPr>
                          <a:rPr lang="en-US"/>
                          <m:t>[</m:t>
                        </m:r>
                        <m:r>
                          <m:rPr>
                            <m:nor/>
                          </m:rPr>
                          <a:rPr lang="en-US"/>
                          <m:t>Sr</m:t>
                        </m:r>
                        <m:r>
                          <m:rPr>
                            <m:nor/>
                          </m:rPr>
                          <a:rPr lang="en-US"/>
                          <m:t> </m:t>
                        </m:r>
                        <m:r>
                          <m:rPr>
                            <m:nor/>
                          </m:rPr>
                          <a:rPr lang="en-US" baseline="30000"/>
                          <m:t>+ </m:t>
                        </m:r>
                        <m:r>
                          <m:rPr>
                            <m:nor/>
                          </m:rPr>
                          <a:rPr lang="en-US" baseline="30000"/>
                          <m:t>2</m:t>
                        </m:r>
                        <m:r>
                          <m:rPr>
                            <m:nor/>
                          </m:rPr>
                          <a:rPr lang="en-US"/>
                          <m:t>][</m:t>
                        </m:r>
                        <m:r>
                          <m:rPr>
                            <m:nor/>
                          </m:rPr>
                          <a:rPr lang="en-US"/>
                          <m:t>Mg</m:t>
                        </m:r>
                        <m:r>
                          <m:rPr>
                            <m:nor/>
                          </m:rPr>
                          <a:rPr lang="en-US"/>
                          <m:t>]</m:t>
                        </m:r>
                      </m:num>
                      <m:den>
                        <m:r>
                          <m:rPr>
                            <m:nor/>
                          </m:rPr>
                          <a:rPr lang="en-US"/>
                          <m:t>[</m:t>
                        </m:r>
                        <m:r>
                          <m:rPr>
                            <m:nor/>
                          </m:rPr>
                          <a:rPr lang="en-US"/>
                          <m:t>Sr</m:t>
                        </m:r>
                        <m:r>
                          <m:rPr>
                            <m:nor/>
                          </m:rPr>
                          <a:rPr lang="en-US"/>
                          <m:t>][</m:t>
                        </m:r>
                        <m:r>
                          <m:rPr>
                            <m:nor/>
                          </m:rPr>
                          <a:rPr lang="en-US"/>
                          <m:t>Mg</m:t>
                        </m:r>
                        <m:r>
                          <m:rPr>
                            <m:nor/>
                          </m:rPr>
                          <a:rPr lang="en-US"/>
                          <m:t> </m:t>
                        </m:r>
                        <m:r>
                          <m:rPr>
                            <m:nor/>
                          </m:rPr>
                          <a:rPr lang="en-US" baseline="30000"/>
                          <m:t>+ </m:t>
                        </m:r>
                        <m:r>
                          <m:rPr>
                            <m:nor/>
                          </m:rPr>
                          <a:rPr lang="en-US" baseline="30000"/>
                          <m:t>2</m:t>
                        </m:r>
                        <m:r>
                          <m:rPr>
                            <m:nor/>
                          </m:rPr>
                          <a:rPr lang="en-US"/>
                          <m:t>]</m:t>
                        </m:r>
                        <m:r>
                          <m:rPr>
                            <m:nor/>
                          </m:rPr>
                          <a:rPr lang="en-US" sz="3200" smtClean="0"/>
                          <m:t> </m:t>
                        </m:r>
                      </m:den>
                    </m:f>
                    <m:r>
                      <a:rPr lang="en-US" sz="3200" b="0" i="1" smtClean="0">
                        <a:latin typeface="Cambria Math" panose="02040503050406030204" pitchFamily="18" charset="0"/>
                      </a:rPr>
                      <m:t> </m:t>
                    </m:r>
                  </m:oMath>
                </a14:m>
                <a:endParaRPr lang="en-US" sz="3200" b="0" dirty="0" smtClean="0"/>
              </a:p>
              <a:p>
                <a:pPr algn="just" rtl="0"/>
                <a:r>
                  <a:rPr lang="en-US" dirty="0" smtClean="0"/>
                  <a:t>Now, this equilibrium constant is related to the cell potential by the Nernst Equation which is as follows:</a:t>
                </a:r>
                <a:r>
                  <a:rPr lang="en-US" sz="3200" dirty="0" smtClean="0"/>
                  <a:t> </a:t>
                </a:r>
              </a:p>
              <a:p>
                <a:pPr algn="just" rtl="0"/>
                <a:endParaRPr lang="en-US" sz="3200" dirty="0" smtClean="0"/>
              </a:p>
              <a:p>
                <a:pPr algn="ctr" rtl="0"/>
                <a:r>
                  <a:rPr lang="en-US" sz="3200" b="1" dirty="0" smtClean="0">
                    <a:solidFill>
                      <a:srgbClr val="FF0000"/>
                    </a:solidFill>
                  </a:rPr>
                  <a:t>E</a:t>
                </a:r>
                <a:r>
                  <a:rPr lang="en-US" sz="3200" b="1" baseline="30000" dirty="0" smtClean="0">
                    <a:solidFill>
                      <a:srgbClr val="FF0000"/>
                    </a:solidFill>
                  </a:rPr>
                  <a:t>0</a:t>
                </a:r>
                <a:r>
                  <a:rPr lang="en-US" sz="3200" b="1" baseline="-25000" dirty="0" smtClean="0">
                    <a:solidFill>
                      <a:srgbClr val="FF0000"/>
                    </a:solidFill>
                  </a:rPr>
                  <a:t>cell</a:t>
                </a:r>
                <a:r>
                  <a:rPr lang="en-US" sz="3200" b="1" dirty="0" smtClean="0">
                    <a:solidFill>
                      <a:srgbClr val="FF0000"/>
                    </a:solidFill>
                  </a:rPr>
                  <a:t> </a:t>
                </a:r>
                <a14:m>
                  <m:oMath xmlns:m="http://schemas.openxmlformats.org/officeDocument/2006/math">
                    <m:r>
                      <a:rPr lang="en-US" sz="3200" b="1" i="1" smtClean="0">
                        <a:solidFill>
                          <a:srgbClr val="FF0000"/>
                        </a:solidFill>
                        <a:latin typeface="Cambria Math" panose="02040503050406030204" pitchFamily="18" charset="0"/>
                      </a:rPr>
                      <m:t>=</m:t>
                    </m:r>
                    <m:f>
                      <m:fPr>
                        <m:ctrlPr>
                          <a:rPr lang="en-US" sz="3200" b="1" i="1" smtClean="0">
                            <a:solidFill>
                              <a:srgbClr val="FF0000"/>
                            </a:solidFill>
                            <a:latin typeface="Cambria Math" panose="02040503050406030204" pitchFamily="18" charset="0"/>
                          </a:rPr>
                        </m:ctrlPr>
                      </m:fPr>
                      <m:num>
                        <m:r>
                          <a:rPr lang="en-US" sz="3200" b="1" i="1" smtClean="0">
                            <a:solidFill>
                              <a:srgbClr val="FF0000"/>
                            </a:solidFill>
                            <a:latin typeface="Cambria Math" panose="02040503050406030204" pitchFamily="18" charset="0"/>
                          </a:rPr>
                          <m:t>𝟎</m:t>
                        </m:r>
                        <m:r>
                          <a:rPr lang="en-US" sz="3200" b="1" i="1" smtClean="0">
                            <a:solidFill>
                              <a:srgbClr val="FF0000"/>
                            </a:solidFill>
                            <a:latin typeface="Cambria Math" panose="02040503050406030204" pitchFamily="18" charset="0"/>
                          </a:rPr>
                          <m:t>.</m:t>
                        </m:r>
                        <m:r>
                          <a:rPr lang="en-US" sz="3200" b="1" i="1" smtClean="0">
                            <a:solidFill>
                              <a:srgbClr val="FF0000"/>
                            </a:solidFill>
                            <a:latin typeface="Cambria Math" panose="02040503050406030204" pitchFamily="18" charset="0"/>
                          </a:rPr>
                          <m:t>𝟎𝟓𝟗</m:t>
                        </m:r>
                      </m:num>
                      <m:den>
                        <m:r>
                          <a:rPr lang="en-US" sz="3200" b="1" i="1" smtClean="0">
                            <a:solidFill>
                              <a:srgbClr val="FF0000"/>
                            </a:solidFill>
                            <a:latin typeface="Cambria Math" panose="02040503050406030204" pitchFamily="18" charset="0"/>
                          </a:rPr>
                          <m:t>𝒏</m:t>
                        </m:r>
                      </m:den>
                    </m:f>
                    <m:func>
                      <m:funcPr>
                        <m:ctrlPr>
                          <a:rPr lang="en-US" sz="3200" b="1" i="1" smtClean="0">
                            <a:solidFill>
                              <a:srgbClr val="FF0000"/>
                            </a:solidFill>
                            <a:latin typeface="Cambria Math" panose="02040503050406030204" pitchFamily="18" charset="0"/>
                          </a:rPr>
                        </m:ctrlPr>
                      </m:funcPr>
                      <m:fName>
                        <m:r>
                          <a:rPr lang="en-US" sz="3200" b="1" i="0" smtClean="0">
                            <a:solidFill>
                              <a:srgbClr val="FF0000"/>
                            </a:solidFill>
                            <a:latin typeface="Cambria Math" panose="02040503050406030204" pitchFamily="18" charset="0"/>
                          </a:rPr>
                          <m:t>𝐥𝐨𝐠</m:t>
                        </m:r>
                      </m:fName>
                      <m:e>
                        <m:r>
                          <a:rPr lang="en-US" sz="3200" b="1" i="1" smtClean="0">
                            <a:solidFill>
                              <a:srgbClr val="FF0000"/>
                            </a:solidFill>
                            <a:latin typeface="Cambria Math" panose="02040503050406030204" pitchFamily="18" charset="0"/>
                          </a:rPr>
                          <m:t>𝑲</m:t>
                        </m:r>
                        <m:r>
                          <a:rPr lang="en-US" sz="3200" b="1" i="1" smtClean="0">
                            <a:solidFill>
                              <a:srgbClr val="FF0000"/>
                            </a:solidFill>
                            <a:latin typeface="Cambria Math" panose="02040503050406030204" pitchFamily="18" charset="0"/>
                          </a:rPr>
                          <m:t>   </m:t>
                        </m:r>
                      </m:e>
                    </m:func>
                  </m:oMath>
                </a14:m>
                <a:endParaRPr lang="ar-IQ" sz="3200" b="1" dirty="0">
                  <a:solidFill>
                    <a:srgbClr val="FF0000"/>
                  </a:solidFill>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300251" y="313899"/>
                <a:ext cx="11682483" cy="6346208"/>
              </a:xfrm>
              <a:blipFill>
                <a:blip r:embed="rId2"/>
                <a:stretch>
                  <a:fillRect l="-1200" t="-2591" r="-1304"/>
                </a:stretch>
              </a:blipFill>
            </p:spPr>
            <p:txBody>
              <a:bodyPr/>
              <a:lstStyle/>
              <a:p>
                <a:r>
                  <a:rPr lang="ar-IQ">
                    <a:noFill/>
                  </a:rPr>
                  <a:t> </a:t>
                </a:r>
              </a:p>
            </p:txBody>
          </p:sp>
        </mc:Fallback>
      </mc:AlternateContent>
    </p:spTree>
    <p:extLst>
      <p:ext uri="{BB962C8B-B14F-4D97-AF65-F5344CB8AC3E}">
        <p14:creationId xmlns:p14="http://schemas.microsoft.com/office/powerpoint/2010/main" val="2934287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72955" y="177421"/>
            <a:ext cx="11505063" cy="6400800"/>
          </a:xfrm>
        </p:spPr>
        <p:txBody>
          <a:bodyPr/>
          <a:lstStyle/>
          <a:p>
            <a:pPr algn="l" rtl="0"/>
            <a:r>
              <a:rPr lang="en-US" dirty="0" smtClean="0"/>
              <a:t>where, E</a:t>
            </a:r>
            <a:r>
              <a:rPr lang="en-US" baseline="30000" dirty="0" smtClean="0"/>
              <a:t>0</a:t>
            </a:r>
            <a:r>
              <a:rPr lang="en-US" baseline="-25000" dirty="0" smtClean="0"/>
              <a:t>cell</a:t>
            </a:r>
            <a:r>
              <a:rPr lang="en-US" dirty="0" smtClean="0"/>
              <a:t> is the cell potential and n is the number of electrons transferred in the process. Since strontium gives up two electrons in the process to get oxidized hence </a:t>
            </a:r>
            <a:r>
              <a:rPr lang="en-US" b="1" dirty="0" smtClean="0">
                <a:solidFill>
                  <a:srgbClr val="FF0000"/>
                </a:solidFill>
              </a:rPr>
              <a:t>n = 2.</a:t>
            </a:r>
          </a:p>
          <a:p>
            <a:pPr algn="l" rtl="0"/>
            <a:r>
              <a:rPr lang="en-US" b="1" dirty="0" smtClean="0"/>
              <a:t> E</a:t>
            </a:r>
            <a:r>
              <a:rPr lang="en-US" b="1" baseline="30000" dirty="0" smtClean="0"/>
              <a:t>0</a:t>
            </a:r>
            <a:r>
              <a:rPr lang="en-US" b="1" baseline="-25000" dirty="0" smtClean="0"/>
              <a:t>cell </a:t>
            </a:r>
            <a:r>
              <a:rPr lang="en-US" b="1" dirty="0" smtClean="0"/>
              <a:t>= E</a:t>
            </a:r>
            <a:r>
              <a:rPr lang="en-US" b="1" baseline="30000" dirty="0" smtClean="0"/>
              <a:t>0</a:t>
            </a:r>
            <a:r>
              <a:rPr lang="en-US" b="1" baseline="-25000" dirty="0" smtClean="0"/>
              <a:t>reduction</a:t>
            </a:r>
            <a:r>
              <a:rPr lang="en-US" b="1" dirty="0" smtClean="0"/>
              <a:t>−E</a:t>
            </a:r>
            <a:r>
              <a:rPr lang="en-US" b="1" baseline="30000" dirty="0" smtClean="0"/>
              <a:t>0</a:t>
            </a:r>
            <a:r>
              <a:rPr lang="en-US" b="1" baseline="-25000" dirty="0" smtClean="0"/>
              <a:t>oxidation</a:t>
            </a:r>
          </a:p>
          <a:p>
            <a:pPr algn="l" rtl="0"/>
            <a:r>
              <a:rPr lang="en-US" dirty="0" smtClean="0"/>
              <a:t>As strontium is getting oxidized and magnesium is getting reduced, so the E</a:t>
            </a:r>
            <a:r>
              <a:rPr lang="en-US" baseline="30000" dirty="0" smtClean="0"/>
              <a:t>0</a:t>
            </a:r>
            <a:r>
              <a:rPr lang="en-US" baseline="-25000" dirty="0" smtClean="0"/>
              <a:t>cell</a:t>
            </a:r>
            <a:r>
              <a:rPr lang="en-US" dirty="0" smtClean="0"/>
              <a:t> is,</a:t>
            </a:r>
          </a:p>
          <a:p>
            <a:pPr algn="ctr" rtl="0"/>
            <a:r>
              <a:rPr lang="en-US" sz="3600" b="1" dirty="0" smtClean="0">
                <a:solidFill>
                  <a:srgbClr val="FF0000"/>
                </a:solidFill>
              </a:rPr>
              <a:t> E</a:t>
            </a:r>
            <a:r>
              <a:rPr lang="en-US" sz="3600" b="1" baseline="30000" dirty="0" smtClean="0">
                <a:solidFill>
                  <a:srgbClr val="FF0000"/>
                </a:solidFill>
              </a:rPr>
              <a:t>0</a:t>
            </a:r>
            <a:r>
              <a:rPr lang="en-US" sz="3600" b="1" dirty="0" smtClean="0">
                <a:solidFill>
                  <a:srgbClr val="FF0000"/>
                </a:solidFill>
              </a:rPr>
              <a:t>cell = E</a:t>
            </a:r>
            <a:r>
              <a:rPr lang="en-US" sz="3600" b="1" baseline="30000" dirty="0" smtClean="0">
                <a:solidFill>
                  <a:srgbClr val="FF0000"/>
                </a:solidFill>
              </a:rPr>
              <a:t>0</a:t>
            </a:r>
            <a:r>
              <a:rPr lang="en-US" sz="3600" b="1" baseline="-25000" dirty="0" smtClean="0">
                <a:solidFill>
                  <a:srgbClr val="FF0000"/>
                </a:solidFill>
              </a:rPr>
              <a:t>reduction</a:t>
            </a:r>
            <a:r>
              <a:rPr lang="en-US" sz="3600" b="1" dirty="0" smtClean="0">
                <a:solidFill>
                  <a:srgbClr val="FF0000"/>
                </a:solidFill>
              </a:rPr>
              <a:t>−E</a:t>
            </a:r>
            <a:r>
              <a:rPr lang="en-US" sz="3600" b="1" baseline="30000" dirty="0" smtClean="0">
                <a:solidFill>
                  <a:srgbClr val="FF0000"/>
                </a:solidFill>
              </a:rPr>
              <a:t>0</a:t>
            </a:r>
            <a:r>
              <a:rPr lang="en-US" sz="3600" b="1" baseline="-25000" dirty="0" smtClean="0">
                <a:solidFill>
                  <a:srgbClr val="FF0000"/>
                </a:solidFill>
              </a:rPr>
              <a:t>oxidation</a:t>
            </a:r>
          </a:p>
          <a:p>
            <a:pPr algn="l" rtl="0"/>
            <a:r>
              <a:rPr lang="en-US" sz="3600" b="1" dirty="0" smtClean="0">
                <a:solidFill>
                  <a:srgbClr val="FF0000"/>
                </a:solidFill>
              </a:rPr>
              <a:t> E</a:t>
            </a:r>
            <a:r>
              <a:rPr lang="en-US" sz="3600" b="1" baseline="30000" dirty="0" smtClean="0">
                <a:solidFill>
                  <a:srgbClr val="FF0000"/>
                </a:solidFill>
              </a:rPr>
              <a:t>0</a:t>
            </a:r>
            <a:r>
              <a:rPr lang="en-US" sz="3600" b="1" baseline="-25000" dirty="0" smtClean="0">
                <a:solidFill>
                  <a:srgbClr val="FF0000"/>
                </a:solidFill>
              </a:rPr>
              <a:t>cell</a:t>
            </a:r>
            <a:r>
              <a:rPr lang="en-US" sz="3600" b="1" dirty="0" smtClean="0">
                <a:solidFill>
                  <a:srgbClr val="FF0000"/>
                </a:solidFill>
              </a:rPr>
              <a:t> = −2.37−(−2.89)= 0.52 V</a:t>
            </a:r>
          </a:p>
          <a:p>
            <a:pPr algn="l" rtl="0"/>
            <a:r>
              <a:rPr lang="en-US" sz="3600" b="1" dirty="0" smtClean="0">
                <a:solidFill>
                  <a:srgbClr val="FF0000"/>
                </a:solidFill>
              </a:rPr>
              <a:t>Now, </a:t>
            </a:r>
            <a:r>
              <a:rPr lang="el-GR" sz="3600" b="1" dirty="0" smtClean="0">
                <a:solidFill>
                  <a:srgbClr val="FF0000"/>
                </a:solidFill>
              </a:rPr>
              <a:t>Δ</a:t>
            </a:r>
            <a:r>
              <a:rPr lang="en-US" sz="3600" b="1" dirty="0" smtClean="0">
                <a:solidFill>
                  <a:srgbClr val="FF0000"/>
                </a:solidFill>
              </a:rPr>
              <a:t>G</a:t>
            </a:r>
            <a:r>
              <a:rPr lang="en-US" sz="3600" b="1" baseline="30000" dirty="0" smtClean="0">
                <a:solidFill>
                  <a:srgbClr val="FF0000"/>
                </a:solidFill>
              </a:rPr>
              <a:t>0</a:t>
            </a:r>
            <a:r>
              <a:rPr lang="en-US" sz="3600" b="1" dirty="0" smtClean="0">
                <a:solidFill>
                  <a:srgbClr val="FF0000"/>
                </a:solidFill>
              </a:rPr>
              <a:t>= −RT </a:t>
            </a:r>
            <a:r>
              <a:rPr lang="en-US" sz="3600" b="1" dirty="0" err="1" smtClean="0">
                <a:solidFill>
                  <a:srgbClr val="FF0000"/>
                </a:solidFill>
              </a:rPr>
              <a:t>lnK</a:t>
            </a:r>
            <a:r>
              <a:rPr lang="en-US" sz="3600" b="1" baseline="-25000" dirty="0" err="1" smtClean="0">
                <a:solidFill>
                  <a:srgbClr val="FF0000"/>
                </a:solidFill>
              </a:rPr>
              <a:t>eq</a:t>
            </a:r>
            <a:endParaRPr lang="en-US" sz="3600" b="1" baseline="-25000" dirty="0" smtClean="0">
              <a:solidFill>
                <a:srgbClr val="FF0000"/>
              </a:solidFill>
            </a:endParaRPr>
          </a:p>
          <a:p>
            <a:pPr algn="l" rtl="0"/>
            <a:r>
              <a:rPr lang="en-US" sz="3600" b="1" dirty="0" smtClean="0">
                <a:solidFill>
                  <a:srgbClr val="FF0000"/>
                </a:solidFill>
              </a:rPr>
              <a:t>Or, −</a:t>
            </a:r>
            <a:r>
              <a:rPr lang="el-GR" sz="3600" b="1" dirty="0" smtClean="0">
                <a:solidFill>
                  <a:srgbClr val="FF0000"/>
                </a:solidFill>
              </a:rPr>
              <a:t>Δ</a:t>
            </a:r>
            <a:r>
              <a:rPr lang="en-US" sz="3600" b="1" dirty="0" smtClean="0">
                <a:solidFill>
                  <a:srgbClr val="FF0000"/>
                </a:solidFill>
              </a:rPr>
              <a:t>nFE</a:t>
            </a:r>
            <a:r>
              <a:rPr lang="en-US" sz="3600" b="1" baseline="30000" dirty="0" smtClean="0">
                <a:solidFill>
                  <a:srgbClr val="FF0000"/>
                </a:solidFill>
              </a:rPr>
              <a:t>0</a:t>
            </a:r>
            <a:r>
              <a:rPr lang="en-US" sz="3600" b="1" dirty="0" smtClean="0">
                <a:solidFill>
                  <a:srgbClr val="FF0000"/>
                </a:solidFill>
              </a:rPr>
              <a:t>= −</a:t>
            </a:r>
            <a:r>
              <a:rPr lang="en-US" sz="3600" b="1" dirty="0" err="1" smtClean="0">
                <a:solidFill>
                  <a:srgbClr val="FF0000"/>
                </a:solidFill>
              </a:rPr>
              <a:t>RTlnK</a:t>
            </a:r>
            <a:r>
              <a:rPr lang="en-US" sz="3600" b="1" baseline="-25000" dirty="0" err="1" smtClean="0">
                <a:solidFill>
                  <a:srgbClr val="FF0000"/>
                </a:solidFill>
              </a:rPr>
              <a:t>eq</a:t>
            </a:r>
            <a:endParaRPr lang="ar-IQ" sz="3600" b="1" baseline="-25000" dirty="0">
              <a:solidFill>
                <a:srgbClr val="FF0000"/>
              </a:solidFill>
            </a:endParaRPr>
          </a:p>
        </p:txBody>
      </p:sp>
    </p:spTree>
    <p:extLst>
      <p:ext uri="{BB962C8B-B14F-4D97-AF65-F5344CB8AC3E}">
        <p14:creationId xmlns:p14="http://schemas.microsoft.com/office/powerpoint/2010/main" val="2646772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Words>
  <Application>Microsoft Office PowerPoint</Application>
  <PresentationFormat>شاشة عريضة</PresentationFormat>
  <Paragraphs>34</Paragraphs>
  <Slides>17</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17</vt:i4>
      </vt:variant>
    </vt:vector>
  </HeadingPairs>
  <TitlesOfParts>
    <vt:vector size="23" baseType="lpstr">
      <vt:lpstr>Arial</vt:lpstr>
      <vt:lpstr>Calibri</vt:lpstr>
      <vt:lpstr>Calibri Light</vt:lpstr>
      <vt:lpstr>Cambria Math</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Al-Qaisar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fas</dc:creator>
  <cp:lastModifiedBy>fas</cp:lastModifiedBy>
  <cp:revision>1</cp:revision>
  <dcterms:created xsi:type="dcterms:W3CDTF">2023-09-11T17:20:02Z</dcterms:created>
  <dcterms:modified xsi:type="dcterms:W3CDTF">2023-09-11T17:20:11Z</dcterms:modified>
</cp:coreProperties>
</file>