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1" r:id="rId5"/>
    <p:sldId id="260" r:id="rId6"/>
    <p:sldId id="267" r:id="rId7"/>
    <p:sldId id="262" r:id="rId8"/>
    <p:sldId id="274" r:id="rId9"/>
    <p:sldId id="266" r:id="rId10"/>
    <p:sldId id="265" r:id="rId11"/>
    <p:sldId id="259" r:id="rId12"/>
    <p:sldId id="263" r:id="rId13"/>
    <p:sldId id="276" r:id="rId14"/>
    <p:sldId id="268" r:id="rId15"/>
    <p:sldId id="277" r:id="rId16"/>
    <p:sldId id="269" r:id="rId17"/>
    <p:sldId id="270" r:id="rId18"/>
    <p:sldId id="271" r:id="rId19"/>
    <p:sldId id="272" r:id="rId20"/>
    <p:sldId id="278" r:id="rId21"/>
    <p:sldId id="273" r:id="rId22"/>
    <p:sldId id="279" r:id="rId23"/>
    <p:sldId id="280" r:id="rId24"/>
    <p:sldId id="281" r:id="rId25"/>
    <p:sldId id="284" r:id="rId26"/>
    <p:sldId id="282" r:id="rId27"/>
    <p:sldId id="283" r:id="rId2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303058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195358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242216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29883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47614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FC9DF2E-D470-42C1-9CE8-E1394D11F433}" type="datetimeFigureOut">
              <a:rPr lang="ar-IQ" smtClean="0"/>
              <a:t>27/10/1443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126024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FC9DF2E-D470-42C1-9CE8-E1394D11F433}" type="datetimeFigureOut">
              <a:rPr lang="ar-IQ" smtClean="0"/>
              <a:t>27/10/1443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133268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FC9DF2E-D470-42C1-9CE8-E1394D11F433}" type="datetimeFigureOut">
              <a:rPr lang="ar-IQ" smtClean="0"/>
              <a:t>27/10/1443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214866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C9DF2E-D470-42C1-9CE8-E1394D11F433}" type="datetimeFigureOut">
              <a:rPr lang="ar-IQ" smtClean="0"/>
              <a:t>27/10/1443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197988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7FC9DF2E-D470-42C1-9CE8-E1394D11F433}" type="datetimeFigureOut">
              <a:rPr lang="ar-IQ" smtClean="0"/>
              <a:t>27/10/1443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400851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7FC9DF2E-D470-42C1-9CE8-E1394D11F433}" type="datetimeFigureOut">
              <a:rPr lang="ar-IQ" smtClean="0"/>
              <a:t>27/10/1443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4BAC955-CB39-427B-AC30-9F46C1426830}" type="slidenum">
              <a:rPr lang="ar-IQ" smtClean="0"/>
              <a:t>‹#›</a:t>
            </a:fld>
            <a:endParaRPr lang="ar-IQ"/>
          </a:p>
        </p:txBody>
      </p:sp>
    </p:spTree>
    <p:extLst>
      <p:ext uri="{BB962C8B-B14F-4D97-AF65-F5344CB8AC3E}">
        <p14:creationId xmlns:p14="http://schemas.microsoft.com/office/powerpoint/2010/main" val="22288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C9DF2E-D470-42C1-9CE8-E1394D11F433}" type="datetimeFigureOut">
              <a:rPr lang="ar-IQ" smtClean="0"/>
              <a:t>27/10/1443</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BAC955-CB39-427B-AC30-9F46C1426830}" type="slidenum">
              <a:rPr lang="ar-IQ" smtClean="0"/>
              <a:t>‹#›</a:t>
            </a:fld>
            <a:endParaRPr lang="ar-IQ"/>
          </a:p>
        </p:txBody>
      </p:sp>
    </p:spTree>
    <p:extLst>
      <p:ext uri="{BB962C8B-B14F-4D97-AF65-F5344CB8AC3E}">
        <p14:creationId xmlns:p14="http://schemas.microsoft.com/office/powerpoint/2010/main" val="247299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3308" y="136478"/>
            <a:ext cx="9144000" cy="1528549"/>
          </a:xfrm>
        </p:spPr>
        <p:txBody>
          <a:bodyPr>
            <a:normAutofit fontScale="90000"/>
          </a:bodyPr>
          <a:lstStyle/>
          <a:p>
            <a:r>
              <a:rPr lang="en-US" b="1" dirty="0" smtClean="0">
                <a:solidFill>
                  <a:srgbClr val="002060"/>
                </a:solidFill>
              </a:rPr>
              <a:t>Concept of the Instrumental </a:t>
            </a:r>
            <a:br>
              <a:rPr lang="en-US" b="1" dirty="0" smtClean="0">
                <a:solidFill>
                  <a:srgbClr val="002060"/>
                </a:solidFill>
              </a:rPr>
            </a:br>
            <a:r>
              <a:rPr lang="en-US" b="1" dirty="0" smtClean="0">
                <a:solidFill>
                  <a:srgbClr val="002060"/>
                </a:solidFill>
              </a:rPr>
              <a:t> Chemical Analysis</a:t>
            </a:r>
            <a:endParaRPr lang="ar-IQ" b="1" dirty="0">
              <a:solidFill>
                <a:srgbClr val="002060"/>
              </a:solidFill>
            </a:endParaRPr>
          </a:p>
        </p:txBody>
      </p:sp>
      <p:sp>
        <p:nvSpPr>
          <p:cNvPr id="3" name="عنوان فرعي 2"/>
          <p:cNvSpPr>
            <a:spLocks noGrp="1"/>
          </p:cNvSpPr>
          <p:nvPr>
            <p:ph type="subTitle" idx="1"/>
          </p:nvPr>
        </p:nvSpPr>
        <p:spPr>
          <a:xfrm>
            <a:off x="163773" y="1665027"/>
            <a:ext cx="11709779" cy="4967785"/>
          </a:xfrm>
        </p:spPr>
        <p:txBody>
          <a:bodyPr>
            <a:normAutofit lnSpcReduction="10000"/>
          </a:bodyPr>
          <a:lstStyle/>
          <a:p>
            <a:pPr algn="l" rtl="0"/>
            <a:r>
              <a:rPr lang="en-US" sz="2800" b="1" dirty="0" smtClean="0">
                <a:solidFill>
                  <a:srgbClr val="FF0000"/>
                </a:solidFill>
              </a:rPr>
              <a:t>Instrumental analysis </a:t>
            </a:r>
            <a:r>
              <a:rPr lang="en-US" sz="2800" dirty="0" smtClean="0"/>
              <a:t>is a field of analytical chemistry that investigates </a:t>
            </a:r>
            <a:r>
              <a:rPr lang="en-US" sz="2800" dirty="0" err="1" smtClean="0"/>
              <a:t>analytes</a:t>
            </a:r>
            <a:r>
              <a:rPr lang="en-US" sz="2800" dirty="0" smtClean="0"/>
              <a:t> using scientific instruments.</a:t>
            </a:r>
            <a:endParaRPr lang="en-US" sz="2800" dirty="0"/>
          </a:p>
          <a:p>
            <a:pPr algn="l" rtl="0"/>
            <a:r>
              <a:rPr lang="en-US" sz="2800" dirty="0" smtClean="0"/>
              <a:t>Classification of </a:t>
            </a:r>
            <a:r>
              <a:rPr lang="en-US" sz="2800" dirty="0"/>
              <a:t>Instrumental</a:t>
            </a:r>
            <a:r>
              <a:rPr lang="en-US" sz="2800" dirty="0" smtClean="0"/>
              <a:t> Analytical Methods:-</a:t>
            </a:r>
          </a:p>
          <a:p>
            <a:pPr algn="l" rtl="0"/>
            <a:r>
              <a:rPr lang="en-US" sz="2800" dirty="0" smtClean="0"/>
              <a:t>1- </a:t>
            </a:r>
            <a:r>
              <a:rPr lang="en-US" sz="2800" b="1" dirty="0" smtClean="0">
                <a:solidFill>
                  <a:srgbClr val="FF0000"/>
                </a:solidFill>
              </a:rPr>
              <a:t>Qualitative</a:t>
            </a:r>
            <a:r>
              <a:rPr lang="en-US" sz="2800" dirty="0" smtClean="0"/>
              <a:t> instrumental analysis is that measured property indicates presence of  </a:t>
            </a:r>
            <a:r>
              <a:rPr lang="en-US" sz="2800" dirty="0" err="1" smtClean="0"/>
              <a:t>analyte</a:t>
            </a:r>
            <a:r>
              <a:rPr lang="en-US" sz="2800" dirty="0" smtClean="0"/>
              <a:t> in matrix </a:t>
            </a:r>
          </a:p>
          <a:p>
            <a:pPr algn="l" rtl="0"/>
            <a:r>
              <a:rPr lang="en-US" sz="2800" dirty="0" smtClean="0"/>
              <a:t>2- </a:t>
            </a:r>
            <a:r>
              <a:rPr lang="en-US" sz="2800" b="1" dirty="0" smtClean="0">
                <a:solidFill>
                  <a:srgbClr val="FF0000"/>
                </a:solidFill>
              </a:rPr>
              <a:t>Quantitative</a:t>
            </a:r>
            <a:r>
              <a:rPr lang="en-US" sz="2800" dirty="0" smtClean="0"/>
              <a:t> instrumental analysis is that magnitude of measured property is </a:t>
            </a:r>
          </a:p>
          <a:p>
            <a:pPr algn="l" rtl="0"/>
            <a:r>
              <a:rPr lang="en-US" sz="2800" dirty="0" smtClean="0"/>
              <a:t>proportional to concentration of </a:t>
            </a:r>
            <a:r>
              <a:rPr lang="en-US" sz="2800" dirty="0" err="1" smtClean="0"/>
              <a:t>analyte</a:t>
            </a:r>
            <a:r>
              <a:rPr lang="en-US" sz="2800" dirty="0" smtClean="0"/>
              <a:t> in matrix</a:t>
            </a:r>
          </a:p>
          <a:p>
            <a:pPr algn="l" rtl="0"/>
            <a:r>
              <a:rPr lang="en-US" sz="2800" b="1" dirty="0" smtClean="0">
                <a:solidFill>
                  <a:srgbClr val="FF0000"/>
                </a:solidFill>
              </a:rPr>
              <a:t>Species of interest: </a:t>
            </a:r>
            <a:r>
              <a:rPr lang="en-US" sz="2800" dirty="0" smtClean="0"/>
              <a:t>All constituents including </a:t>
            </a:r>
            <a:r>
              <a:rPr lang="en-US" sz="2800" b="1" dirty="0" err="1" smtClean="0">
                <a:solidFill>
                  <a:srgbClr val="FF0000"/>
                </a:solidFill>
              </a:rPr>
              <a:t>analyte</a:t>
            </a:r>
            <a:r>
              <a:rPr lang="en-US" sz="2800" dirty="0" smtClean="0"/>
              <a:t> and </a:t>
            </a:r>
            <a:r>
              <a:rPr lang="en-US" sz="2800" b="1" dirty="0" smtClean="0">
                <a:solidFill>
                  <a:srgbClr val="FF0000"/>
                </a:solidFill>
              </a:rPr>
              <a:t>Matrix</a:t>
            </a:r>
            <a:r>
              <a:rPr lang="en-US" sz="2800" dirty="0" smtClean="0"/>
              <a:t>-</a:t>
            </a:r>
            <a:r>
              <a:rPr lang="en-US" sz="2800" dirty="0" err="1" smtClean="0"/>
              <a:t>analyte</a:t>
            </a:r>
            <a:r>
              <a:rPr lang="en-US" sz="2800" dirty="0" smtClean="0"/>
              <a:t> (concomitants) </a:t>
            </a:r>
          </a:p>
          <a:p>
            <a:pPr algn="l" rtl="0"/>
            <a:r>
              <a:rPr lang="en-US" sz="2800" dirty="0" smtClean="0"/>
              <a:t>Often need pretreatment - </a:t>
            </a:r>
            <a:r>
              <a:rPr lang="en-US" sz="2800" b="1" dirty="0" smtClean="0">
                <a:solidFill>
                  <a:srgbClr val="FF0000"/>
                </a:solidFill>
              </a:rPr>
              <a:t>chemical extraction, distillation, separation, precipitation</a:t>
            </a:r>
            <a:endParaRPr lang="ar-IQ" sz="2800" b="1" dirty="0">
              <a:solidFill>
                <a:srgbClr val="FF0000"/>
              </a:solidFill>
            </a:endParaRPr>
          </a:p>
        </p:txBody>
      </p:sp>
    </p:spTree>
    <p:extLst>
      <p:ext uri="{BB962C8B-B14F-4D97-AF65-F5344CB8AC3E}">
        <p14:creationId xmlns:p14="http://schemas.microsoft.com/office/powerpoint/2010/main" val="308378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32012" y="191069"/>
                <a:ext cx="11655188" cy="6400800"/>
              </a:xfrm>
            </p:spPr>
            <p:txBody>
              <a:bodyPr/>
              <a:lstStyle/>
              <a:p>
                <a:pPr algn="just" rtl="0"/>
                <a:r>
                  <a:rPr lang="en-US" dirty="0" smtClean="0"/>
                  <a:t>An electromagnetic wave is characterized by several fundamental properties, including its </a:t>
                </a:r>
                <a:r>
                  <a:rPr lang="en-US" b="1" dirty="0">
                    <a:solidFill>
                      <a:srgbClr val="FF0000"/>
                    </a:solidFill>
                  </a:rPr>
                  <a:t>frequency, velocity, amplitude, phase angle, polarization, and direction of propagation. </a:t>
                </a:r>
                <a:endParaRPr lang="en-US" b="1" dirty="0" smtClean="0">
                  <a:solidFill>
                    <a:srgbClr val="FF0000"/>
                  </a:solidFill>
                </a:endParaRPr>
              </a:p>
              <a:p>
                <a:pPr algn="just" rtl="0"/>
                <a:r>
                  <a:rPr lang="en-US" dirty="0"/>
                  <a:t>Because light behaves like a </a:t>
                </a:r>
                <a:r>
                  <a:rPr lang="en-US" b="1" dirty="0">
                    <a:solidFill>
                      <a:srgbClr val="FF0000"/>
                    </a:solidFill>
                  </a:rPr>
                  <a:t>wave</a:t>
                </a:r>
                <a:r>
                  <a:rPr lang="en-US" dirty="0"/>
                  <a:t>, we can describe it in one of </a:t>
                </a:r>
                <a:r>
                  <a:rPr lang="en-US" dirty="0" smtClean="0"/>
                  <a:t>two </a:t>
                </a:r>
                <a:r>
                  <a:rPr lang="en-US" dirty="0"/>
                  <a:t>ways—by its </a:t>
                </a:r>
                <a:r>
                  <a:rPr lang="en-US" b="1" dirty="0">
                    <a:solidFill>
                      <a:srgbClr val="FF0000"/>
                    </a:solidFill>
                  </a:rPr>
                  <a:t>wavelength or by its frequency. </a:t>
                </a:r>
                <a:endParaRPr lang="en-US" b="1" dirty="0" smtClean="0">
                  <a:solidFill>
                    <a:srgbClr val="FF0000"/>
                  </a:solidFill>
                </a:endParaRPr>
              </a:p>
              <a:p>
                <a:pPr algn="just" rtl="0">
                  <a:buFont typeface="Wingdings" panose="05000000000000000000" pitchFamily="2" charset="2"/>
                  <a:buChar char="Ø"/>
                </a:pPr>
                <a:r>
                  <a:rPr lang="en-US" b="1" dirty="0">
                    <a:solidFill>
                      <a:srgbClr val="00B0F0"/>
                    </a:solidFill>
                  </a:rPr>
                  <a:t>Wavelength</a:t>
                </a:r>
                <a:r>
                  <a:rPr lang="en-US" b="1" dirty="0" smtClean="0">
                    <a:solidFill>
                      <a:srgbClr val="00B0F0"/>
                    </a:solidFill>
                  </a:rPr>
                  <a:t>, ̄</a:t>
                </a:r>
                <a:r>
                  <a:rPr lang="en-US" b="1" dirty="0">
                    <a:solidFill>
                      <a:srgbClr val="00B0F0"/>
                    </a:solidFill>
                  </a:rPr>
                  <a:t>λ”: </a:t>
                </a:r>
                <a:r>
                  <a:rPr lang="en-US" dirty="0"/>
                  <a:t>the linear distance between successive maxima or minima of a wave. Mostly measured in nm = </a:t>
                </a:r>
                <a:r>
                  <a:rPr lang="en-US" dirty="0" smtClean="0"/>
                  <a:t>10</a:t>
                </a:r>
                <a:r>
                  <a:rPr lang="en-US" baseline="30000" dirty="0" smtClean="0"/>
                  <a:t>-9 </a:t>
                </a:r>
                <a:r>
                  <a:rPr lang="en-US" dirty="0" smtClean="0"/>
                  <a:t>m</a:t>
                </a:r>
              </a:p>
              <a:p>
                <a:pPr algn="just" rtl="0">
                  <a:buFont typeface="Wingdings" panose="05000000000000000000" pitchFamily="2" charset="2"/>
                  <a:buChar char="Ø"/>
                </a:pPr>
                <a:r>
                  <a:rPr lang="en-US" dirty="0"/>
                  <a:t>The units of wavelength are the micrometer (1 </a:t>
                </a:r>
                <a:r>
                  <a:rPr lang="en-US" dirty="0" err="1"/>
                  <a:t>μm</a:t>
                </a:r>
                <a:r>
                  <a:rPr lang="en-US" dirty="0"/>
                  <a:t> = 10</a:t>
                </a:r>
                <a:r>
                  <a:rPr lang="en-US" baseline="30000" dirty="0"/>
                  <a:t>-6</a:t>
                </a:r>
                <a:r>
                  <a:rPr lang="en-US" dirty="0"/>
                  <a:t> m), usually called </a:t>
                </a:r>
              </a:p>
              <a:p>
                <a:pPr algn="just" rtl="0">
                  <a:buFont typeface="Wingdings" panose="05000000000000000000" pitchFamily="2" charset="2"/>
                  <a:buChar char="Ø"/>
                </a:pPr>
                <a:r>
                  <a:rPr lang="en-US" dirty="0"/>
                  <a:t>micron. The unit widely used in spectroscopy is the angstrom (1A = 10</a:t>
                </a:r>
                <a:r>
                  <a:rPr lang="en-US" baseline="30000" dirty="0"/>
                  <a:t>-10</a:t>
                </a:r>
                <a:r>
                  <a:rPr lang="en-US" dirty="0"/>
                  <a:t>m). </a:t>
                </a:r>
                <a:endParaRPr lang="en-US" dirty="0" smtClean="0"/>
              </a:p>
              <a:p>
                <a:pPr algn="just" rtl="0">
                  <a:buFont typeface="Wingdings" panose="05000000000000000000" pitchFamily="2" charset="2"/>
                  <a:buChar char="Ø"/>
                </a:pPr>
                <a:r>
                  <a:rPr lang="en-US" b="1" dirty="0">
                    <a:solidFill>
                      <a:srgbClr val="00B0F0"/>
                    </a:solidFill>
                  </a:rPr>
                  <a:t> </a:t>
                </a:r>
                <a:r>
                  <a:rPr lang="en-US" b="1" dirty="0" err="1" smtClean="0">
                    <a:solidFill>
                      <a:srgbClr val="00B0F0"/>
                    </a:solidFill>
                  </a:rPr>
                  <a:t>Frequncy</a:t>
                </a:r>
                <a:r>
                  <a:rPr lang="en-US" b="1" dirty="0" smtClean="0">
                    <a:solidFill>
                      <a:srgbClr val="00B0F0"/>
                    </a:solidFill>
                  </a:rPr>
                  <a:t>̄: (</a:t>
                </a:r>
                <a14:m>
                  <m:oMath xmlns:m="http://schemas.openxmlformats.org/officeDocument/2006/math">
                    <m:r>
                      <a:rPr lang="en-US" b="1" i="1" smtClean="0">
                        <a:solidFill>
                          <a:srgbClr val="00B0F0"/>
                        </a:solidFill>
                        <a:latin typeface="Cambria Math" panose="02040503050406030204" pitchFamily="18" charset="0"/>
                      </a:rPr>
                      <m:t>𝒗</m:t>
                    </m:r>
                    <m:r>
                      <a:rPr lang="en-US" b="1" i="1" smtClean="0">
                        <a:solidFill>
                          <a:srgbClr val="00B0F0"/>
                        </a:solidFill>
                        <a:latin typeface="Cambria Math" panose="02040503050406030204" pitchFamily="18" charset="0"/>
                      </a:rPr>
                      <m:t>)</m:t>
                    </m:r>
                  </m:oMath>
                </a14:m>
                <a:r>
                  <a:rPr lang="en-US" b="1" dirty="0" smtClean="0">
                    <a:solidFill>
                      <a:srgbClr val="00B0F0"/>
                    </a:solidFill>
                  </a:rPr>
                  <a:t>  </a:t>
                </a:r>
                <a:r>
                  <a:rPr lang="en-US" dirty="0"/>
                  <a:t>the </a:t>
                </a:r>
                <a:r>
                  <a:rPr lang="en-US" dirty="0" smtClean="0"/>
                  <a:t>umber </a:t>
                </a:r>
                <a:r>
                  <a:rPr lang="en-US" dirty="0"/>
                  <a:t>of oscillations of the field that occurs per second. </a:t>
                </a:r>
                <a:endParaRPr lang="en-US" dirty="0" smtClean="0"/>
              </a:p>
              <a:p>
                <a:pPr algn="just" rtl="0">
                  <a:buFont typeface="Wingdings" panose="05000000000000000000" pitchFamily="2" charset="2"/>
                  <a:buChar char="Ø"/>
                </a:pPr>
                <a:endParaRPr lang="en-US" dirty="0"/>
              </a:p>
              <a:p>
                <a:pPr algn="just" rtl="0">
                  <a:buFont typeface="Wingdings" panose="05000000000000000000" pitchFamily="2" charset="2"/>
                  <a:buChar char="Ø"/>
                </a:pPr>
                <a:r>
                  <a:rPr lang="en-US" b="1" dirty="0" smtClean="0">
                    <a:solidFill>
                      <a:srgbClr val="00B0F0"/>
                    </a:solidFill>
                  </a:rPr>
                  <a:t>Frequency </a:t>
                </a:r>
                <a:r>
                  <a:rPr lang="en-US" b="1" dirty="0">
                    <a:solidFill>
                      <a:srgbClr val="00B0F0"/>
                    </a:solidFill>
                  </a:rPr>
                  <a:t>(</a:t>
                </a:r>
                <a14:m>
                  <m:oMath xmlns:m="http://schemas.openxmlformats.org/officeDocument/2006/math">
                    <m:r>
                      <a:rPr lang="en-US" b="1" i="1">
                        <a:solidFill>
                          <a:srgbClr val="00B0F0"/>
                        </a:solidFill>
                        <a:latin typeface="Cambria Math" panose="02040503050406030204" pitchFamily="18" charset="0"/>
                      </a:rPr>
                      <m:t>𝑣</m:t>
                    </m:r>
                    <m:r>
                      <a:rPr lang="en-US" b="1" i="1">
                        <a:solidFill>
                          <a:srgbClr val="00B0F0"/>
                        </a:solidFill>
                        <a:latin typeface="Cambria Math" panose="02040503050406030204" pitchFamily="18" charset="0"/>
                      </a:rPr>
                      <m:t>)</m:t>
                    </m:r>
                  </m:oMath>
                </a14:m>
                <a:r>
                  <a:rPr lang="en-US" b="1" dirty="0">
                    <a:solidFill>
                      <a:srgbClr val="00B0F0"/>
                    </a:solidFill>
                  </a:rPr>
                  <a:t> </a:t>
                </a:r>
                <a:r>
                  <a:rPr lang="en-US" b="1" dirty="0" smtClean="0">
                    <a:solidFill>
                      <a:srgbClr val="00B0F0"/>
                    </a:solidFill>
                  </a:rPr>
                  <a:t>: </a:t>
                </a:r>
                <a:r>
                  <a:rPr lang="en-US" dirty="0"/>
                  <a:t>how many times the wave goes up and down in a period of time.  n has units of inverse time (</a:t>
                </a:r>
                <a:r>
                  <a:rPr lang="en-US" b="1" dirty="0">
                    <a:solidFill>
                      <a:srgbClr val="FF0000"/>
                    </a:solidFill>
                  </a:rPr>
                  <a:t>1/s </a:t>
                </a:r>
                <a:r>
                  <a:rPr lang="en-US" b="1" dirty="0" smtClean="0">
                    <a:solidFill>
                      <a:srgbClr val="FF0000"/>
                    </a:solidFill>
                  </a:rPr>
                  <a:t>= Hz </a:t>
                </a:r>
                <a:r>
                  <a:rPr lang="en-US" dirty="0" smtClean="0"/>
                  <a:t>[</a:t>
                </a:r>
                <a:r>
                  <a:rPr lang="en-US" dirty="0"/>
                  <a:t>hertz]). </a:t>
                </a:r>
              </a:p>
              <a:p>
                <a:pPr algn="just" rtl="0">
                  <a:buFont typeface="Wingdings" panose="05000000000000000000" pitchFamily="2" charset="2"/>
                  <a:buChar char="Ø"/>
                </a:pPr>
                <a:endParaRPr lang="en-US" b="1" dirty="0">
                  <a:solidFill>
                    <a:srgbClr val="FF0000"/>
                  </a:solidFill>
                </a:endParaRPr>
              </a:p>
              <a:p>
                <a:pPr algn="just" rtl="0"/>
                <a:endParaRPr lang="ar-IQ" b="1" dirty="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32012" y="191069"/>
                <a:ext cx="11655188" cy="6400800"/>
              </a:xfrm>
              <a:blipFill>
                <a:blip r:embed="rId2"/>
                <a:stretch>
                  <a:fillRect l="-941" t="-1524" r="-1098"/>
                </a:stretch>
              </a:blipFill>
            </p:spPr>
            <p:txBody>
              <a:bodyPr/>
              <a:lstStyle/>
              <a:p>
                <a:r>
                  <a:rPr lang="ar-IQ">
                    <a:noFill/>
                  </a:rPr>
                  <a:t> </a:t>
                </a:r>
              </a:p>
            </p:txBody>
          </p:sp>
        </mc:Fallback>
      </mc:AlternateContent>
    </p:spTree>
    <p:extLst>
      <p:ext uri="{BB962C8B-B14F-4D97-AF65-F5344CB8AC3E}">
        <p14:creationId xmlns:p14="http://schemas.microsoft.com/office/powerpoint/2010/main" val="2584427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2791" y="146762"/>
            <a:ext cx="10515600" cy="1067890"/>
          </a:xfrm>
        </p:spPr>
        <p:txBody>
          <a:bodyPr>
            <a:normAutofit/>
          </a:bodyPr>
          <a:lstStyle/>
          <a:p>
            <a:pPr algn="ctr"/>
            <a:r>
              <a:rPr lang="en-US" sz="5400" b="1" dirty="0">
                <a:solidFill>
                  <a:srgbClr val="002060"/>
                </a:solidFill>
              </a:rPr>
              <a:t>Electromagnetic Radiation</a:t>
            </a:r>
            <a:endParaRPr lang="ar-IQ" sz="5400" b="1" dirty="0">
              <a:solidFill>
                <a:srgbClr val="00206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36479" y="1214652"/>
                <a:ext cx="11832608" cy="5418159"/>
              </a:xfrm>
            </p:spPr>
            <p:txBody>
              <a:bodyPr>
                <a:normAutofit lnSpcReduction="10000"/>
              </a:bodyPr>
              <a:lstStyle/>
              <a:p>
                <a:pPr algn="just" rtl="0"/>
                <a:r>
                  <a:rPr lang="en-US" dirty="0"/>
                  <a:t>Speed of light can be expressed </a:t>
                </a:r>
                <a:r>
                  <a:rPr lang="en-US" dirty="0" smtClean="0"/>
                  <a:t>as  </a:t>
                </a:r>
                <a14:m>
                  <m:oMath xmlns:m="http://schemas.openxmlformats.org/officeDocument/2006/math">
                    <m:r>
                      <a:rPr lang="en-US" sz="3600" b="1" i="1" dirty="0" smtClean="0">
                        <a:solidFill>
                          <a:srgbClr val="FF0000"/>
                        </a:solidFill>
                        <a:latin typeface="Cambria Math" panose="02040503050406030204" pitchFamily="18" charset="0"/>
                      </a:rPr>
                      <m:t>𝑪</m:t>
                    </m:r>
                    <m:r>
                      <a:rPr lang="en-US" sz="3600" b="1" i="0" dirty="0" smtClean="0">
                        <a:solidFill>
                          <a:srgbClr val="FF0000"/>
                        </a:solidFill>
                        <a:latin typeface="Cambria Math" panose="02040503050406030204" pitchFamily="18" charset="0"/>
                      </a:rPr>
                      <m:t>=</m:t>
                    </m:r>
                    <m:r>
                      <a:rPr lang="en-US" sz="3600" b="1" i="1" dirty="0" smtClean="0">
                        <a:solidFill>
                          <a:srgbClr val="FF0000"/>
                        </a:solidFill>
                        <a:latin typeface="Cambria Math" panose="02040503050406030204" pitchFamily="18" charset="0"/>
                      </a:rPr>
                      <m:t>𝒗</m:t>
                    </m:r>
                    <m:r>
                      <a:rPr lang="en-US" sz="3600" b="1" i="1" dirty="0" smtClean="0">
                        <a:solidFill>
                          <a:srgbClr val="FF0000"/>
                        </a:solidFill>
                        <a:latin typeface="Cambria Math" panose="02040503050406030204" pitchFamily="18" charset="0"/>
                      </a:rPr>
                      <m:t>𝝀</m:t>
                    </m:r>
                  </m:oMath>
                </a14:m>
                <a:r>
                  <a:rPr lang="en-US" sz="3600" b="1" dirty="0" smtClean="0">
                    <a:solidFill>
                      <a:srgbClr val="FF0000"/>
                    </a:solidFill>
                  </a:rPr>
                  <a:t>      </a:t>
                </a:r>
              </a:p>
              <a:p>
                <a:pPr algn="just" rtl="0"/>
                <a:r>
                  <a:rPr lang="en-US" dirty="0" smtClean="0"/>
                  <a:t> </a:t>
                </a:r>
                <a:r>
                  <a:rPr lang="en-US" dirty="0"/>
                  <a:t>where  </a:t>
                </a:r>
                <a:r>
                  <a:rPr lang="en-US" dirty="0" smtClean="0"/>
                  <a:t> </a:t>
                </a:r>
                <a:r>
                  <a:rPr lang="en-US" b="1" dirty="0" smtClean="0">
                    <a:solidFill>
                      <a:srgbClr val="FF0000"/>
                    </a:solidFill>
                  </a:rPr>
                  <a:t>̄</a:t>
                </a:r>
                <a:r>
                  <a:rPr lang="en-US" b="1" dirty="0">
                    <a:solidFill>
                      <a:srgbClr val="FF0000"/>
                    </a:solidFill>
                  </a:rPr>
                  <a:t>λ” </a:t>
                </a:r>
                <a:r>
                  <a:rPr lang="en-US" dirty="0"/>
                  <a:t>is the </a:t>
                </a:r>
                <a:r>
                  <a:rPr lang="en-US" b="1" dirty="0">
                    <a:solidFill>
                      <a:srgbClr val="FF0000"/>
                    </a:solidFill>
                  </a:rPr>
                  <a:t>wavelength;</a:t>
                </a:r>
                <a:r>
                  <a:rPr lang="en-US" dirty="0"/>
                  <a:t> </a:t>
                </a:r>
              </a:p>
              <a:p>
                <a:pPr algn="just" rtl="0"/>
                <a14:m>
                  <m:oMath xmlns:m="http://schemas.openxmlformats.org/officeDocument/2006/math">
                    <m:r>
                      <a:rPr lang="en-US" b="1" i="1" dirty="0">
                        <a:solidFill>
                          <a:srgbClr val="FF0000"/>
                        </a:solidFill>
                        <a:latin typeface="Cambria Math" panose="02040503050406030204" pitchFamily="18" charset="0"/>
                      </a:rPr>
                      <m:t>𝒗</m:t>
                    </m:r>
                  </m:oMath>
                </a14:m>
                <a:r>
                  <a:rPr lang="en-US" dirty="0" smtClean="0"/>
                  <a:t> </a:t>
                </a:r>
                <a:r>
                  <a:rPr lang="en-US" dirty="0"/>
                  <a:t>is the </a:t>
                </a:r>
                <a:r>
                  <a:rPr lang="en-US" b="1" dirty="0">
                    <a:solidFill>
                      <a:srgbClr val="FF0000"/>
                    </a:solidFill>
                  </a:rPr>
                  <a:t>frequency</a:t>
                </a:r>
                <a:r>
                  <a:rPr lang="en-US" dirty="0"/>
                  <a:t>, and ̄</a:t>
                </a:r>
                <a:r>
                  <a:rPr lang="en-US" b="1" dirty="0">
                    <a:solidFill>
                      <a:srgbClr val="FF0000"/>
                    </a:solidFill>
                  </a:rPr>
                  <a:t>c̅ </a:t>
                </a:r>
                <a:r>
                  <a:rPr lang="en-US" dirty="0"/>
                  <a:t>the </a:t>
                </a:r>
                <a:r>
                  <a:rPr lang="en-US" b="1" dirty="0">
                    <a:solidFill>
                      <a:srgbClr val="FF0000"/>
                    </a:solidFill>
                  </a:rPr>
                  <a:t>speed of light </a:t>
                </a:r>
                <a:r>
                  <a:rPr lang="en-US" dirty="0"/>
                  <a:t>in a medium</a:t>
                </a:r>
                <a:r>
                  <a:rPr lang="en-US" dirty="0" smtClean="0"/>
                  <a:t>.</a:t>
                </a:r>
              </a:p>
              <a:p>
                <a:pPr algn="just" rtl="0"/>
                <a:endParaRPr lang="en-US" dirty="0" smtClean="0"/>
              </a:p>
              <a:p>
                <a:pPr algn="just" rtl="0"/>
                <a:r>
                  <a:rPr lang="en-US" b="1" dirty="0">
                    <a:solidFill>
                      <a:srgbClr val="FF0000"/>
                    </a:solidFill>
                  </a:rPr>
                  <a:t>c</a:t>
                </a:r>
                <a:r>
                  <a:rPr lang="en-US" dirty="0"/>
                  <a:t> = speed of light (3.00 x 10</a:t>
                </a:r>
                <a:r>
                  <a:rPr lang="en-US" baseline="30000" dirty="0"/>
                  <a:t>8</a:t>
                </a:r>
                <a:r>
                  <a:rPr lang="en-US" dirty="0"/>
                  <a:t> m/s) </a:t>
                </a:r>
              </a:p>
              <a:p>
                <a:pPr algn="just" rtl="0"/>
                <a14:m>
                  <m:oMath xmlns:m="http://schemas.openxmlformats.org/officeDocument/2006/math">
                    <m:r>
                      <a:rPr lang="en-US" b="1" i="1" dirty="0">
                        <a:solidFill>
                          <a:srgbClr val="FF0000"/>
                        </a:solidFill>
                        <a:latin typeface="Cambria Math" panose="02040503050406030204" pitchFamily="18" charset="0"/>
                      </a:rPr>
                      <m:t>𝝀</m:t>
                    </m:r>
                  </m:oMath>
                </a14:m>
                <a:r>
                  <a:rPr lang="en-US" dirty="0" smtClean="0"/>
                  <a:t> </a:t>
                </a:r>
                <a:r>
                  <a:rPr lang="en-US" dirty="0"/>
                  <a:t>= wavelength (m) </a:t>
                </a:r>
              </a:p>
              <a:p>
                <a:pPr algn="just" rtl="0"/>
                <a14:m>
                  <m:oMath xmlns:m="http://schemas.openxmlformats.org/officeDocument/2006/math">
                    <m:r>
                      <a:rPr lang="en-US" b="1" i="1" dirty="0">
                        <a:solidFill>
                          <a:srgbClr val="FF0000"/>
                        </a:solidFill>
                        <a:latin typeface="Cambria Math" panose="02040503050406030204" pitchFamily="18" charset="0"/>
                      </a:rPr>
                      <m:t>𝒗</m:t>
                    </m:r>
                  </m:oMath>
                </a14:m>
                <a:r>
                  <a:rPr lang="en-US" dirty="0" smtClean="0"/>
                  <a:t> </a:t>
                </a:r>
                <a:r>
                  <a:rPr lang="en-US" dirty="0"/>
                  <a:t>= frequency (s</a:t>
                </a:r>
                <a:r>
                  <a:rPr lang="en-US" baseline="30000" dirty="0"/>
                  <a:t>-1</a:t>
                </a:r>
                <a:r>
                  <a:rPr lang="en-US" dirty="0" smtClean="0"/>
                  <a:t>)</a:t>
                </a:r>
              </a:p>
              <a:p>
                <a:pPr algn="just" rtl="0"/>
                <a:r>
                  <a:rPr lang="en-US" dirty="0" smtClean="0"/>
                  <a:t>The </a:t>
                </a:r>
                <a:r>
                  <a:rPr lang="en-US" b="1" dirty="0">
                    <a:solidFill>
                      <a:srgbClr val="FF0000"/>
                    </a:solidFill>
                  </a:rPr>
                  <a:t>type of light </a:t>
                </a:r>
                <a:r>
                  <a:rPr lang="en-US" dirty="0"/>
                  <a:t>(ultraviolet, visible, infrared, x-ray, etc.) is </a:t>
                </a:r>
                <a:r>
                  <a:rPr lang="en-US" b="1" dirty="0">
                    <a:solidFill>
                      <a:srgbClr val="FF0000"/>
                    </a:solidFill>
                  </a:rPr>
                  <a:t>defined</a:t>
                </a:r>
                <a:r>
                  <a:rPr lang="en-US" dirty="0"/>
                  <a:t> by either its </a:t>
                </a:r>
                <a:r>
                  <a:rPr lang="en-US" b="1" dirty="0">
                    <a:solidFill>
                      <a:srgbClr val="FF0000"/>
                    </a:solidFill>
                  </a:rPr>
                  <a:t>frequency or wavelength: </a:t>
                </a:r>
                <a:endParaRPr lang="en-US" b="1" dirty="0" smtClean="0">
                  <a:solidFill>
                    <a:srgbClr val="FF0000"/>
                  </a:solidFill>
                </a:endParaRPr>
              </a:p>
              <a:p>
                <a:pPr algn="just" rtl="0"/>
                <a:r>
                  <a:rPr lang="en-US" dirty="0"/>
                  <a:t>The higher the frequency, the higher the energy of radiation a photon of high frequency (short wavelength) has higher energy content than one of lower frequency (longer wavelength).</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36479" y="1214652"/>
                <a:ext cx="11832608" cy="5418159"/>
              </a:xfrm>
              <a:blipFill>
                <a:blip r:embed="rId2"/>
                <a:stretch>
                  <a:fillRect l="-927" t="-1125" r="-1082" b="-1237"/>
                </a:stretch>
              </a:blipFill>
            </p:spPr>
            <p:txBody>
              <a:bodyPr/>
              <a:lstStyle/>
              <a:p>
                <a:r>
                  <a:rPr lang="ar-IQ">
                    <a:noFill/>
                  </a:rPr>
                  <a:t> </a:t>
                </a:r>
              </a:p>
            </p:txBody>
          </p:sp>
        </mc:Fallback>
      </mc:AlternateContent>
    </p:spTree>
    <p:extLst>
      <p:ext uri="{BB962C8B-B14F-4D97-AF65-F5344CB8AC3E}">
        <p14:creationId xmlns:p14="http://schemas.microsoft.com/office/powerpoint/2010/main" val="113230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95785" y="518615"/>
            <a:ext cx="11532358" cy="3466531"/>
          </a:xfrm>
          <a:prstGeom prst="rect">
            <a:avLst/>
          </a:prstGeom>
        </p:spPr>
      </p:pic>
      <p:pic>
        <p:nvPicPr>
          <p:cNvPr id="5" name="صورة 4"/>
          <p:cNvPicPr>
            <a:picLocks noChangeAspect="1"/>
          </p:cNvPicPr>
          <p:nvPr/>
        </p:nvPicPr>
        <p:blipFill>
          <a:blip r:embed="rId3"/>
          <a:stretch>
            <a:fillRect/>
          </a:stretch>
        </p:blipFill>
        <p:spPr>
          <a:xfrm>
            <a:off x="545797" y="4176065"/>
            <a:ext cx="8639145" cy="859959"/>
          </a:xfrm>
          <a:prstGeom prst="rect">
            <a:avLst/>
          </a:prstGeom>
        </p:spPr>
      </p:pic>
    </p:spTree>
    <p:extLst>
      <p:ext uri="{BB962C8B-B14F-4D97-AF65-F5344CB8AC3E}">
        <p14:creationId xmlns:p14="http://schemas.microsoft.com/office/powerpoint/2010/main" val="1467186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14325" y="504967"/>
            <a:ext cx="11626850" cy="5827594"/>
          </a:xfrm>
          <a:prstGeom prst="rect">
            <a:avLst/>
          </a:prstGeom>
        </p:spPr>
      </p:pic>
    </p:spTree>
    <p:extLst>
      <p:ext uri="{BB962C8B-B14F-4D97-AF65-F5344CB8AC3E}">
        <p14:creationId xmlns:p14="http://schemas.microsoft.com/office/powerpoint/2010/main" val="175383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182" y="286602"/>
                <a:ext cx="11778018" cy="6441743"/>
              </a:xfrm>
            </p:spPr>
            <p:txBody>
              <a:bodyPr>
                <a:normAutofit lnSpcReduction="10000"/>
              </a:bodyPr>
              <a:lstStyle/>
              <a:p>
                <a:pPr algn="l" rtl="0"/>
                <a:r>
                  <a:rPr lang="en-US" dirty="0" smtClean="0"/>
                  <a:t>wavenumber, ̄ṽ” another unit used to describe the wave properties of </a:t>
                </a:r>
              </a:p>
              <a:p>
                <a:pPr algn="l" rtl="0"/>
                <a:r>
                  <a:rPr lang="en-US" dirty="0"/>
                  <a:t>electromagnetic radiation which is the reciprocal of </a:t>
                </a:r>
                <a:r>
                  <a:rPr lang="en-US" dirty="0" smtClean="0"/>
                  <a:t>wavelength   ̄</a:t>
                </a:r>
                <a:r>
                  <a:rPr lang="en-US" b="1" dirty="0" smtClean="0">
                    <a:solidFill>
                      <a:srgbClr val="FF0000"/>
                    </a:solidFill>
                  </a:rPr>
                  <a:t>ṽ=</a:t>
                </a:r>
                <a:r>
                  <a:rPr lang="en-US" dirty="0" smtClean="0"/>
                  <a:t> </a:t>
                </a:r>
                <a:r>
                  <a:rPr lang="en-US" b="1" dirty="0" smtClean="0">
                    <a:solidFill>
                      <a:srgbClr val="FF0000"/>
                    </a:solidFill>
                  </a:rPr>
                  <a:t>1 </a:t>
                </a:r>
                <a:r>
                  <a:rPr lang="en-US" b="1" dirty="0">
                    <a:solidFill>
                      <a:srgbClr val="FF0000"/>
                    </a:solidFill>
                  </a:rPr>
                  <a:t>⁄</a:t>
                </a:r>
                <a14:m>
                  <m:oMath xmlns:m="http://schemas.openxmlformats.org/officeDocument/2006/math">
                    <m:r>
                      <a:rPr lang="en-US" b="1" i="1" dirty="0">
                        <a:solidFill>
                          <a:srgbClr val="FF0000"/>
                        </a:solidFill>
                        <a:latin typeface="Cambria Math" panose="02040503050406030204" pitchFamily="18" charset="0"/>
                      </a:rPr>
                      <m:t>𝝀</m:t>
                    </m:r>
                  </m:oMath>
                </a14:m>
                <a:endParaRPr lang="en-US" b="1" dirty="0" smtClean="0">
                  <a:solidFill>
                    <a:srgbClr val="FF0000"/>
                  </a:solidFill>
                </a:endParaRPr>
              </a:p>
              <a:p>
                <a:pPr algn="l" rtl="0"/>
                <a:endParaRPr lang="en-US" b="1" dirty="0" smtClean="0">
                  <a:solidFill>
                    <a:srgbClr val="FF0000"/>
                  </a:solidFill>
                </a:endParaRPr>
              </a:p>
              <a:p>
                <a:pPr algn="just" rtl="0">
                  <a:buFont typeface="Wingdings" panose="05000000000000000000" pitchFamily="2" charset="2"/>
                  <a:buChar char="Ø"/>
                </a:pPr>
                <a:r>
                  <a:rPr lang="en-US" b="1" dirty="0">
                    <a:solidFill>
                      <a:srgbClr val="FF0000"/>
                    </a:solidFill>
                  </a:rPr>
                  <a:t>Particle Nature of light. </a:t>
                </a:r>
                <a:r>
                  <a:rPr lang="en-US" dirty="0"/>
                  <a:t>When matter </a:t>
                </a:r>
                <a:r>
                  <a:rPr lang="en-US" b="1" dirty="0">
                    <a:solidFill>
                      <a:srgbClr val="FF0000"/>
                    </a:solidFill>
                  </a:rPr>
                  <a:t>absorbs</a:t>
                </a:r>
                <a:r>
                  <a:rPr lang="en-US" dirty="0"/>
                  <a:t> electromagnetic radiation it undergoes a change in energy. The </a:t>
                </a:r>
                <a:r>
                  <a:rPr lang="en-US" b="1" dirty="0">
                    <a:solidFill>
                      <a:srgbClr val="FF0000"/>
                    </a:solidFill>
                  </a:rPr>
                  <a:t>interaction between matter and electromagnetic radiation </a:t>
                </a:r>
                <a:r>
                  <a:rPr lang="en-US" dirty="0"/>
                  <a:t>is easiest to understand if we assume that radiation consists of a beam of energetic particles called </a:t>
                </a:r>
                <a:r>
                  <a:rPr lang="en-US" b="1" dirty="0">
                    <a:solidFill>
                      <a:srgbClr val="FF0000"/>
                    </a:solidFill>
                  </a:rPr>
                  <a:t>photons.</a:t>
                </a:r>
                <a:r>
                  <a:rPr lang="en-US" dirty="0"/>
                  <a:t> When a </a:t>
                </a:r>
                <a:r>
                  <a:rPr lang="en-US" b="1" dirty="0">
                    <a:solidFill>
                      <a:srgbClr val="FF0000"/>
                    </a:solidFill>
                  </a:rPr>
                  <a:t>photon </a:t>
                </a:r>
                <a:r>
                  <a:rPr lang="en-US" dirty="0"/>
                  <a:t>is </a:t>
                </a:r>
                <a:r>
                  <a:rPr lang="en-US" b="1" dirty="0">
                    <a:solidFill>
                      <a:srgbClr val="FF0000"/>
                    </a:solidFill>
                  </a:rPr>
                  <a:t>absorbed</a:t>
                </a:r>
                <a:r>
                  <a:rPr lang="en-US" dirty="0"/>
                  <a:t> by a sample it is </a:t>
                </a:r>
                <a:r>
                  <a:rPr lang="en-US" b="1" dirty="0">
                    <a:solidFill>
                      <a:srgbClr val="FF0000"/>
                    </a:solidFill>
                  </a:rPr>
                  <a:t>destroyed </a:t>
                </a:r>
                <a:r>
                  <a:rPr lang="en-US" dirty="0"/>
                  <a:t>and its </a:t>
                </a:r>
                <a:r>
                  <a:rPr lang="en-US" b="1" dirty="0">
                    <a:solidFill>
                      <a:srgbClr val="FF0000"/>
                    </a:solidFill>
                  </a:rPr>
                  <a:t>energy acquired </a:t>
                </a:r>
                <a:r>
                  <a:rPr lang="en-US" dirty="0"/>
                  <a:t>by the sample. The energy of a photon, in </a:t>
                </a:r>
                <a:r>
                  <a:rPr lang="en-US" b="1" dirty="0">
                    <a:solidFill>
                      <a:srgbClr val="FF0000"/>
                    </a:solidFill>
                  </a:rPr>
                  <a:t>joules</a:t>
                </a:r>
                <a:r>
                  <a:rPr lang="en-US" dirty="0"/>
                  <a:t>, is related to its </a:t>
                </a:r>
                <a:r>
                  <a:rPr lang="en-US" b="1" dirty="0">
                    <a:solidFill>
                      <a:srgbClr val="FF0000"/>
                    </a:solidFill>
                  </a:rPr>
                  <a:t>frequency, wavelength, and wavenumber.  </a:t>
                </a:r>
                <a:endParaRPr lang="en-US" b="1" dirty="0" smtClean="0">
                  <a:solidFill>
                    <a:srgbClr val="FF0000"/>
                  </a:solidFill>
                </a:endParaRPr>
              </a:p>
              <a:p>
                <a:pPr algn="just" rtl="0">
                  <a:buFont typeface="Wingdings" panose="05000000000000000000" pitchFamily="2" charset="2"/>
                  <a:buChar char="Ø"/>
                </a:pPr>
                <a:r>
                  <a:rPr lang="en-US" b="1" dirty="0"/>
                  <a:t>The energy of light can be determined either from </a:t>
                </a:r>
                <a:r>
                  <a:rPr lang="en-US" b="1" dirty="0" smtClean="0"/>
                  <a:t>its </a:t>
                </a:r>
                <a:r>
                  <a:rPr lang="en-US" b="1" dirty="0"/>
                  <a:t>wavelength or frequency: </a:t>
                </a:r>
                <a:endParaRPr lang="en-US" b="1" dirty="0" smtClean="0"/>
              </a:p>
              <a:p>
                <a:pPr algn="just" rtl="0">
                  <a:buFont typeface="Wingdings" panose="05000000000000000000" pitchFamily="2" charset="2"/>
                  <a:buChar char="Ø"/>
                </a:pPr>
                <a14:m>
                  <m:oMath xmlns:m="http://schemas.openxmlformats.org/officeDocument/2006/math">
                    <m:r>
                      <a:rPr lang="ar-IQ" sz="3600" b="1" i="1" dirty="0" smtClean="0">
                        <a:solidFill>
                          <a:srgbClr val="FF0000"/>
                        </a:solidFill>
                        <a:latin typeface="Cambria Math" panose="02040503050406030204" pitchFamily="18" charset="0"/>
                      </a:rPr>
                      <m:t>𝑬</m:t>
                    </m:r>
                    <m:r>
                      <a:rPr lang="ar-IQ" sz="3600" b="1" i="0" dirty="0">
                        <a:solidFill>
                          <a:srgbClr val="FF0000"/>
                        </a:solidFill>
                        <a:latin typeface="Cambria Math" panose="02040503050406030204" pitchFamily="18" charset="0"/>
                      </a:rPr>
                      <m:t>=</m:t>
                    </m:r>
                    <m:f>
                      <m:fPr>
                        <m:ctrlPr>
                          <a:rPr lang="ar-IQ" sz="3600" b="1" i="1" dirty="0" smtClean="0">
                            <a:solidFill>
                              <a:srgbClr val="FF0000"/>
                            </a:solidFill>
                            <a:latin typeface="Cambria Math" panose="02040503050406030204" pitchFamily="18" charset="0"/>
                          </a:rPr>
                        </m:ctrlPr>
                      </m:fPr>
                      <m:num>
                        <m:r>
                          <a:rPr lang="ar-IQ" sz="3600" b="1" i="1" dirty="0">
                            <a:solidFill>
                              <a:srgbClr val="FF0000"/>
                            </a:solidFill>
                            <a:latin typeface="Cambria Math" panose="02040503050406030204" pitchFamily="18" charset="0"/>
                          </a:rPr>
                          <m:t>𝒉𝒄</m:t>
                        </m:r>
                      </m:num>
                      <m:den>
                        <m:r>
                          <a:rPr lang="ar-IQ" sz="3600" b="1" i="1" dirty="0">
                            <a:solidFill>
                              <a:srgbClr val="FF0000"/>
                            </a:solidFill>
                            <a:latin typeface="Cambria Math" panose="02040503050406030204" pitchFamily="18" charset="0"/>
                          </a:rPr>
                          <m:t>𝝀</m:t>
                        </m:r>
                      </m:den>
                    </m:f>
                  </m:oMath>
                </a14:m>
                <a:r>
                  <a:rPr lang="en-US" sz="3600" b="1" dirty="0" smtClean="0"/>
                  <a:t>      OR </a:t>
                </a:r>
                <a:r>
                  <a:rPr lang="ar-IQ" sz="3600" b="1" dirty="0" smtClean="0"/>
                  <a:t>   </a:t>
                </a:r>
                <a14:m>
                  <m:oMath xmlns:m="http://schemas.openxmlformats.org/officeDocument/2006/math">
                    <m:r>
                      <a:rPr lang="ar-IQ" sz="3600" b="1" i="1" dirty="0" smtClean="0">
                        <a:solidFill>
                          <a:srgbClr val="FF0000"/>
                        </a:solidFill>
                        <a:latin typeface="Cambria Math" panose="02040503050406030204" pitchFamily="18" charset="0"/>
                      </a:rPr>
                      <m:t>𝑬</m:t>
                    </m:r>
                    <m:r>
                      <a:rPr lang="ar-IQ" sz="3600" b="1" dirty="0">
                        <a:solidFill>
                          <a:srgbClr val="FF0000"/>
                        </a:solidFill>
                        <a:latin typeface="Cambria Math" panose="02040503050406030204" pitchFamily="18" charset="0"/>
                      </a:rPr>
                      <m:t>=</m:t>
                    </m:r>
                  </m:oMath>
                </a14:m>
                <a:r>
                  <a:rPr lang="en-US" sz="3600" b="1" dirty="0" smtClean="0">
                    <a:solidFill>
                      <a:srgbClr val="FF0000"/>
                    </a:solidFill>
                  </a:rPr>
                  <a:t> </a:t>
                </a:r>
                <a14:m>
                  <m:oMath xmlns:m="http://schemas.openxmlformats.org/officeDocument/2006/math">
                    <m:r>
                      <a:rPr lang="ar-IQ" sz="3600" b="1" i="1" dirty="0">
                        <a:solidFill>
                          <a:srgbClr val="FF0000"/>
                        </a:solidFill>
                        <a:latin typeface="Cambria Math" panose="02040503050406030204" pitchFamily="18" charset="0"/>
                      </a:rPr>
                      <m:t>𝒉</m:t>
                    </m:r>
                    <m:r>
                      <a:rPr lang="en-US" sz="3600" b="1" i="1" dirty="0">
                        <a:solidFill>
                          <a:srgbClr val="FF0000"/>
                        </a:solidFill>
                        <a:latin typeface="Cambria Math" panose="02040503050406030204" pitchFamily="18" charset="0"/>
                      </a:rPr>
                      <m:t>𝒗</m:t>
                    </m:r>
                  </m:oMath>
                </a14:m>
                <a:endParaRPr lang="en-US" sz="3600" b="1" dirty="0" smtClean="0">
                  <a:solidFill>
                    <a:srgbClr val="FF0000"/>
                  </a:solidFill>
                </a:endParaRPr>
              </a:p>
              <a:p>
                <a:pPr algn="just" rtl="0">
                  <a:buFont typeface="Wingdings" panose="05000000000000000000" pitchFamily="2" charset="2"/>
                  <a:buChar char="Ø"/>
                </a:pPr>
                <a:r>
                  <a:rPr lang="pt-BR" sz="3600" b="1" dirty="0" smtClean="0"/>
                  <a:t>Planck’s </a:t>
                </a:r>
                <a:r>
                  <a:rPr lang="pt-BR" sz="3600" b="1" dirty="0"/>
                  <a:t>constant: </a:t>
                </a:r>
                <a:r>
                  <a:rPr lang="pt-BR" sz="3600" b="1" dirty="0">
                    <a:solidFill>
                      <a:srgbClr val="FF0000"/>
                    </a:solidFill>
                  </a:rPr>
                  <a:t>h = 6.626 x 10</a:t>
                </a:r>
                <a:r>
                  <a:rPr lang="pt-BR" sz="3600" b="1" baseline="30000" dirty="0">
                    <a:solidFill>
                      <a:srgbClr val="FF0000"/>
                    </a:solidFill>
                  </a:rPr>
                  <a:t>-34</a:t>
                </a:r>
                <a:r>
                  <a:rPr lang="pt-BR" sz="3600" b="1" dirty="0">
                    <a:solidFill>
                      <a:srgbClr val="FF0000"/>
                    </a:solidFill>
                  </a:rPr>
                  <a:t> J s</a:t>
                </a:r>
                <a:endParaRPr lang="ar-IQ" sz="3600" b="1" dirty="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182" y="286602"/>
                <a:ext cx="11778018" cy="6441743"/>
              </a:xfrm>
              <a:blipFill>
                <a:blip r:embed="rId2"/>
                <a:stretch>
                  <a:fillRect l="-1398" t="-2081" r="-1035"/>
                </a:stretch>
              </a:blipFill>
            </p:spPr>
            <p:txBody>
              <a:bodyPr/>
              <a:lstStyle/>
              <a:p>
                <a:r>
                  <a:rPr lang="ar-IQ">
                    <a:noFill/>
                  </a:rPr>
                  <a:t> </a:t>
                </a:r>
              </a:p>
            </p:txBody>
          </p:sp>
        </mc:Fallback>
      </mc:AlternateContent>
    </p:spTree>
    <p:extLst>
      <p:ext uri="{BB962C8B-B14F-4D97-AF65-F5344CB8AC3E}">
        <p14:creationId xmlns:p14="http://schemas.microsoft.com/office/powerpoint/2010/main" val="134905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3773" y="218364"/>
            <a:ext cx="11818961" cy="6414448"/>
          </a:xfrm>
        </p:spPr>
        <p:txBody>
          <a:bodyPr/>
          <a:lstStyle/>
          <a:p>
            <a:pPr algn="l" rtl="0"/>
            <a:r>
              <a:rPr lang="en-US" dirty="0"/>
              <a:t>The electromagnetic spectrum is composed of a large range of wavelengths and frequencies (energies). It varies from the </a:t>
            </a:r>
            <a:r>
              <a:rPr lang="en-US" b="1" dirty="0">
                <a:solidFill>
                  <a:srgbClr val="FF0000"/>
                </a:solidFill>
              </a:rPr>
              <a:t>highly energetic gamma rays </a:t>
            </a:r>
            <a:r>
              <a:rPr lang="en-US" dirty="0"/>
              <a:t>to the </a:t>
            </a:r>
            <a:r>
              <a:rPr lang="en-US" b="1" dirty="0">
                <a:solidFill>
                  <a:srgbClr val="FF0000"/>
                </a:solidFill>
              </a:rPr>
              <a:t>very low energy radio-waves</a:t>
            </a:r>
            <a:r>
              <a:rPr lang="en-US" dirty="0"/>
              <a:t>. The entire range of radiation is commonly referred to as the </a:t>
            </a:r>
            <a:r>
              <a:rPr lang="en-US" b="1" dirty="0">
                <a:solidFill>
                  <a:srgbClr val="FF0000"/>
                </a:solidFill>
              </a:rPr>
              <a:t>electromagnetic spectrum</a:t>
            </a:r>
            <a:r>
              <a:rPr lang="en-US" dirty="0"/>
              <a:t>.</a:t>
            </a:r>
            <a:endParaRPr lang="ar-IQ" dirty="0"/>
          </a:p>
        </p:txBody>
      </p:sp>
    </p:spTree>
    <p:extLst>
      <p:ext uri="{BB962C8B-B14F-4D97-AF65-F5344CB8AC3E}">
        <p14:creationId xmlns:p14="http://schemas.microsoft.com/office/powerpoint/2010/main" val="20778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150125" y="218364"/>
                <a:ext cx="11709779" cy="6428096"/>
              </a:xfrm>
            </p:spPr>
            <p:txBody>
              <a:bodyPr/>
              <a:lstStyle/>
              <a:p>
                <a:pPr algn="just" rtl="0"/>
                <a:r>
                  <a:rPr lang="en-US" b="1" dirty="0" smtClean="0">
                    <a:solidFill>
                      <a:srgbClr val="00B0F0"/>
                    </a:solidFill>
                  </a:rPr>
                  <a:t>Example . The energy difference between the 3p and the 3s orbitals in a sodium atom is 2.107 eV. Calculate the 𝝀 (in nm) that would be absorbed in exciting </a:t>
                </a:r>
                <a:r>
                  <a:rPr lang="en-US" b="1" dirty="0">
                    <a:solidFill>
                      <a:srgbClr val="00B0F0"/>
                    </a:solidFill>
                  </a:rPr>
                  <a:t>the 3s electron to the 3p state (l eV = 1.60 X 10</a:t>
                </a:r>
                <a:r>
                  <a:rPr lang="en-US" b="1" baseline="30000" dirty="0">
                    <a:solidFill>
                      <a:srgbClr val="00B0F0"/>
                    </a:solidFill>
                  </a:rPr>
                  <a:t>–19</a:t>
                </a:r>
                <a:r>
                  <a:rPr lang="en-US" b="1" dirty="0">
                    <a:solidFill>
                      <a:srgbClr val="00B0F0"/>
                    </a:solidFill>
                  </a:rPr>
                  <a:t> J</a:t>
                </a:r>
                <a:r>
                  <a:rPr lang="en-US" b="1" dirty="0" smtClean="0">
                    <a:solidFill>
                      <a:srgbClr val="00B0F0"/>
                    </a:solidFill>
                  </a:rPr>
                  <a:t>).</a:t>
                </a:r>
              </a:p>
              <a:p>
                <a:pPr algn="just" rtl="0"/>
                <a:endParaRPr lang="en-US" b="1" dirty="0">
                  <a:solidFill>
                    <a:srgbClr val="00B0F0"/>
                  </a:solidFill>
                </a:endParaRPr>
              </a:p>
              <a:p>
                <a:pPr algn="just" rtl="0">
                  <a:buFont typeface="Wingdings" panose="05000000000000000000" pitchFamily="2" charset="2"/>
                  <a:buChar char="Ø"/>
                </a:pPr>
                <a:r>
                  <a:rPr lang="en-US" b="1" dirty="0" smtClean="0">
                    <a:solidFill>
                      <a:srgbClr val="FF0000"/>
                    </a:solidFill>
                  </a:rPr>
                  <a:t>Solution: </a:t>
                </a:r>
                <a14:m>
                  <m:oMath xmlns:m="http://schemas.openxmlformats.org/officeDocument/2006/math">
                    <m:r>
                      <a:rPr lang="ar-IQ" b="1" i="1" dirty="0">
                        <a:solidFill>
                          <a:srgbClr val="FF0000"/>
                        </a:solidFill>
                        <a:latin typeface="Cambria Math" panose="02040503050406030204" pitchFamily="18" charset="0"/>
                      </a:rPr>
                      <m:t>𝝀</m:t>
                    </m:r>
                    <m:r>
                      <a:rPr lang="ar-IQ" b="1" dirty="0">
                        <a:solidFill>
                          <a:srgbClr val="FF0000"/>
                        </a:solidFill>
                        <a:latin typeface="Cambria Math" panose="02040503050406030204" pitchFamily="18" charset="0"/>
                      </a:rPr>
                      <m:t>=</m:t>
                    </m:r>
                    <m:f>
                      <m:fPr>
                        <m:ctrlPr>
                          <a:rPr lang="ar-IQ" b="1" i="1" dirty="0">
                            <a:solidFill>
                              <a:srgbClr val="FF0000"/>
                            </a:solidFill>
                            <a:latin typeface="Cambria Math" panose="02040503050406030204" pitchFamily="18" charset="0"/>
                          </a:rPr>
                        </m:ctrlPr>
                      </m:fPr>
                      <m:num>
                        <m:r>
                          <a:rPr lang="ar-IQ" b="1" i="1" dirty="0">
                            <a:solidFill>
                              <a:srgbClr val="FF0000"/>
                            </a:solidFill>
                            <a:latin typeface="Cambria Math" panose="02040503050406030204" pitchFamily="18" charset="0"/>
                          </a:rPr>
                          <m:t>𝒉𝒄</m:t>
                        </m:r>
                      </m:num>
                      <m:den>
                        <m:r>
                          <a:rPr lang="ar-IQ" b="1" i="1" dirty="0">
                            <a:solidFill>
                              <a:srgbClr val="FF0000"/>
                            </a:solidFill>
                            <a:latin typeface="Cambria Math" panose="02040503050406030204" pitchFamily="18" charset="0"/>
                          </a:rPr>
                          <m:t>𝑬</m:t>
                        </m:r>
                      </m:den>
                    </m:f>
                  </m:oMath>
                </a14:m>
                <a:r>
                  <a:rPr lang="en-US" b="1" dirty="0">
                    <a:solidFill>
                      <a:srgbClr val="FF0000"/>
                    </a:solidFill>
                  </a:rPr>
                  <a:t> </a:t>
                </a:r>
                <a:r>
                  <a:rPr lang="en-US" b="1" dirty="0" smtClean="0">
                    <a:solidFill>
                      <a:srgbClr val="FF0000"/>
                    </a:solidFill>
                  </a:rPr>
                  <a:t>=  </a:t>
                </a:r>
                <a14:m>
                  <m:oMath xmlns:m="http://schemas.openxmlformats.org/officeDocument/2006/math">
                    <m:f>
                      <m:fPr>
                        <m:ctrlPr>
                          <a:rPr lang="ar-IQ" b="1" i="1" dirty="0">
                            <a:solidFill>
                              <a:srgbClr val="FF0000"/>
                            </a:solidFill>
                            <a:latin typeface="Cambria Math" panose="02040503050406030204" pitchFamily="18" charset="0"/>
                          </a:rPr>
                        </m:ctrlPr>
                      </m:fPr>
                      <m:num>
                        <m:r>
                          <m:rPr>
                            <m:nor/>
                          </m:rPr>
                          <a:rPr lang="pt-BR" b="1" dirty="0">
                            <a:solidFill>
                              <a:srgbClr val="FF0000"/>
                            </a:solidFill>
                          </a:rPr>
                          <m:t>6.626 </m:t>
                        </m:r>
                        <m:r>
                          <m:rPr>
                            <m:nor/>
                          </m:rPr>
                          <a:rPr lang="pt-BR" b="1" dirty="0">
                            <a:solidFill>
                              <a:srgbClr val="FF0000"/>
                            </a:solidFill>
                          </a:rPr>
                          <m:t>x</m:t>
                        </m:r>
                        <m:r>
                          <m:rPr>
                            <m:nor/>
                          </m:rPr>
                          <a:rPr lang="pt-BR" b="1" dirty="0">
                            <a:solidFill>
                              <a:srgbClr val="FF0000"/>
                            </a:solidFill>
                          </a:rPr>
                          <m:t> </m:t>
                        </m:r>
                        <m:r>
                          <a:rPr lang="ar-IQ" b="1" i="1" dirty="0" smtClean="0">
                            <a:solidFill>
                              <a:srgbClr val="FF0000"/>
                            </a:solidFill>
                            <a:latin typeface="Cambria Math" panose="02040503050406030204" pitchFamily="18" charset="0"/>
                          </a:rPr>
                          <m:t>𝟏𝟎</m:t>
                        </m:r>
                        <m:r>
                          <m:rPr>
                            <m:nor/>
                          </m:rPr>
                          <a:rPr lang="ar-IQ" b="1" i="0" baseline="30000" dirty="0" smtClean="0">
                            <a:solidFill>
                              <a:srgbClr val="FF0000"/>
                            </a:solidFill>
                          </a:rPr>
                          <m:t>-</m:t>
                        </m:r>
                        <m:r>
                          <a:rPr lang="en-US" b="1" i="1" baseline="30000" dirty="0" smtClean="0">
                            <a:solidFill>
                              <a:srgbClr val="FF0000"/>
                            </a:solidFill>
                            <a:latin typeface="Cambria Math" panose="02040503050406030204" pitchFamily="18" charset="0"/>
                          </a:rPr>
                          <m:t>𝟑𝟒</m:t>
                        </m:r>
                        <m:r>
                          <m:rPr>
                            <m:nor/>
                          </m:rPr>
                          <a:rPr lang="en-US" b="1" i="0" baseline="30000" dirty="0" smtClean="0">
                            <a:solidFill>
                              <a:srgbClr val="FF0000"/>
                            </a:solidFill>
                            <a:latin typeface="Cambria Math" panose="02040503050406030204" pitchFamily="18" charset="0"/>
                          </a:rPr>
                          <m:t> </m:t>
                        </m:r>
                        <m:r>
                          <m:rPr>
                            <m:nor/>
                          </m:rPr>
                          <a:rPr lang="en-US" b="1" dirty="0">
                            <a:solidFill>
                              <a:srgbClr val="FF0000"/>
                            </a:solidFill>
                          </a:rPr>
                          <m:t>J</m:t>
                        </m:r>
                        <m:r>
                          <m:rPr>
                            <m:nor/>
                          </m:rPr>
                          <a:rPr lang="en-US" b="1" i="0" dirty="0" smtClean="0">
                            <a:solidFill>
                              <a:srgbClr val="FF0000"/>
                            </a:solidFill>
                            <a:latin typeface="Cambria Math" panose="02040503050406030204" pitchFamily="18" charset="0"/>
                          </a:rPr>
                          <m:t>.</m:t>
                        </m:r>
                        <m:r>
                          <m:rPr>
                            <m:nor/>
                          </m:rPr>
                          <a:rPr lang="en-US" b="1" i="0" dirty="0" smtClean="0">
                            <a:solidFill>
                              <a:srgbClr val="FF0000"/>
                            </a:solidFill>
                            <a:latin typeface="Cambria Math" panose="02040503050406030204" pitchFamily="18" charset="0"/>
                          </a:rPr>
                          <m:t>s</m:t>
                        </m:r>
                        <m:r>
                          <m:rPr>
                            <m:nor/>
                          </m:rPr>
                          <a:rPr lang="en-US" b="1" i="0" dirty="0" smtClean="0">
                            <a:solidFill>
                              <a:srgbClr val="FF0000"/>
                            </a:solidFill>
                            <a:latin typeface="Cambria Math" panose="02040503050406030204" pitchFamily="18" charset="0"/>
                          </a:rPr>
                          <m:t> </m:t>
                        </m:r>
                        <m:r>
                          <m:rPr>
                            <m:nor/>
                          </m:rPr>
                          <a:rPr lang="pt-BR" b="1" dirty="0">
                            <a:solidFill>
                              <a:srgbClr val="FF0000"/>
                            </a:solidFill>
                          </a:rPr>
                          <m:t>x</m:t>
                        </m:r>
                        <m:r>
                          <m:rPr>
                            <m:nor/>
                          </m:rPr>
                          <a:rPr lang="ar-IQ" b="1" i="0" dirty="0" smtClean="0">
                            <a:solidFill>
                              <a:srgbClr val="FF0000"/>
                            </a:solidFill>
                          </a:rPr>
                          <m:t> </m:t>
                        </m:r>
                        <m:r>
                          <a:rPr lang="ar-IQ" b="1" i="1" dirty="0" smtClean="0">
                            <a:solidFill>
                              <a:srgbClr val="FF0000"/>
                            </a:solidFill>
                            <a:latin typeface="Cambria Math" panose="02040503050406030204" pitchFamily="18" charset="0"/>
                          </a:rPr>
                          <m:t>𝟑</m:t>
                        </m:r>
                        <m:r>
                          <m:rPr>
                            <m:nor/>
                          </m:rPr>
                          <a:rPr lang="pt-BR" b="1" dirty="0">
                            <a:solidFill>
                              <a:srgbClr val="FF0000"/>
                            </a:solidFill>
                          </a:rPr>
                          <m:t>x</m:t>
                        </m:r>
                        <m:r>
                          <a:rPr lang="ar-IQ" b="1" i="1" dirty="0" smtClean="0">
                            <a:solidFill>
                              <a:srgbClr val="FF0000"/>
                            </a:solidFill>
                            <a:latin typeface="Cambria Math" panose="02040503050406030204" pitchFamily="18" charset="0"/>
                          </a:rPr>
                          <m:t>𝟏𝟎</m:t>
                        </m:r>
                        <m:r>
                          <a:rPr lang="ar-IQ" b="1" i="1" baseline="30000" dirty="0" smtClean="0">
                            <a:solidFill>
                              <a:srgbClr val="FF0000"/>
                            </a:solidFill>
                            <a:latin typeface="Cambria Math" panose="02040503050406030204" pitchFamily="18" charset="0"/>
                          </a:rPr>
                          <m:t>𝟖</m:t>
                        </m:r>
                        <m:r>
                          <a:rPr lang="en-US" b="1" i="1" dirty="0" smtClean="0">
                            <a:solidFill>
                              <a:srgbClr val="FF0000"/>
                            </a:solidFill>
                            <a:latin typeface="Cambria Math" panose="02040503050406030204" pitchFamily="18" charset="0"/>
                          </a:rPr>
                          <m:t> </m:t>
                        </m:r>
                        <m:r>
                          <a:rPr lang="en-US" b="1" i="1" dirty="0" smtClean="0">
                            <a:solidFill>
                              <a:srgbClr val="FF0000"/>
                            </a:solidFill>
                            <a:latin typeface="Cambria Math" panose="02040503050406030204" pitchFamily="18" charset="0"/>
                          </a:rPr>
                          <m:t>𝒎</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𝒔</m:t>
                        </m:r>
                      </m:num>
                      <m:den>
                        <m:r>
                          <m:rPr>
                            <m:nor/>
                          </m:rPr>
                          <a:rPr lang="en-US" b="1" dirty="0">
                            <a:solidFill>
                              <a:srgbClr val="FF0000"/>
                            </a:solidFill>
                          </a:rPr>
                          <m:t>2.107 </m:t>
                        </m:r>
                        <m:r>
                          <m:rPr>
                            <m:nor/>
                          </m:rPr>
                          <a:rPr lang="en-US" b="1" dirty="0">
                            <a:solidFill>
                              <a:srgbClr val="FF0000"/>
                            </a:solidFill>
                          </a:rPr>
                          <m:t>eV</m:t>
                        </m:r>
                        <m:r>
                          <m:rPr>
                            <m:nor/>
                          </m:rPr>
                          <a:rPr lang="en-US" b="1" i="0" dirty="0" smtClean="0">
                            <a:solidFill>
                              <a:srgbClr val="FF0000"/>
                            </a:solidFill>
                          </a:rPr>
                          <m:t> </m:t>
                        </m:r>
                        <m:r>
                          <m:rPr>
                            <m:nor/>
                          </m:rPr>
                          <a:rPr lang="pt-BR" b="1" dirty="0">
                            <a:solidFill>
                              <a:srgbClr val="FF0000"/>
                            </a:solidFill>
                          </a:rPr>
                          <m:t>x</m:t>
                        </m:r>
                        <m:r>
                          <m:rPr>
                            <m:nor/>
                          </m:rPr>
                          <a:rPr lang="en-US" b="1" i="0" dirty="0" smtClean="0">
                            <a:solidFill>
                              <a:srgbClr val="FF0000"/>
                            </a:solidFill>
                          </a:rPr>
                          <m:t> </m:t>
                        </m:r>
                        <m:r>
                          <m:rPr>
                            <m:nor/>
                          </m:rPr>
                          <a:rPr lang="en-US" b="1" dirty="0">
                            <a:solidFill>
                              <a:srgbClr val="FF0000"/>
                            </a:solidFill>
                          </a:rPr>
                          <m:t>1.60 </m:t>
                        </m:r>
                        <m:r>
                          <m:rPr>
                            <m:nor/>
                          </m:rPr>
                          <a:rPr lang="en-US" b="1" dirty="0">
                            <a:solidFill>
                              <a:srgbClr val="FF0000"/>
                            </a:solidFill>
                          </a:rPr>
                          <m:t>X</m:t>
                        </m:r>
                        <m:r>
                          <m:rPr>
                            <m:nor/>
                          </m:rPr>
                          <a:rPr lang="en-US" b="1" dirty="0">
                            <a:solidFill>
                              <a:srgbClr val="FF0000"/>
                            </a:solidFill>
                          </a:rPr>
                          <m:t> </m:t>
                        </m:r>
                        <m:r>
                          <m:rPr>
                            <m:nor/>
                          </m:rPr>
                          <a:rPr lang="en-US" b="1" dirty="0">
                            <a:solidFill>
                              <a:srgbClr val="FF0000"/>
                            </a:solidFill>
                          </a:rPr>
                          <m:t>10</m:t>
                        </m:r>
                        <m:r>
                          <m:rPr>
                            <m:nor/>
                          </m:rPr>
                          <a:rPr lang="en-US" b="1" baseline="30000" dirty="0">
                            <a:solidFill>
                              <a:srgbClr val="FF0000"/>
                            </a:solidFill>
                          </a:rPr>
                          <m:t>–</m:t>
                        </m:r>
                        <m:r>
                          <m:rPr>
                            <m:nor/>
                          </m:rPr>
                          <a:rPr lang="en-US" b="1" baseline="30000" dirty="0">
                            <a:solidFill>
                              <a:srgbClr val="FF0000"/>
                            </a:solidFill>
                          </a:rPr>
                          <m:t>19</m:t>
                        </m:r>
                        <m:r>
                          <m:rPr>
                            <m:nor/>
                          </m:rPr>
                          <a:rPr lang="en-US" b="1" dirty="0">
                            <a:solidFill>
                              <a:srgbClr val="FF0000"/>
                            </a:solidFill>
                          </a:rPr>
                          <m:t> </m:t>
                        </m:r>
                        <m:r>
                          <m:rPr>
                            <m:nor/>
                          </m:rPr>
                          <a:rPr lang="en-US" b="1" dirty="0">
                            <a:solidFill>
                              <a:srgbClr val="FF0000"/>
                            </a:solidFill>
                          </a:rPr>
                          <m:t>J</m:t>
                        </m:r>
                        <m:r>
                          <m:rPr>
                            <m:nor/>
                          </m:rPr>
                          <a:rPr lang="en-US" b="1" i="0" dirty="0" smtClean="0">
                            <a:solidFill>
                              <a:srgbClr val="FF0000"/>
                            </a:solidFill>
                          </a:rPr>
                          <m:t>/</m:t>
                        </m:r>
                        <m:r>
                          <m:rPr>
                            <m:nor/>
                          </m:rPr>
                          <a:rPr lang="en-US" b="1" i="0" dirty="0" smtClean="0">
                            <a:solidFill>
                              <a:srgbClr val="FF0000"/>
                            </a:solidFill>
                          </a:rPr>
                          <m:t>ev</m:t>
                        </m:r>
                      </m:den>
                    </m:f>
                  </m:oMath>
                </a14:m>
                <a:r>
                  <a:rPr lang="en-US" b="1" dirty="0" smtClean="0">
                    <a:solidFill>
                      <a:srgbClr val="FF0000"/>
                    </a:solidFill>
                  </a:rPr>
                  <a:t> = 590 nm</a:t>
                </a:r>
              </a:p>
              <a:p>
                <a:pPr algn="just" rtl="0">
                  <a:buFont typeface="Wingdings" panose="05000000000000000000" pitchFamily="2" charset="2"/>
                  <a:buChar char="Ø"/>
                </a:pPr>
                <a:endParaRPr lang="en-US" b="1" dirty="0">
                  <a:solidFill>
                    <a:srgbClr val="FF0000"/>
                  </a:solidFill>
                </a:endParaRPr>
              </a:p>
              <a:p>
                <a:pPr algn="just" rtl="0">
                  <a:buFont typeface="Wingdings" panose="05000000000000000000" pitchFamily="2" charset="2"/>
                  <a:buChar char="Ø"/>
                </a:pPr>
                <a:r>
                  <a:rPr lang="en-US" b="1" dirty="0">
                    <a:solidFill>
                      <a:srgbClr val="FF0000"/>
                    </a:solidFill>
                  </a:rPr>
                  <a:t>electron volt, </a:t>
                </a:r>
                <a:r>
                  <a:rPr lang="en-US" b="1" dirty="0"/>
                  <a:t>unit of energy commonly used in atomic and nuclear physics, equal to the energy gained by an electron (a charged particle carrying unit electronic charge) when the electrical potential at the electron increases by one volt. </a:t>
                </a:r>
                <a:r>
                  <a:rPr lang="en-US" b="1" dirty="0">
                    <a:solidFill>
                      <a:srgbClr val="FF0000"/>
                    </a:solidFill>
                  </a:rPr>
                  <a:t>The electron volt equals </a:t>
                </a:r>
                <a:r>
                  <a:rPr lang="en-US" b="1" dirty="0" smtClean="0">
                    <a:solidFill>
                      <a:srgbClr val="FF0000"/>
                    </a:solidFill>
                  </a:rPr>
                  <a:t>1.602 </a:t>
                </a:r>
                <a:r>
                  <a:rPr lang="en-US" b="1" dirty="0">
                    <a:solidFill>
                      <a:srgbClr val="FF0000"/>
                    </a:solidFill>
                  </a:rPr>
                  <a:t>× 10</a:t>
                </a:r>
                <a:r>
                  <a:rPr lang="en-US" b="1" baseline="30000" dirty="0">
                    <a:solidFill>
                      <a:srgbClr val="FF0000"/>
                    </a:solidFill>
                  </a:rPr>
                  <a:t>−19 </a:t>
                </a:r>
                <a:r>
                  <a:rPr lang="en-US" b="1" dirty="0">
                    <a:solidFill>
                      <a:srgbClr val="FF0000"/>
                    </a:solidFill>
                  </a:rPr>
                  <a:t>joule.</a:t>
                </a:r>
              </a:p>
              <a:p>
                <a:pPr algn="just" rtl="0">
                  <a:buFont typeface="Wingdings" panose="05000000000000000000" pitchFamily="2" charset="2"/>
                  <a:buChar char="Ø"/>
                </a:pPr>
                <a:endParaRPr lang="en-US" b="1" dirty="0">
                  <a:solidFill>
                    <a:srgbClr val="FF0000"/>
                  </a:solidFill>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150125" y="218364"/>
                <a:ext cx="11709779" cy="6428096"/>
              </a:xfrm>
              <a:blipFill>
                <a:blip r:embed="rId2"/>
                <a:stretch>
                  <a:fillRect l="-937" t="-1613" r="-1041"/>
                </a:stretch>
              </a:blipFill>
            </p:spPr>
            <p:txBody>
              <a:bodyPr/>
              <a:lstStyle/>
              <a:p>
                <a:r>
                  <a:rPr lang="ar-IQ">
                    <a:noFill/>
                  </a:rPr>
                  <a:t> </a:t>
                </a:r>
              </a:p>
            </p:txBody>
          </p:sp>
        </mc:Fallback>
      </mc:AlternateContent>
    </p:spTree>
    <p:extLst>
      <p:ext uri="{BB962C8B-B14F-4D97-AF65-F5344CB8AC3E}">
        <p14:creationId xmlns:p14="http://schemas.microsoft.com/office/powerpoint/2010/main" val="140224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272955" y="232012"/>
                <a:ext cx="11709779" cy="6346209"/>
              </a:xfrm>
            </p:spPr>
            <p:txBody>
              <a:bodyPr/>
              <a:lstStyle/>
              <a:p>
                <a:pPr algn="l" rtl="0"/>
                <a:r>
                  <a:rPr lang="en-US" b="1" dirty="0" smtClean="0">
                    <a:solidFill>
                      <a:srgbClr val="00B0F0"/>
                    </a:solidFill>
                  </a:rPr>
                  <a:t>Example: Violet </a:t>
                </a:r>
                <a:r>
                  <a:rPr lang="en-US" b="1" dirty="0">
                    <a:solidFill>
                      <a:srgbClr val="00B0F0"/>
                    </a:solidFill>
                  </a:rPr>
                  <a:t>light from a mercury lamp has a wavelength of 436 nm</a:t>
                </a:r>
                <a:r>
                  <a:rPr lang="en-US" b="1" dirty="0" smtClean="0">
                    <a:solidFill>
                      <a:srgbClr val="00B0F0"/>
                    </a:solidFill>
                  </a:rPr>
                  <a:t>: </a:t>
                </a:r>
              </a:p>
              <a:p>
                <a:pPr algn="l" rtl="0"/>
                <a:r>
                  <a:rPr lang="en-US" b="1" dirty="0" smtClean="0">
                    <a:solidFill>
                      <a:srgbClr val="00B0F0"/>
                    </a:solidFill>
                  </a:rPr>
                  <a:t>Calculate energy of light</a:t>
                </a:r>
                <a:endParaRPr lang="en-US" b="1" dirty="0" smtClean="0">
                  <a:solidFill>
                    <a:srgbClr val="00B0F0"/>
                  </a:solidFill>
                </a:endParaRPr>
              </a:p>
              <a:p>
                <a:pPr marL="0" indent="0" algn="l" rtl="0">
                  <a:buNone/>
                </a:pPr>
                <a:endParaRPr lang="en-US" b="1" dirty="0">
                  <a:solidFill>
                    <a:srgbClr val="00B0F0"/>
                  </a:solidFill>
                </a:endParaRPr>
              </a:p>
              <a:p>
                <a:pPr marL="0" indent="0" algn="l" rtl="0">
                  <a:buNone/>
                </a:pPr>
                <a14:m>
                  <m:oMathPara xmlns:m="http://schemas.openxmlformats.org/officeDocument/2006/math">
                    <m:oMathParaPr>
                      <m:jc m:val="centerGroup"/>
                    </m:oMathParaPr>
                    <m:oMath xmlns:m="http://schemas.openxmlformats.org/officeDocument/2006/math">
                      <m:r>
                        <a:rPr lang="ar-IQ" b="1" i="1" dirty="0" smtClean="0">
                          <a:solidFill>
                            <a:srgbClr val="FF0000"/>
                          </a:solidFill>
                          <a:latin typeface="Cambria Math" panose="02040503050406030204" pitchFamily="18" charset="0"/>
                        </a:rPr>
                        <m:t>𝑬</m:t>
                      </m:r>
                      <m:r>
                        <a:rPr lang="ar-IQ" b="1" dirty="0">
                          <a:solidFill>
                            <a:srgbClr val="FF0000"/>
                          </a:solidFill>
                          <a:latin typeface="Cambria Math" panose="02040503050406030204" pitchFamily="18" charset="0"/>
                        </a:rPr>
                        <m:t>=</m:t>
                      </m:r>
                      <m:f>
                        <m:fPr>
                          <m:ctrlPr>
                            <a:rPr lang="ar-IQ" b="1" i="1" dirty="0">
                              <a:solidFill>
                                <a:srgbClr val="FF0000"/>
                              </a:solidFill>
                              <a:latin typeface="Cambria Math" panose="02040503050406030204" pitchFamily="18" charset="0"/>
                            </a:rPr>
                          </m:ctrlPr>
                        </m:fPr>
                        <m:num>
                          <m:r>
                            <a:rPr lang="ar-IQ" b="1" i="1" dirty="0">
                              <a:solidFill>
                                <a:srgbClr val="FF0000"/>
                              </a:solidFill>
                              <a:latin typeface="Cambria Math" panose="02040503050406030204" pitchFamily="18" charset="0"/>
                            </a:rPr>
                            <m:t>𝒉𝒄</m:t>
                          </m:r>
                        </m:num>
                        <m:den>
                          <m:r>
                            <a:rPr lang="ar-IQ" b="1" i="1" dirty="0">
                              <a:solidFill>
                                <a:srgbClr val="FF0000"/>
                              </a:solidFill>
                              <a:latin typeface="Cambria Math" panose="02040503050406030204" pitchFamily="18" charset="0"/>
                            </a:rPr>
                            <m:t>𝝀</m:t>
                          </m:r>
                        </m:den>
                      </m:f>
                    </m:oMath>
                  </m:oMathPara>
                </a14:m>
                <a:endParaRPr lang="en-US" b="1" dirty="0" smtClean="0">
                  <a:solidFill>
                    <a:srgbClr val="FF0000"/>
                  </a:solidFill>
                </a:endParaRPr>
              </a:p>
              <a:p>
                <a:pPr marL="0" indent="0" algn="l" rtl="0">
                  <a:buNone/>
                </a:pPr>
                <a:endParaRPr lang="en-US" b="1" dirty="0" smtClean="0">
                  <a:solidFill>
                    <a:srgbClr val="FF0000"/>
                  </a:solidFill>
                </a:endParaRPr>
              </a:p>
              <a:p>
                <a:pPr marL="0" indent="0" algn="l" rtl="0">
                  <a:buNone/>
                </a:pPr>
                <a:r>
                  <a:rPr lang="en-US" b="1" dirty="0" smtClean="0">
                    <a:solidFill>
                      <a:srgbClr val="FF0000"/>
                    </a:solidFill>
                  </a:rPr>
                  <a:t>=  </a:t>
                </a:r>
                <a14:m>
                  <m:oMath xmlns:m="http://schemas.openxmlformats.org/officeDocument/2006/math">
                    <m:f>
                      <m:fPr>
                        <m:ctrlPr>
                          <a:rPr lang="ar-IQ" b="1" i="1" dirty="0">
                            <a:solidFill>
                              <a:srgbClr val="FF0000"/>
                            </a:solidFill>
                            <a:latin typeface="Cambria Math" panose="02040503050406030204" pitchFamily="18" charset="0"/>
                          </a:rPr>
                        </m:ctrlPr>
                      </m:fPr>
                      <m:num>
                        <m:r>
                          <a:rPr lang="en-US" b="1" i="1" dirty="0" smtClean="0">
                            <a:solidFill>
                              <a:srgbClr val="FF0000"/>
                            </a:solidFill>
                            <a:latin typeface="Cambria Math" panose="02040503050406030204" pitchFamily="18" charset="0"/>
                          </a:rPr>
                          <m:t>(</m:t>
                        </m:r>
                        <m:r>
                          <a:rPr lang="en-US" b="1" i="1" dirty="0">
                            <a:solidFill>
                              <a:srgbClr val="FF0000"/>
                            </a:solidFill>
                            <a:latin typeface="Cambria Math" panose="02040503050406030204" pitchFamily="18" charset="0"/>
                          </a:rPr>
                          <m:t>𝟔</m:t>
                        </m:r>
                        <m:r>
                          <a:rPr lang="en-US" b="1" i="1" dirty="0">
                            <a:solidFill>
                              <a:srgbClr val="FF0000"/>
                            </a:solidFill>
                            <a:latin typeface="Cambria Math" panose="02040503050406030204" pitchFamily="18" charset="0"/>
                          </a:rPr>
                          <m:t>.</m:t>
                        </m:r>
                        <m:r>
                          <a:rPr lang="en-US" b="1" i="1" dirty="0">
                            <a:solidFill>
                              <a:srgbClr val="FF0000"/>
                            </a:solidFill>
                            <a:latin typeface="Cambria Math" panose="02040503050406030204" pitchFamily="18" charset="0"/>
                          </a:rPr>
                          <m:t>𝟔𝟐𝟔</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𝒙</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𝟏𝟎</m:t>
                        </m:r>
                        <m:r>
                          <a:rPr lang="en-US" b="1" i="1" baseline="30000" dirty="0">
                            <a:solidFill>
                              <a:srgbClr val="FF0000"/>
                            </a:solidFill>
                            <a:latin typeface="Cambria Math" panose="02040503050406030204" pitchFamily="18" charset="0"/>
                          </a:rPr>
                          <m:t>−</m:t>
                        </m:r>
                        <m:r>
                          <a:rPr lang="en-US" b="1" i="1" baseline="30000" dirty="0">
                            <a:solidFill>
                              <a:srgbClr val="FF0000"/>
                            </a:solidFill>
                            <a:latin typeface="Cambria Math" panose="02040503050406030204" pitchFamily="18" charset="0"/>
                          </a:rPr>
                          <m:t>𝟑𝟒</m:t>
                        </m:r>
                        <m:r>
                          <a:rPr lang="en-US" b="1" i="1" baseline="30000"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𝑱</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𝒔</m:t>
                        </m:r>
                        <m:r>
                          <a:rPr lang="en-US" b="1" i="1" dirty="0">
                            <a:solidFill>
                              <a:srgbClr val="FF0000"/>
                            </a:solidFill>
                            <a:latin typeface="Cambria Math" panose="02040503050406030204" pitchFamily="18" charset="0"/>
                          </a:rPr>
                          <m:t>)(</m:t>
                        </m:r>
                        <m:r>
                          <a:rPr lang="en-US" b="1" i="1" dirty="0">
                            <a:solidFill>
                              <a:srgbClr val="FF0000"/>
                            </a:solidFill>
                            <a:latin typeface="Cambria Math" panose="02040503050406030204" pitchFamily="18" charset="0"/>
                          </a:rPr>
                          <m:t>𝟑</m:t>
                        </m:r>
                        <m:r>
                          <a:rPr lang="en-US" b="1" i="1" dirty="0">
                            <a:solidFill>
                              <a:srgbClr val="FF0000"/>
                            </a:solidFill>
                            <a:latin typeface="Cambria Math" panose="02040503050406030204" pitchFamily="18" charset="0"/>
                          </a:rPr>
                          <m:t>.</m:t>
                        </m:r>
                        <m:r>
                          <a:rPr lang="en-US" b="1" i="1" dirty="0">
                            <a:solidFill>
                              <a:srgbClr val="FF0000"/>
                            </a:solidFill>
                            <a:latin typeface="Cambria Math" panose="02040503050406030204" pitchFamily="18" charset="0"/>
                          </a:rPr>
                          <m:t>𝟎𝟎</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𝒙</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𝟏𝟎𝟖</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𝒎</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𝒔</m:t>
                        </m:r>
                        <m:r>
                          <a:rPr lang="en-US" b="1" i="1" baseline="30000" dirty="0">
                            <a:solidFill>
                              <a:srgbClr val="FF0000"/>
                            </a:solidFill>
                            <a:latin typeface="Cambria Math" panose="02040503050406030204" pitchFamily="18" charset="0"/>
                          </a:rPr>
                          <m:t>−</m:t>
                        </m:r>
                        <m:r>
                          <a:rPr lang="en-US" b="1" i="1" baseline="30000" dirty="0">
                            <a:solidFill>
                              <a:srgbClr val="FF0000"/>
                            </a:solidFill>
                            <a:latin typeface="Cambria Math" panose="02040503050406030204" pitchFamily="18" charset="0"/>
                          </a:rPr>
                          <m:t>𝟗</m:t>
                        </m:r>
                        <m:r>
                          <a:rPr lang="en-US" b="1" i="1" dirty="0" smtClean="0">
                            <a:solidFill>
                              <a:srgbClr val="FF0000"/>
                            </a:solidFill>
                            <a:latin typeface="Cambria Math" panose="02040503050406030204" pitchFamily="18" charset="0"/>
                          </a:rPr>
                          <m:t>)</m:t>
                        </m:r>
                      </m:num>
                      <m:den>
                        <m:r>
                          <a:rPr lang="en-US" b="1" i="1" dirty="0">
                            <a:solidFill>
                              <a:srgbClr val="FF0000"/>
                            </a:solidFill>
                            <a:latin typeface="Cambria Math" panose="02040503050406030204" pitchFamily="18" charset="0"/>
                          </a:rPr>
                          <m:t>𝟒𝟑𝟔</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𝒙</m:t>
                        </m:r>
                        <m:r>
                          <a:rPr lang="en-US" b="1" i="1"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𝟏𝟎</m:t>
                        </m:r>
                        <m:r>
                          <a:rPr lang="en-US" b="1" i="1" baseline="30000" dirty="0">
                            <a:solidFill>
                              <a:srgbClr val="FF0000"/>
                            </a:solidFill>
                            <a:latin typeface="Cambria Math" panose="02040503050406030204" pitchFamily="18" charset="0"/>
                          </a:rPr>
                          <m:t>−</m:t>
                        </m:r>
                        <m:r>
                          <a:rPr lang="en-US" b="1" i="1" baseline="30000" dirty="0" smtClean="0">
                            <a:solidFill>
                              <a:srgbClr val="FF0000"/>
                            </a:solidFill>
                            <a:latin typeface="Cambria Math" panose="02040503050406030204" pitchFamily="18" charset="0"/>
                          </a:rPr>
                          <m:t>𝟗</m:t>
                        </m:r>
                        <m:r>
                          <a:rPr lang="en-US" b="1" i="1" baseline="30000" dirty="0">
                            <a:solidFill>
                              <a:srgbClr val="FF0000"/>
                            </a:solidFill>
                            <a:latin typeface="Cambria Math" panose="02040503050406030204" pitchFamily="18" charset="0"/>
                          </a:rPr>
                          <m:t> </m:t>
                        </m:r>
                        <m:r>
                          <a:rPr lang="en-US" b="1" i="1" dirty="0">
                            <a:solidFill>
                              <a:srgbClr val="FF0000"/>
                            </a:solidFill>
                            <a:latin typeface="Cambria Math" panose="02040503050406030204" pitchFamily="18" charset="0"/>
                          </a:rPr>
                          <m:t>𝒎</m:t>
                        </m:r>
                      </m:den>
                    </m:f>
                  </m:oMath>
                </a14:m>
                <a:r>
                  <a:rPr lang="ar-IQ" b="1" dirty="0" smtClean="0">
                    <a:solidFill>
                      <a:srgbClr val="FF0000"/>
                    </a:solidFill>
                  </a:rPr>
                  <a:t> = </a:t>
                </a:r>
                <a:r>
                  <a:rPr lang="en-US" b="1" dirty="0" smtClean="0">
                    <a:solidFill>
                      <a:srgbClr val="FF0000"/>
                    </a:solidFill>
                  </a:rPr>
                  <a:t> </a:t>
                </a:r>
                <a:r>
                  <a:rPr lang="en-US" b="1" dirty="0">
                    <a:solidFill>
                      <a:srgbClr val="FF0000"/>
                    </a:solidFill>
                  </a:rPr>
                  <a:t>4.56 x 10</a:t>
                </a:r>
                <a:r>
                  <a:rPr lang="en-US" b="1" baseline="30000" dirty="0">
                    <a:solidFill>
                      <a:srgbClr val="FF0000"/>
                    </a:solidFill>
                  </a:rPr>
                  <a:t>-19</a:t>
                </a:r>
                <a:r>
                  <a:rPr lang="en-US" b="1" dirty="0">
                    <a:solidFill>
                      <a:srgbClr val="FF0000"/>
                    </a:solidFill>
                  </a:rPr>
                  <a:t> J </a:t>
                </a:r>
                <a:endParaRPr lang="en-US" b="1" dirty="0" smtClean="0">
                  <a:solidFill>
                    <a:srgbClr val="FF0000"/>
                  </a:solidFill>
                </a:endParaRPr>
              </a:p>
              <a:p>
                <a:pPr marL="0" indent="0" algn="l" rtl="0">
                  <a:buNone/>
                </a:pPr>
                <a:endParaRPr lang="en-US" b="1" dirty="0">
                  <a:solidFill>
                    <a:srgbClr val="FF0000"/>
                  </a:solidFill>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272955" y="232012"/>
                <a:ext cx="11709779" cy="6346209"/>
              </a:xfrm>
              <a:blipFill>
                <a:blip r:embed="rId2"/>
                <a:stretch>
                  <a:fillRect l="-1093" t="-1537"/>
                </a:stretch>
              </a:blipFill>
            </p:spPr>
            <p:txBody>
              <a:bodyPr/>
              <a:lstStyle/>
              <a:p>
                <a:r>
                  <a:rPr lang="ar-IQ">
                    <a:noFill/>
                  </a:rPr>
                  <a:t> </a:t>
                </a:r>
              </a:p>
            </p:txBody>
          </p:sp>
        </mc:Fallback>
      </mc:AlternateContent>
    </p:spTree>
    <p:extLst>
      <p:ext uri="{BB962C8B-B14F-4D97-AF65-F5344CB8AC3E}">
        <p14:creationId xmlns:p14="http://schemas.microsoft.com/office/powerpoint/2010/main" val="312789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7421" y="163773"/>
                <a:ext cx="11778017" cy="6550926"/>
              </a:xfrm>
            </p:spPr>
            <p:txBody>
              <a:bodyPr/>
              <a:lstStyle/>
              <a:p>
                <a:pPr algn="l" rtl="0">
                  <a:buFont typeface="Wingdings" panose="05000000000000000000" pitchFamily="2" charset="2"/>
                  <a:buChar char="Ø"/>
                </a:pPr>
                <a:r>
                  <a:rPr lang="en-US" dirty="0"/>
                  <a:t>Atoms and molecules </a:t>
                </a:r>
                <a:r>
                  <a:rPr lang="en-US" b="1" dirty="0">
                    <a:solidFill>
                      <a:srgbClr val="FF0000"/>
                    </a:solidFill>
                  </a:rPr>
                  <a:t>absorb and emit </a:t>
                </a:r>
                <a:r>
                  <a:rPr lang="en-US" dirty="0"/>
                  <a:t>light in the ultraviolet </a:t>
                </a:r>
                <a:r>
                  <a:rPr lang="en-US" b="1" dirty="0">
                    <a:solidFill>
                      <a:srgbClr val="FF0000"/>
                    </a:solidFill>
                  </a:rPr>
                  <a:t>(UV), </a:t>
                </a:r>
                <a:r>
                  <a:rPr lang="en-US" dirty="0"/>
                  <a:t>visible </a:t>
                </a:r>
                <a:r>
                  <a:rPr lang="en-US" b="1" dirty="0">
                    <a:solidFill>
                      <a:srgbClr val="FF0000"/>
                    </a:solidFill>
                  </a:rPr>
                  <a:t>(vis), </a:t>
                </a:r>
                <a:r>
                  <a:rPr lang="en-US" dirty="0"/>
                  <a:t>infrared </a:t>
                </a:r>
                <a:r>
                  <a:rPr lang="en-US" b="1" dirty="0">
                    <a:solidFill>
                      <a:srgbClr val="FF0000"/>
                    </a:solidFill>
                  </a:rPr>
                  <a:t>(IR), </a:t>
                </a:r>
                <a:r>
                  <a:rPr lang="en-US" dirty="0"/>
                  <a:t>and microwave </a:t>
                </a:r>
                <a:r>
                  <a:rPr lang="en-US" b="1" dirty="0">
                    <a:solidFill>
                      <a:srgbClr val="FF0000"/>
                    </a:solidFill>
                  </a:rPr>
                  <a:t>(</a:t>
                </a:r>
                <a:r>
                  <a:rPr lang="en-US" b="1" dirty="0" err="1">
                    <a:solidFill>
                      <a:srgbClr val="FF0000"/>
                    </a:solidFill>
                  </a:rPr>
                  <a:t>μwave</a:t>
                </a:r>
                <a:r>
                  <a:rPr lang="en-US" b="1" dirty="0">
                    <a:solidFill>
                      <a:srgbClr val="FF0000"/>
                    </a:solidFill>
                  </a:rPr>
                  <a:t>) </a:t>
                </a:r>
                <a:r>
                  <a:rPr lang="en-US" dirty="0"/>
                  <a:t>regions of the electromagnetic spectrum. </a:t>
                </a:r>
              </a:p>
              <a:p>
                <a:pPr algn="l" rtl="0">
                  <a:buFont typeface="Wingdings" panose="05000000000000000000" pitchFamily="2" charset="2"/>
                  <a:buChar char="Ø"/>
                </a:pPr>
                <a:r>
                  <a:rPr lang="en-US" b="1" dirty="0" smtClean="0">
                    <a:solidFill>
                      <a:srgbClr val="FF0000"/>
                    </a:solidFill>
                  </a:rPr>
                  <a:t>Absorption </a:t>
                </a:r>
                <a:r>
                  <a:rPr lang="en-US" b="1" dirty="0">
                    <a:solidFill>
                      <a:srgbClr val="FF0000"/>
                    </a:solidFill>
                  </a:rPr>
                  <a:t>or emission </a:t>
                </a:r>
                <a:r>
                  <a:rPr lang="en-US" dirty="0"/>
                  <a:t>of light in the </a:t>
                </a:r>
                <a:r>
                  <a:rPr lang="en-US" b="1" dirty="0">
                    <a:solidFill>
                      <a:srgbClr val="FF0000"/>
                    </a:solidFill>
                  </a:rPr>
                  <a:t>UV</a:t>
                </a:r>
                <a:r>
                  <a:rPr lang="en-US" dirty="0"/>
                  <a:t> and </a:t>
                </a:r>
                <a:r>
                  <a:rPr lang="en-US" b="1" dirty="0">
                    <a:solidFill>
                      <a:srgbClr val="FF0000"/>
                    </a:solidFill>
                  </a:rPr>
                  <a:t>vis</a:t>
                </a:r>
                <a:r>
                  <a:rPr lang="en-US" dirty="0"/>
                  <a:t> regions involves movement of electrons in the atom or molecule.</a:t>
                </a:r>
              </a:p>
              <a:p>
                <a:pPr algn="l" rtl="0">
                  <a:buFont typeface="Wingdings" panose="05000000000000000000" pitchFamily="2" charset="2"/>
                  <a:buChar char="Ø"/>
                </a:pPr>
                <a:r>
                  <a:rPr lang="en-US" dirty="0" smtClean="0"/>
                  <a:t>One </a:t>
                </a:r>
                <a:r>
                  <a:rPr lang="en-US" dirty="0"/>
                  <a:t>reason </a:t>
                </a:r>
                <a:r>
                  <a:rPr lang="en-US" b="1" dirty="0">
                    <a:solidFill>
                      <a:srgbClr val="FF0000"/>
                    </a:solidFill>
                  </a:rPr>
                  <a:t>UV light </a:t>
                </a:r>
                <a:r>
                  <a:rPr lang="en-US" dirty="0"/>
                  <a:t>is so damaging is that the light has enough energy to break chemical bonds—biological and chemical systems </a:t>
                </a:r>
              </a:p>
              <a:p>
                <a:pPr marL="0" indent="0" algn="l" rtl="0">
                  <a:buNone/>
                </a:pPr>
                <a:r>
                  <a:rPr lang="en-US" dirty="0" smtClean="0"/>
                  <a:t>•</a:t>
                </a:r>
                <a:r>
                  <a:rPr lang="en-US" b="1" dirty="0" smtClean="0">
                    <a:solidFill>
                      <a:srgbClr val="FF0000"/>
                    </a:solidFill>
                  </a:rPr>
                  <a:t>E</a:t>
                </a:r>
                <a:r>
                  <a:rPr lang="en-US" dirty="0" smtClean="0"/>
                  <a:t> (</a:t>
                </a:r>
                <a14:m>
                  <m:oMath xmlns:m="http://schemas.openxmlformats.org/officeDocument/2006/math">
                    <m:r>
                      <a:rPr lang="ar-IQ" b="1" i="1" dirty="0">
                        <a:solidFill>
                          <a:srgbClr val="FF0000"/>
                        </a:solidFill>
                        <a:latin typeface="Cambria Math" panose="02040503050406030204" pitchFamily="18" charset="0"/>
                      </a:rPr>
                      <m:t>𝝀</m:t>
                    </m:r>
                  </m:oMath>
                </a14:m>
                <a:r>
                  <a:rPr lang="en-US" dirty="0" smtClean="0"/>
                  <a:t> </a:t>
                </a:r>
                <a:r>
                  <a:rPr lang="en-US" dirty="0"/>
                  <a:t>= 300 nm) = 399 kJ </a:t>
                </a:r>
                <a:r>
                  <a:rPr lang="en-US" dirty="0" err="1"/>
                  <a:t>mol</a:t>
                </a:r>
                <a:r>
                  <a:rPr lang="en-US" dirty="0"/>
                  <a:t> </a:t>
                </a:r>
              </a:p>
              <a:p>
                <a:pPr marL="0" indent="0" algn="l" rtl="0">
                  <a:buNone/>
                </a:pPr>
                <a:r>
                  <a:rPr lang="en-US" dirty="0" smtClean="0"/>
                  <a:t>•</a:t>
                </a:r>
                <a:r>
                  <a:rPr lang="en-US" b="1" dirty="0" smtClean="0">
                    <a:solidFill>
                      <a:srgbClr val="FF0000"/>
                    </a:solidFill>
                  </a:rPr>
                  <a:t>Average </a:t>
                </a:r>
                <a:r>
                  <a:rPr lang="en-US" b="1" dirty="0">
                    <a:solidFill>
                      <a:srgbClr val="FF0000"/>
                    </a:solidFill>
                  </a:rPr>
                  <a:t>bond energy</a:t>
                </a:r>
                <a:r>
                  <a:rPr lang="en-US" dirty="0"/>
                  <a:t> = 380 kJ mol</a:t>
                </a:r>
                <a:r>
                  <a:rPr lang="en-US" baseline="30000" dirty="0"/>
                  <a:t>-1</a:t>
                </a:r>
                <a:endParaRPr lang="ar-IQ" baseline="300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7421" y="163773"/>
                <a:ext cx="11778017" cy="6550926"/>
              </a:xfrm>
              <a:blipFill>
                <a:blip r:embed="rId2"/>
                <a:stretch>
                  <a:fillRect l="-1035" t="-1583"/>
                </a:stretch>
              </a:blipFill>
            </p:spPr>
            <p:txBody>
              <a:bodyPr/>
              <a:lstStyle/>
              <a:p>
                <a:r>
                  <a:rPr lang="ar-IQ">
                    <a:noFill/>
                  </a:rPr>
                  <a:t> </a:t>
                </a:r>
              </a:p>
            </p:txBody>
          </p:sp>
        </mc:Fallback>
      </mc:AlternateContent>
    </p:spTree>
    <p:extLst>
      <p:ext uri="{BB962C8B-B14F-4D97-AF65-F5344CB8AC3E}">
        <p14:creationId xmlns:p14="http://schemas.microsoft.com/office/powerpoint/2010/main" val="408219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50125"/>
            <a:ext cx="10515600" cy="1160060"/>
          </a:xfrm>
        </p:spPr>
        <p:txBody>
          <a:bodyPr>
            <a:noAutofit/>
          </a:bodyPr>
          <a:lstStyle/>
          <a:p>
            <a:pPr algn="ctr"/>
            <a:r>
              <a:rPr lang="en-US" b="1" dirty="0">
                <a:solidFill>
                  <a:srgbClr val="002060"/>
                </a:solidFill>
              </a:rPr>
              <a:t>Electromagnetic radiation and its interactions with matter</a:t>
            </a:r>
            <a:endParaRPr lang="ar-IQ" b="1" dirty="0">
              <a:solidFill>
                <a:srgbClr val="002060"/>
              </a:solidFill>
            </a:endParaRPr>
          </a:p>
        </p:txBody>
      </p:sp>
      <p:sp>
        <p:nvSpPr>
          <p:cNvPr id="3" name="عنصر نائب للمحتوى 2"/>
          <p:cNvSpPr>
            <a:spLocks noGrp="1"/>
          </p:cNvSpPr>
          <p:nvPr>
            <p:ph idx="1"/>
          </p:nvPr>
        </p:nvSpPr>
        <p:spPr>
          <a:xfrm>
            <a:off x="838200" y="1433015"/>
            <a:ext cx="10515600" cy="4743948"/>
          </a:xfrm>
        </p:spPr>
        <p:txBody>
          <a:bodyPr>
            <a:normAutofit/>
          </a:bodyPr>
          <a:lstStyle/>
          <a:p>
            <a:pPr algn="just" rtl="0"/>
            <a:r>
              <a:rPr lang="en-US" dirty="0"/>
              <a:t>The interactions of radiation and matter are the subject of spectroscopic studies. The most interesting types of interactions in spectroscopy are </a:t>
            </a:r>
            <a:r>
              <a:rPr lang="en-US" b="1" dirty="0">
                <a:solidFill>
                  <a:srgbClr val="FF0000"/>
                </a:solidFill>
              </a:rPr>
              <a:t>absorption and emission </a:t>
            </a:r>
            <a:r>
              <a:rPr lang="en-US" dirty="0"/>
              <a:t>of radiation by molecular or atomic species of interest which involve transitions between different energy levels of the chemical species</a:t>
            </a:r>
            <a:r>
              <a:rPr lang="en-US" dirty="0" smtClean="0"/>
              <a:t>.</a:t>
            </a:r>
          </a:p>
          <a:p>
            <a:pPr algn="just" rtl="0"/>
            <a:r>
              <a:rPr lang="en-US" dirty="0"/>
              <a:t>Electromagnetic radiation can interact with matter in a number of ways. </a:t>
            </a:r>
            <a:endParaRPr lang="en-US" dirty="0" smtClean="0"/>
          </a:p>
          <a:p>
            <a:pPr algn="just" rtl="0"/>
            <a:r>
              <a:rPr lang="en-US" dirty="0" smtClean="0"/>
              <a:t> </a:t>
            </a:r>
            <a:r>
              <a:rPr lang="en-US" dirty="0"/>
              <a:t>If the interaction results in the transfer of energy from a beam of radiant energy to the matter, it is called "</a:t>
            </a:r>
            <a:r>
              <a:rPr lang="en-US" b="1" dirty="0">
                <a:solidFill>
                  <a:srgbClr val="FF0000"/>
                </a:solidFill>
              </a:rPr>
              <a:t>absorption</a:t>
            </a:r>
            <a:r>
              <a:rPr lang="en-US" dirty="0"/>
              <a:t>" The reverse process in which a portion of the internal energy of matter converted into radiant energy is called "</a:t>
            </a:r>
            <a:r>
              <a:rPr lang="en-US" b="1" dirty="0">
                <a:solidFill>
                  <a:srgbClr val="FF0000"/>
                </a:solidFill>
              </a:rPr>
              <a:t>emission</a:t>
            </a:r>
            <a:r>
              <a:rPr lang="en-US" dirty="0"/>
              <a:t>".. </a:t>
            </a:r>
            <a:endParaRPr lang="en-US" dirty="0" smtClean="0"/>
          </a:p>
          <a:p>
            <a:pPr algn="just" rtl="0"/>
            <a:endParaRPr lang="en-US" dirty="0"/>
          </a:p>
        </p:txBody>
      </p:sp>
    </p:spTree>
    <p:extLst>
      <p:ext uri="{BB962C8B-B14F-4D97-AF65-F5344CB8AC3E}">
        <p14:creationId xmlns:p14="http://schemas.microsoft.com/office/powerpoint/2010/main" val="321136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218364"/>
            <a:ext cx="11859905" cy="6414448"/>
          </a:xfrm>
        </p:spPr>
        <p:txBody>
          <a:bodyPr>
            <a:normAutofit fontScale="92500" lnSpcReduction="10000"/>
          </a:bodyPr>
          <a:lstStyle/>
          <a:p>
            <a:pPr algn="l" rtl="0"/>
            <a:r>
              <a:rPr lang="en-US" sz="3600" b="1" dirty="0" smtClean="0">
                <a:solidFill>
                  <a:srgbClr val="002060"/>
                </a:solidFill>
              </a:rPr>
              <a:t>Classical: </a:t>
            </a:r>
          </a:p>
          <a:p>
            <a:pPr algn="l" rtl="0"/>
            <a:r>
              <a:rPr lang="en-US" b="1" dirty="0" smtClean="0">
                <a:solidFill>
                  <a:srgbClr val="00B0F0"/>
                </a:solidFill>
              </a:rPr>
              <a:t>Qualitative</a:t>
            </a:r>
            <a:r>
              <a:rPr lang="en-US" b="1" dirty="0" smtClean="0">
                <a:solidFill>
                  <a:srgbClr val="FF0000"/>
                </a:solidFill>
              </a:rPr>
              <a:t> - </a:t>
            </a:r>
            <a:r>
              <a:rPr lang="en-US" dirty="0" smtClean="0"/>
              <a:t>identification by </a:t>
            </a:r>
            <a:r>
              <a:rPr lang="en-US" b="1" dirty="0" smtClean="0">
                <a:solidFill>
                  <a:srgbClr val="FF0000"/>
                </a:solidFill>
              </a:rPr>
              <a:t>color, indicators, boiling points, odors </a:t>
            </a:r>
          </a:p>
          <a:p>
            <a:pPr algn="l" rtl="0"/>
            <a:r>
              <a:rPr lang="en-US" b="1" dirty="0" smtClean="0">
                <a:solidFill>
                  <a:srgbClr val="00B0F0"/>
                </a:solidFill>
              </a:rPr>
              <a:t>Quantitative</a:t>
            </a:r>
            <a:r>
              <a:rPr lang="en-US" b="1" dirty="0" smtClean="0">
                <a:solidFill>
                  <a:srgbClr val="FF0000"/>
                </a:solidFill>
              </a:rPr>
              <a:t> - mass or volume (e.g. gravimetric, volumetric)</a:t>
            </a:r>
          </a:p>
          <a:p>
            <a:pPr algn="l" rtl="0"/>
            <a:r>
              <a:rPr lang="en-US" sz="3900" b="1" dirty="0" smtClean="0">
                <a:solidFill>
                  <a:srgbClr val="002060"/>
                </a:solidFill>
              </a:rPr>
              <a:t>Instrumental</a:t>
            </a:r>
            <a:r>
              <a:rPr lang="en-US" b="1" dirty="0" smtClean="0">
                <a:solidFill>
                  <a:srgbClr val="FF0000"/>
                </a:solidFill>
              </a:rPr>
              <a:t>: </a:t>
            </a:r>
          </a:p>
          <a:p>
            <a:pPr algn="just" rtl="0"/>
            <a:r>
              <a:rPr lang="en-US" b="1" dirty="0" smtClean="0">
                <a:solidFill>
                  <a:srgbClr val="00B0F0"/>
                </a:solidFill>
              </a:rPr>
              <a:t>Qualitative - </a:t>
            </a:r>
            <a:r>
              <a:rPr lang="en-US" b="1" dirty="0" smtClean="0">
                <a:solidFill>
                  <a:srgbClr val="FF0000"/>
                </a:solidFill>
              </a:rPr>
              <a:t>chromatography</a:t>
            </a:r>
            <a:r>
              <a:rPr lang="en-US" dirty="0" smtClean="0"/>
              <a:t>, </a:t>
            </a:r>
            <a:r>
              <a:rPr lang="en-US" b="1" dirty="0" smtClean="0">
                <a:solidFill>
                  <a:srgbClr val="FF0000"/>
                </a:solidFill>
              </a:rPr>
              <a:t>electrophoresis</a:t>
            </a:r>
            <a:r>
              <a:rPr lang="en-US" dirty="0" smtClean="0"/>
              <a:t> and identification by measuring physical property (e.g. </a:t>
            </a:r>
            <a:r>
              <a:rPr lang="en-US" b="1" dirty="0" smtClean="0">
                <a:solidFill>
                  <a:srgbClr val="FF0000"/>
                </a:solidFill>
              </a:rPr>
              <a:t>spectroscopy, electrode potential</a:t>
            </a:r>
            <a:r>
              <a:rPr lang="en-US" dirty="0" smtClean="0"/>
              <a:t>) </a:t>
            </a:r>
          </a:p>
          <a:p>
            <a:pPr algn="just" rtl="0"/>
            <a:r>
              <a:rPr lang="en-US" b="1" dirty="0" smtClean="0">
                <a:solidFill>
                  <a:srgbClr val="00B0F0"/>
                </a:solidFill>
              </a:rPr>
              <a:t>Quantitative - </a:t>
            </a:r>
            <a:r>
              <a:rPr lang="en-US" dirty="0" smtClean="0"/>
              <a:t>measuring property and determining relationship to concentration (e.g. </a:t>
            </a:r>
            <a:r>
              <a:rPr lang="en-US" b="1" dirty="0" smtClean="0">
                <a:solidFill>
                  <a:srgbClr val="FF0000"/>
                </a:solidFill>
              </a:rPr>
              <a:t>spectrophotometry, mass spectrometry</a:t>
            </a:r>
            <a:r>
              <a:rPr lang="en-US" dirty="0" smtClean="0"/>
              <a:t>) </a:t>
            </a:r>
            <a:r>
              <a:rPr lang="en-US" b="1" dirty="0" smtClean="0">
                <a:solidFill>
                  <a:srgbClr val="FF0000"/>
                </a:solidFill>
              </a:rPr>
              <a:t>Often, same instrumental method used for qualitative and quantitative analysis.</a:t>
            </a:r>
          </a:p>
          <a:p>
            <a:pPr algn="just" rtl="0"/>
            <a:r>
              <a:rPr lang="en-US" sz="3900" b="1" dirty="0" smtClean="0">
                <a:solidFill>
                  <a:srgbClr val="002060"/>
                </a:solidFill>
              </a:rPr>
              <a:t>Instrumental techniques</a:t>
            </a:r>
          </a:p>
          <a:p>
            <a:pPr algn="just" rtl="0"/>
            <a:r>
              <a:rPr lang="en-US" b="1" dirty="0" smtClean="0">
                <a:solidFill>
                  <a:srgbClr val="FF0000"/>
                </a:solidFill>
              </a:rPr>
              <a:t>1- Spectroscopic methods </a:t>
            </a:r>
            <a:r>
              <a:rPr lang="en-US" dirty="0" smtClean="0"/>
              <a:t>- measuring the interaction between the </a:t>
            </a:r>
            <a:r>
              <a:rPr lang="en-US" dirty="0" err="1" smtClean="0"/>
              <a:t>analyte</a:t>
            </a:r>
            <a:r>
              <a:rPr lang="en-US" dirty="0" smtClean="0"/>
              <a:t> and electromagnetic radiation (or the production of radiation by an </a:t>
            </a:r>
            <a:r>
              <a:rPr lang="en-US" dirty="0" err="1" smtClean="0"/>
              <a:t>analyte</a:t>
            </a:r>
            <a:r>
              <a:rPr lang="en-US" dirty="0" smtClean="0"/>
              <a:t>).</a:t>
            </a:r>
          </a:p>
          <a:p>
            <a:pPr algn="just" rtl="0"/>
            <a:r>
              <a:rPr lang="en-US" b="1" dirty="0" smtClean="0">
                <a:solidFill>
                  <a:srgbClr val="FF0000"/>
                </a:solidFill>
              </a:rPr>
              <a:t>2- </a:t>
            </a:r>
            <a:r>
              <a:rPr lang="en-US" b="1" dirty="0" err="1" smtClean="0">
                <a:solidFill>
                  <a:srgbClr val="FF0000"/>
                </a:solidFill>
              </a:rPr>
              <a:t>Electroanalytic</a:t>
            </a:r>
            <a:r>
              <a:rPr lang="en-US" b="1" dirty="0" smtClean="0">
                <a:solidFill>
                  <a:srgbClr val="FF0000"/>
                </a:solidFill>
              </a:rPr>
              <a:t> methods </a:t>
            </a:r>
            <a:r>
              <a:rPr lang="en-US" dirty="0" smtClean="0"/>
              <a:t>- measure an electrical property (i.e., potential, current, resistance, amperes, etc.) chemically related to the amount of </a:t>
            </a:r>
            <a:r>
              <a:rPr lang="en-US" dirty="0" err="1" smtClean="0"/>
              <a:t>analyte</a:t>
            </a:r>
            <a:r>
              <a:rPr lang="en-US" dirty="0" smtClean="0"/>
              <a:t>.</a:t>
            </a:r>
          </a:p>
        </p:txBody>
      </p:sp>
    </p:spTree>
    <p:extLst>
      <p:ext uri="{BB962C8B-B14F-4D97-AF65-F5344CB8AC3E}">
        <p14:creationId xmlns:p14="http://schemas.microsoft.com/office/powerpoint/2010/main" val="145293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8365" y="204716"/>
            <a:ext cx="11818960" cy="6414448"/>
          </a:xfrm>
        </p:spPr>
        <p:txBody>
          <a:bodyPr/>
          <a:lstStyle/>
          <a:p>
            <a:pPr algn="just" rtl="0"/>
            <a:r>
              <a:rPr lang="en-US" b="1" dirty="0" smtClean="0">
                <a:solidFill>
                  <a:srgbClr val="FF0000"/>
                </a:solidFill>
              </a:rPr>
              <a:t>Absorption</a:t>
            </a:r>
            <a:r>
              <a:rPr lang="en-US" b="1" dirty="0">
                <a:solidFill>
                  <a:srgbClr val="FF0000"/>
                </a:solidFill>
              </a:rPr>
              <a:t>: </a:t>
            </a:r>
            <a:r>
              <a:rPr lang="en-US" dirty="0"/>
              <a:t>When radiation passes through a transparent layer of a solid, liquid, or gas, certain frequencies may be selectively removed by the process of absorption. Here, electromagnetic energy is transferred to the atoms or molecules constituting the sample; as a result, these particles are promoted from a </a:t>
            </a:r>
            <a:r>
              <a:rPr lang="en-US" b="1" dirty="0">
                <a:solidFill>
                  <a:srgbClr val="FF0000"/>
                </a:solidFill>
              </a:rPr>
              <a:t>lower energy state</a:t>
            </a:r>
            <a:r>
              <a:rPr lang="en-US" dirty="0"/>
              <a:t> to </a:t>
            </a:r>
            <a:r>
              <a:rPr lang="en-US" b="1" dirty="0">
                <a:solidFill>
                  <a:srgbClr val="FF0000"/>
                </a:solidFill>
              </a:rPr>
              <a:t>higher-energy states</a:t>
            </a:r>
            <a:r>
              <a:rPr lang="en-US" dirty="0"/>
              <a:t>, or </a:t>
            </a:r>
            <a:r>
              <a:rPr lang="en-US" b="1" dirty="0">
                <a:solidFill>
                  <a:srgbClr val="FF0000"/>
                </a:solidFill>
              </a:rPr>
              <a:t>excited states</a:t>
            </a:r>
            <a:r>
              <a:rPr lang="en-US" dirty="0"/>
              <a:t>. Note that at room temperature, most substances are in their </a:t>
            </a:r>
            <a:r>
              <a:rPr lang="en-US" b="1" dirty="0">
                <a:solidFill>
                  <a:srgbClr val="FF0000"/>
                </a:solidFill>
              </a:rPr>
              <a:t>lowest energy or ground state</a:t>
            </a:r>
            <a:r>
              <a:rPr lang="en-US" b="1" dirty="0" smtClean="0">
                <a:solidFill>
                  <a:srgbClr val="FF0000"/>
                </a:solidFill>
              </a:rPr>
              <a:t>.</a:t>
            </a:r>
          </a:p>
          <a:p>
            <a:pPr algn="just" rtl="0"/>
            <a:r>
              <a:rPr lang="en-US" dirty="0"/>
              <a:t>In </a:t>
            </a:r>
            <a:r>
              <a:rPr lang="en-US" b="1" dirty="0">
                <a:solidFill>
                  <a:srgbClr val="FF0000"/>
                </a:solidFill>
              </a:rPr>
              <a:t>emission</a:t>
            </a:r>
            <a:r>
              <a:rPr lang="en-US" dirty="0"/>
              <a:t> process, species in an excited state can emit photons of characteristic energies by returning to lower energy states or ground states. Part of the radiation which passes into matter, instead of being absorbed, may be </a:t>
            </a:r>
            <a:r>
              <a:rPr lang="en-US" b="1" dirty="0">
                <a:solidFill>
                  <a:srgbClr val="FF0000"/>
                </a:solidFill>
              </a:rPr>
              <a:t>scattered or reflected </a:t>
            </a:r>
            <a:r>
              <a:rPr lang="en-US" dirty="0"/>
              <a:t>or may be re-emitted at the same wavelength or a different wavelength upon emerging from the sample. Radiation, which is neither absorbed nor scattered, may undergo changes in </a:t>
            </a:r>
            <a:r>
              <a:rPr lang="en-US" b="1" dirty="0">
                <a:solidFill>
                  <a:srgbClr val="FF0000"/>
                </a:solidFill>
              </a:rPr>
              <a:t>orientation or polarization </a:t>
            </a:r>
            <a:r>
              <a:rPr lang="en-US" dirty="0"/>
              <a:t>as it passes through the sample.</a:t>
            </a:r>
          </a:p>
          <a:p>
            <a:pPr algn="just" rtl="0"/>
            <a:endParaRPr lang="en-US" b="1" dirty="0">
              <a:solidFill>
                <a:srgbClr val="FF0000"/>
              </a:solidFill>
            </a:endParaRPr>
          </a:p>
        </p:txBody>
      </p:sp>
    </p:spTree>
    <p:extLst>
      <p:ext uri="{BB962C8B-B14F-4D97-AF65-F5344CB8AC3E}">
        <p14:creationId xmlns:p14="http://schemas.microsoft.com/office/powerpoint/2010/main" val="241294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04717" y="245660"/>
                <a:ext cx="11737074" cy="6400800"/>
              </a:xfrm>
            </p:spPr>
            <p:txBody>
              <a:bodyPr/>
              <a:lstStyle/>
              <a:p>
                <a:pPr algn="just" rtl="0"/>
                <a:r>
                  <a:rPr lang="en-US" b="1" dirty="0">
                    <a:solidFill>
                      <a:srgbClr val="FF0000"/>
                    </a:solidFill>
                  </a:rPr>
                  <a:t>Emission: </a:t>
                </a:r>
                <a:r>
                  <a:rPr lang="en-US" dirty="0"/>
                  <a:t>when an atom or molecule in an excited state returns to a lower energy state, the excess energy often is released as a photon, a process we call </a:t>
                </a:r>
                <a:r>
                  <a:rPr lang="en-US" dirty="0" smtClean="0"/>
                  <a:t>emission.</a:t>
                </a:r>
              </a:p>
              <a:p>
                <a:pPr algn="just" rtl="0"/>
                <a:r>
                  <a:rPr lang="nn-NO" b="1" dirty="0" smtClean="0">
                    <a:solidFill>
                      <a:srgbClr val="FF0000"/>
                    </a:solidFill>
                  </a:rPr>
                  <a:t>Eg - Ee =ΔE= h</a:t>
                </a:r>
                <a:r>
                  <a:rPr lang="en-US" b="1" dirty="0">
                    <a:solidFill>
                      <a:srgbClr val="FF0000"/>
                    </a:solidFill>
                  </a:rPr>
                  <a:t> </a:t>
                </a:r>
                <a14:m>
                  <m:oMath xmlns:m="http://schemas.openxmlformats.org/officeDocument/2006/math">
                    <m:r>
                      <a:rPr lang="en-US" b="1" i="1" dirty="0">
                        <a:solidFill>
                          <a:srgbClr val="FF0000"/>
                        </a:solidFill>
                        <a:latin typeface="Cambria Math" panose="02040503050406030204" pitchFamily="18" charset="0"/>
                      </a:rPr>
                      <m:t>𝒗</m:t>
                    </m:r>
                  </m:oMath>
                </a14:m>
                <a:r>
                  <a:rPr lang="nn-NO" b="1" dirty="0">
                    <a:solidFill>
                      <a:srgbClr val="FF0000"/>
                    </a:solidFill>
                  </a:rPr>
                  <a:t> </a:t>
                </a:r>
                <a:r>
                  <a:rPr lang="nn-NO" b="1" dirty="0" smtClean="0">
                    <a:solidFill>
                      <a:srgbClr val="FF0000"/>
                    </a:solidFill>
                  </a:rPr>
                  <a:t>Absorption                                Ee </a:t>
                </a:r>
                <a:r>
                  <a:rPr lang="nn-NO" b="1" dirty="0">
                    <a:solidFill>
                      <a:srgbClr val="FF0000"/>
                    </a:solidFill>
                  </a:rPr>
                  <a:t>- Eg = h</a:t>
                </a:r>
                <a:r>
                  <a:rPr lang="en-US" b="1" dirty="0">
                    <a:solidFill>
                      <a:srgbClr val="FF0000"/>
                    </a:solidFill>
                  </a:rPr>
                  <a:t> </a:t>
                </a:r>
                <a14:m>
                  <m:oMath xmlns:m="http://schemas.openxmlformats.org/officeDocument/2006/math">
                    <m:r>
                      <a:rPr lang="en-US" b="1" i="1" dirty="0">
                        <a:solidFill>
                          <a:srgbClr val="FF0000"/>
                        </a:solidFill>
                        <a:latin typeface="Cambria Math" panose="02040503050406030204" pitchFamily="18" charset="0"/>
                      </a:rPr>
                      <m:t>𝒗</m:t>
                    </m:r>
                  </m:oMath>
                </a14:m>
                <a:r>
                  <a:rPr lang="nn-NO" b="1" dirty="0">
                    <a:solidFill>
                      <a:srgbClr val="FF0000"/>
                    </a:solidFill>
                  </a:rPr>
                  <a:t> </a:t>
                </a:r>
                <a:r>
                  <a:rPr lang="nn-NO" b="1" dirty="0" smtClean="0">
                    <a:solidFill>
                      <a:srgbClr val="FF0000"/>
                    </a:solidFill>
                  </a:rPr>
                  <a:t> emission</a:t>
                </a:r>
                <a:endParaRPr lang="en-US" b="1" dirty="0" smtClean="0">
                  <a:solidFill>
                    <a:srgbClr val="FF0000"/>
                  </a:solidFill>
                </a:endParaRPr>
              </a:p>
              <a:p>
                <a:pPr algn="just" rtl="0"/>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04717" y="245660"/>
                <a:ext cx="11737074" cy="6400800"/>
              </a:xfrm>
              <a:blipFill>
                <a:blip r:embed="rId2"/>
                <a:stretch>
                  <a:fillRect l="-935" t="-1524" r="-1039"/>
                </a:stretch>
              </a:blipFill>
            </p:spPr>
            <p:txBody>
              <a:bodyPr/>
              <a:lstStyle/>
              <a:p>
                <a:r>
                  <a:rPr lang="ar-IQ">
                    <a:noFill/>
                  </a:rPr>
                  <a:t> </a:t>
                </a:r>
              </a:p>
            </p:txBody>
          </p:sp>
        </mc:Fallback>
      </mc:AlternateContent>
      <p:pic>
        <p:nvPicPr>
          <p:cNvPr id="4" name="صورة 3"/>
          <p:cNvPicPr>
            <a:picLocks noChangeAspect="1"/>
          </p:cNvPicPr>
          <p:nvPr/>
        </p:nvPicPr>
        <p:blipFill>
          <a:blip r:embed="rId3"/>
          <a:stretch>
            <a:fillRect/>
          </a:stretch>
        </p:blipFill>
        <p:spPr>
          <a:xfrm>
            <a:off x="532263" y="2197289"/>
            <a:ext cx="5554637" cy="4285397"/>
          </a:xfrm>
          <a:prstGeom prst="rect">
            <a:avLst/>
          </a:prstGeom>
        </p:spPr>
      </p:pic>
      <p:pic>
        <p:nvPicPr>
          <p:cNvPr id="2" name="صورة 1"/>
          <p:cNvPicPr>
            <a:picLocks noChangeAspect="1"/>
          </p:cNvPicPr>
          <p:nvPr/>
        </p:nvPicPr>
        <p:blipFill>
          <a:blip r:embed="rId4"/>
          <a:stretch>
            <a:fillRect/>
          </a:stretch>
        </p:blipFill>
        <p:spPr>
          <a:xfrm>
            <a:off x="6416651" y="2197290"/>
            <a:ext cx="5429605" cy="3802007"/>
          </a:xfrm>
          <a:prstGeom prst="rect">
            <a:avLst/>
          </a:prstGeom>
        </p:spPr>
      </p:pic>
    </p:spTree>
    <p:extLst>
      <p:ext uri="{BB962C8B-B14F-4D97-AF65-F5344CB8AC3E}">
        <p14:creationId xmlns:p14="http://schemas.microsoft.com/office/powerpoint/2010/main" val="100271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4716" y="259307"/>
            <a:ext cx="11696132" cy="2374711"/>
          </a:xfrm>
        </p:spPr>
        <p:txBody>
          <a:bodyPr>
            <a:normAutofit lnSpcReduction="10000"/>
          </a:bodyPr>
          <a:lstStyle/>
          <a:p>
            <a:pPr algn="just" rtl="0"/>
            <a:r>
              <a:rPr lang="en-US" b="1" dirty="0">
                <a:solidFill>
                  <a:srgbClr val="FF0000"/>
                </a:solidFill>
              </a:rPr>
              <a:t>The frequency and wavelength </a:t>
            </a:r>
            <a:r>
              <a:rPr lang="en-US" dirty="0"/>
              <a:t>of electromagnetic radiation vary over many orders of </a:t>
            </a:r>
            <a:r>
              <a:rPr lang="en-US" b="1" dirty="0">
                <a:solidFill>
                  <a:srgbClr val="FF0000"/>
                </a:solidFill>
              </a:rPr>
              <a:t>magnitude</a:t>
            </a:r>
            <a:r>
              <a:rPr lang="en-US" dirty="0"/>
              <a:t>. For convenience, we divide electromagnetic radiation into different regions. The electromagnetic spectrum-based on the type of </a:t>
            </a:r>
            <a:r>
              <a:rPr lang="en-US" b="1" dirty="0">
                <a:solidFill>
                  <a:srgbClr val="FF0000"/>
                </a:solidFill>
              </a:rPr>
              <a:t>atomic or molecular transition </a:t>
            </a:r>
            <a:r>
              <a:rPr lang="en-US" dirty="0"/>
              <a:t>that gives rise to the absorption or emission of photons. The boundaries between the regions of the electromagnetic spectrum are not rigid, and overlap between spectral regions is possible. </a:t>
            </a:r>
            <a:endParaRPr lang="en-US" dirty="0" smtClean="0"/>
          </a:p>
          <a:p>
            <a:pPr algn="l" rtl="0"/>
            <a:endParaRPr lang="ar-IQ" dirty="0"/>
          </a:p>
        </p:txBody>
      </p:sp>
      <p:pic>
        <p:nvPicPr>
          <p:cNvPr id="5" name="صورة 4"/>
          <p:cNvPicPr>
            <a:picLocks noChangeAspect="1"/>
          </p:cNvPicPr>
          <p:nvPr/>
        </p:nvPicPr>
        <p:blipFill>
          <a:blip r:embed="rId2"/>
          <a:stretch>
            <a:fillRect/>
          </a:stretch>
        </p:blipFill>
        <p:spPr>
          <a:xfrm>
            <a:off x="280127" y="2756848"/>
            <a:ext cx="11631746" cy="3675326"/>
          </a:xfrm>
          <a:prstGeom prst="rect">
            <a:avLst/>
          </a:prstGeom>
        </p:spPr>
      </p:pic>
    </p:spTree>
    <p:extLst>
      <p:ext uri="{BB962C8B-B14F-4D97-AF65-F5344CB8AC3E}">
        <p14:creationId xmlns:p14="http://schemas.microsoft.com/office/powerpoint/2010/main" val="2728333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830" y="177421"/>
            <a:ext cx="11859904" cy="6523630"/>
          </a:xfrm>
        </p:spPr>
        <p:txBody>
          <a:bodyPr/>
          <a:lstStyle/>
          <a:p>
            <a:pPr algn="l" rtl="0">
              <a:buFont typeface="Wingdings" panose="05000000000000000000" pitchFamily="2" charset="2"/>
              <a:buChar char="Ø"/>
            </a:pPr>
            <a:r>
              <a:rPr lang="en-US" dirty="0"/>
              <a:t>X-ray photons excite </a:t>
            </a:r>
            <a:r>
              <a:rPr lang="en-US" b="1" dirty="0">
                <a:solidFill>
                  <a:srgbClr val="FF0000"/>
                </a:solidFill>
              </a:rPr>
              <a:t>inner-shell electrons</a:t>
            </a:r>
          </a:p>
          <a:p>
            <a:pPr algn="l" rtl="0">
              <a:buFont typeface="Wingdings" panose="05000000000000000000" pitchFamily="2" charset="2"/>
              <a:buChar char="Ø"/>
            </a:pPr>
            <a:r>
              <a:rPr lang="en-US" dirty="0" smtClean="0"/>
              <a:t> ultra-violet and visible-light photons </a:t>
            </a:r>
            <a:r>
              <a:rPr lang="en-US" b="1" dirty="0" smtClean="0">
                <a:solidFill>
                  <a:srgbClr val="FF0000"/>
                </a:solidFill>
              </a:rPr>
              <a:t>excite outer-shell (valence) electrons</a:t>
            </a:r>
          </a:p>
          <a:p>
            <a:pPr algn="l" rtl="0">
              <a:buFont typeface="Wingdings" panose="05000000000000000000" pitchFamily="2" charset="2"/>
              <a:buChar char="Ø"/>
            </a:pPr>
            <a:r>
              <a:rPr lang="en-US" dirty="0" smtClean="0"/>
              <a:t> infrared photons are less energetic, and induce </a:t>
            </a:r>
            <a:r>
              <a:rPr lang="en-US" b="1" dirty="0" smtClean="0">
                <a:solidFill>
                  <a:srgbClr val="FF0000"/>
                </a:solidFill>
              </a:rPr>
              <a:t>bond vibrations</a:t>
            </a:r>
          </a:p>
          <a:p>
            <a:pPr algn="l" rtl="0">
              <a:buFont typeface="Wingdings" panose="05000000000000000000" pitchFamily="2" charset="2"/>
              <a:buChar char="Ø"/>
            </a:pPr>
            <a:r>
              <a:rPr lang="en-US" dirty="0" smtClean="0"/>
              <a:t> Microwaves are less energetic still, and induce </a:t>
            </a:r>
            <a:r>
              <a:rPr lang="en-US" b="1" dirty="0" smtClean="0">
                <a:solidFill>
                  <a:srgbClr val="FF0000"/>
                </a:solidFill>
              </a:rPr>
              <a:t>molecular rotation</a:t>
            </a:r>
            <a:r>
              <a:rPr lang="en-US" dirty="0" smtClean="0"/>
              <a:t>. </a:t>
            </a:r>
            <a:endParaRPr lang="ar-IQ" dirty="0"/>
          </a:p>
        </p:txBody>
      </p:sp>
    </p:spTree>
    <p:extLst>
      <p:ext uri="{BB962C8B-B14F-4D97-AF65-F5344CB8AC3E}">
        <p14:creationId xmlns:p14="http://schemas.microsoft.com/office/powerpoint/2010/main" val="1875376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01351"/>
            <a:ext cx="11996382" cy="1477324"/>
          </a:xfrm>
        </p:spPr>
        <p:txBody>
          <a:bodyPr>
            <a:noAutofit/>
          </a:bodyPr>
          <a:lstStyle/>
          <a:p>
            <a:pPr algn="ctr"/>
            <a:r>
              <a:rPr lang="en-US" sz="5400" b="1" dirty="0">
                <a:solidFill>
                  <a:srgbClr val="002060"/>
                </a:solidFill>
              </a:rPr>
              <a:t>Microwave region </a:t>
            </a:r>
            <a:r>
              <a:rPr lang="en-US" sz="5400" b="1" dirty="0" smtClean="0">
                <a:solidFill>
                  <a:srgbClr val="002060"/>
                </a:solidFill>
              </a:rPr>
              <a:t>in</a:t>
            </a:r>
            <a:r>
              <a:rPr lang="en-US" sz="5400" b="1" dirty="0">
                <a:solidFill>
                  <a:srgbClr val="002060"/>
                </a:solidFill>
              </a:rPr>
              <a:t/>
            </a:r>
            <a:br>
              <a:rPr lang="en-US" sz="5400" b="1" dirty="0">
                <a:solidFill>
                  <a:srgbClr val="002060"/>
                </a:solidFill>
              </a:rPr>
            </a:br>
            <a:r>
              <a:rPr lang="en-US" sz="5400" b="1" dirty="0">
                <a:solidFill>
                  <a:srgbClr val="002060"/>
                </a:solidFill>
              </a:rPr>
              <a:t>electromagnetic spectrum</a:t>
            </a:r>
            <a:endParaRPr lang="ar-IQ" sz="5400" b="1" dirty="0">
              <a:solidFill>
                <a:srgbClr val="002060"/>
              </a:solidFill>
            </a:endParaRPr>
          </a:p>
        </p:txBody>
      </p:sp>
      <p:sp>
        <p:nvSpPr>
          <p:cNvPr id="3" name="عنصر نائب للمحتوى 2"/>
          <p:cNvSpPr>
            <a:spLocks noGrp="1"/>
          </p:cNvSpPr>
          <p:nvPr>
            <p:ph idx="1"/>
          </p:nvPr>
        </p:nvSpPr>
        <p:spPr>
          <a:xfrm>
            <a:off x="150125" y="1825625"/>
            <a:ext cx="11696131" cy="4861778"/>
          </a:xfrm>
        </p:spPr>
        <p:txBody>
          <a:bodyPr>
            <a:normAutofit/>
          </a:bodyPr>
          <a:lstStyle/>
          <a:p>
            <a:pPr marL="0" indent="0" algn="l" rtl="0">
              <a:buNone/>
            </a:pPr>
            <a:r>
              <a:rPr lang="en-US" sz="3600" b="1" smtClean="0"/>
              <a:t>• </a:t>
            </a:r>
            <a:r>
              <a:rPr lang="en-US" sz="3600" b="1" dirty="0"/>
              <a:t>Wave number = 1-100 cm</a:t>
            </a:r>
            <a:r>
              <a:rPr lang="en-US" sz="3600" b="1" baseline="30000" dirty="0"/>
              <a:t>-1</a:t>
            </a:r>
            <a:r>
              <a:rPr lang="en-US" sz="3600" b="1" dirty="0"/>
              <a:t> </a:t>
            </a:r>
          </a:p>
          <a:p>
            <a:pPr marL="0" indent="0" algn="l" rtl="0">
              <a:buNone/>
            </a:pPr>
            <a:r>
              <a:rPr lang="en-US" sz="3600" b="1" dirty="0"/>
              <a:t>• Wavelength = 1 cm – 100 </a:t>
            </a:r>
            <a:r>
              <a:rPr lang="el-GR" sz="3600" b="1" dirty="0" smtClean="0"/>
              <a:t>μ</a:t>
            </a:r>
            <a:r>
              <a:rPr lang="en-US" sz="3600" b="1" dirty="0" smtClean="0"/>
              <a:t>m </a:t>
            </a:r>
            <a:endParaRPr lang="en-US" sz="3600" b="1" dirty="0"/>
          </a:p>
          <a:p>
            <a:pPr marL="0" indent="0" algn="l" rtl="0">
              <a:buNone/>
            </a:pPr>
            <a:r>
              <a:rPr lang="en-US" sz="3600" b="1" dirty="0"/>
              <a:t>• Frequency = 3 x10</a:t>
            </a:r>
            <a:r>
              <a:rPr lang="en-US" sz="3600" b="1" baseline="30000" dirty="0"/>
              <a:t>10</a:t>
            </a:r>
            <a:r>
              <a:rPr lang="en-US" sz="3600" b="1" dirty="0"/>
              <a:t> – 3 x 10</a:t>
            </a:r>
            <a:r>
              <a:rPr lang="en-US" sz="3600" b="1" baseline="30000" dirty="0"/>
              <a:t>12</a:t>
            </a:r>
            <a:r>
              <a:rPr lang="en-US" sz="3600" b="1" dirty="0"/>
              <a:t> Hz </a:t>
            </a:r>
          </a:p>
          <a:p>
            <a:pPr marL="0" indent="0" algn="l" rtl="0">
              <a:buNone/>
            </a:pPr>
            <a:r>
              <a:rPr lang="en-US" sz="3600" b="1" dirty="0"/>
              <a:t>• Energy = 10 -10</a:t>
            </a:r>
            <a:r>
              <a:rPr lang="en-US" sz="3600" b="1" baseline="30000" dirty="0"/>
              <a:t>3 </a:t>
            </a:r>
            <a:r>
              <a:rPr lang="en-US" sz="3600" b="1" dirty="0"/>
              <a:t>Joules/mole</a:t>
            </a:r>
            <a:endParaRPr lang="ar-IQ" sz="3600" b="1" dirty="0"/>
          </a:p>
        </p:txBody>
      </p:sp>
    </p:spTree>
    <p:extLst>
      <p:ext uri="{BB962C8B-B14F-4D97-AF65-F5344CB8AC3E}">
        <p14:creationId xmlns:p14="http://schemas.microsoft.com/office/powerpoint/2010/main" val="120073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01351"/>
            <a:ext cx="11996382" cy="1477324"/>
          </a:xfrm>
        </p:spPr>
        <p:txBody>
          <a:bodyPr>
            <a:noAutofit/>
          </a:bodyPr>
          <a:lstStyle/>
          <a:p>
            <a:pPr algn="ctr"/>
            <a:r>
              <a:rPr lang="en-US" sz="5400" b="1" dirty="0" smtClean="0">
                <a:solidFill>
                  <a:srgbClr val="002060"/>
                </a:solidFill>
              </a:rPr>
              <a:t>Infrared </a:t>
            </a:r>
            <a:r>
              <a:rPr lang="en-US" sz="5400" b="1" dirty="0">
                <a:solidFill>
                  <a:srgbClr val="002060"/>
                </a:solidFill>
              </a:rPr>
              <a:t>region </a:t>
            </a:r>
            <a:r>
              <a:rPr lang="en-US" sz="5400" b="1" dirty="0" smtClean="0">
                <a:solidFill>
                  <a:srgbClr val="002060"/>
                </a:solidFill>
              </a:rPr>
              <a:t>in</a:t>
            </a:r>
            <a:r>
              <a:rPr lang="en-US" sz="5400" b="1" dirty="0">
                <a:solidFill>
                  <a:srgbClr val="002060"/>
                </a:solidFill>
              </a:rPr>
              <a:t/>
            </a:r>
            <a:br>
              <a:rPr lang="en-US" sz="5400" b="1" dirty="0">
                <a:solidFill>
                  <a:srgbClr val="002060"/>
                </a:solidFill>
              </a:rPr>
            </a:br>
            <a:r>
              <a:rPr lang="en-US" sz="5400" b="1" dirty="0">
                <a:solidFill>
                  <a:srgbClr val="002060"/>
                </a:solidFill>
              </a:rPr>
              <a:t>electromagnetic spectrum</a:t>
            </a:r>
            <a:endParaRPr lang="ar-IQ" sz="5400" b="1" dirty="0">
              <a:solidFill>
                <a:srgbClr val="002060"/>
              </a:solidFill>
            </a:endParaRPr>
          </a:p>
        </p:txBody>
      </p:sp>
      <p:sp>
        <p:nvSpPr>
          <p:cNvPr id="3" name="عنصر نائب للمحتوى 2"/>
          <p:cNvSpPr>
            <a:spLocks noGrp="1"/>
          </p:cNvSpPr>
          <p:nvPr>
            <p:ph idx="1"/>
          </p:nvPr>
        </p:nvSpPr>
        <p:spPr>
          <a:xfrm>
            <a:off x="150125" y="1825625"/>
            <a:ext cx="11696131" cy="4861778"/>
          </a:xfrm>
        </p:spPr>
        <p:txBody>
          <a:bodyPr>
            <a:normAutofit/>
          </a:bodyPr>
          <a:lstStyle/>
          <a:p>
            <a:pPr marL="0" indent="0" algn="l" rtl="0">
              <a:buNone/>
            </a:pPr>
            <a:r>
              <a:rPr lang="en-US" sz="3600" b="1" dirty="0" smtClean="0"/>
              <a:t>• </a:t>
            </a:r>
            <a:r>
              <a:rPr lang="en-US" sz="3600" b="1" dirty="0"/>
              <a:t>Wave number = 14,286-12,800 cm-1</a:t>
            </a:r>
          </a:p>
          <a:p>
            <a:pPr marL="0" indent="0" algn="l" rtl="0">
              <a:buNone/>
            </a:pPr>
            <a:r>
              <a:rPr lang="en-US" sz="3600" b="1" dirty="0"/>
              <a:t>• Wavelength = </a:t>
            </a:r>
            <a:r>
              <a:rPr lang="en-US" sz="3600" b="1" dirty="0" smtClean="0"/>
              <a:t>700– 1000 nm </a:t>
            </a:r>
            <a:endParaRPr lang="en-US" sz="3600" b="1" dirty="0"/>
          </a:p>
          <a:p>
            <a:pPr marL="0" indent="0" algn="l" rtl="0">
              <a:buNone/>
            </a:pPr>
            <a:r>
              <a:rPr lang="en-US" sz="3600" b="1" dirty="0"/>
              <a:t>• Frequency = 3 × 10</a:t>
            </a:r>
            <a:r>
              <a:rPr lang="en-US" sz="3600" b="1" baseline="30000" dirty="0"/>
              <a:t>13</a:t>
            </a:r>
            <a:r>
              <a:rPr lang="en-US" sz="3600" b="1" dirty="0"/>
              <a:t> Hz</a:t>
            </a:r>
          </a:p>
          <a:p>
            <a:pPr marL="0" indent="0" algn="l" rtl="0">
              <a:buNone/>
            </a:pPr>
            <a:r>
              <a:rPr lang="en-US" sz="3600" b="1" dirty="0"/>
              <a:t>• Energy = 1.7 eV – 1.24 </a:t>
            </a:r>
            <a:r>
              <a:rPr lang="en-US" sz="3600" b="1" dirty="0" err="1" smtClean="0"/>
              <a:t>meV</a:t>
            </a:r>
            <a:r>
              <a:rPr lang="en-US" sz="3600" b="1" dirty="0"/>
              <a:t> (1.07x10</a:t>
            </a:r>
            <a:r>
              <a:rPr lang="en-US" sz="3600" b="1" baseline="30000" dirty="0"/>
              <a:t>-23</a:t>
            </a:r>
            <a:r>
              <a:rPr lang="en-US" sz="3600" b="1" dirty="0"/>
              <a:t> </a:t>
            </a:r>
            <a:r>
              <a:rPr lang="en-US" sz="3600" b="1" dirty="0" smtClean="0"/>
              <a:t>)</a:t>
            </a:r>
          </a:p>
          <a:p>
            <a:pPr marL="0" indent="0" algn="l" rtl="0">
              <a:buNone/>
            </a:pPr>
            <a:endParaRPr lang="en-US" sz="3600" b="1" dirty="0"/>
          </a:p>
          <a:p>
            <a:pPr marL="0" indent="0" algn="l" rtl="0">
              <a:buNone/>
            </a:pPr>
            <a:r>
              <a:rPr lang="en-US" sz="4000" b="1" dirty="0" smtClean="0">
                <a:solidFill>
                  <a:srgbClr val="FF0000"/>
                </a:solidFill>
              </a:rPr>
              <a:t>1 J = 6.242 X 10</a:t>
            </a:r>
            <a:r>
              <a:rPr lang="en-US" sz="4000" b="1" baseline="30000" dirty="0" smtClean="0">
                <a:solidFill>
                  <a:srgbClr val="FF0000"/>
                </a:solidFill>
              </a:rPr>
              <a:t>18</a:t>
            </a:r>
            <a:r>
              <a:rPr lang="en-US" sz="4000" b="1" dirty="0" smtClean="0">
                <a:solidFill>
                  <a:srgbClr val="FF0000"/>
                </a:solidFill>
              </a:rPr>
              <a:t> </a:t>
            </a:r>
            <a:r>
              <a:rPr lang="en-US" sz="4000" b="1" dirty="0" err="1" smtClean="0">
                <a:solidFill>
                  <a:srgbClr val="FF0000"/>
                </a:solidFill>
              </a:rPr>
              <a:t>ev</a:t>
            </a:r>
            <a:endParaRPr lang="ar-IQ" sz="4000" b="1" dirty="0">
              <a:solidFill>
                <a:srgbClr val="FF0000"/>
              </a:solidFill>
            </a:endParaRPr>
          </a:p>
        </p:txBody>
      </p:sp>
    </p:spTree>
    <p:extLst>
      <p:ext uri="{BB962C8B-B14F-4D97-AF65-F5344CB8AC3E}">
        <p14:creationId xmlns:p14="http://schemas.microsoft.com/office/powerpoint/2010/main" val="272035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01351"/>
            <a:ext cx="11996382" cy="1477324"/>
          </a:xfrm>
        </p:spPr>
        <p:txBody>
          <a:bodyPr>
            <a:noAutofit/>
          </a:bodyPr>
          <a:lstStyle/>
          <a:p>
            <a:pPr algn="ctr"/>
            <a:r>
              <a:rPr lang="en-US" sz="5400" b="1" dirty="0" err="1" smtClean="0">
                <a:solidFill>
                  <a:srgbClr val="002060"/>
                </a:solidFill>
              </a:rPr>
              <a:t>visibil</a:t>
            </a:r>
            <a:r>
              <a:rPr lang="en-US" sz="5400" b="1" dirty="0" smtClean="0">
                <a:solidFill>
                  <a:srgbClr val="002060"/>
                </a:solidFill>
              </a:rPr>
              <a:t> </a:t>
            </a:r>
            <a:r>
              <a:rPr lang="en-US" sz="5400" b="1" dirty="0">
                <a:solidFill>
                  <a:srgbClr val="002060"/>
                </a:solidFill>
              </a:rPr>
              <a:t>region </a:t>
            </a:r>
            <a:r>
              <a:rPr lang="en-US" sz="5400" b="1" dirty="0" smtClean="0">
                <a:solidFill>
                  <a:srgbClr val="002060"/>
                </a:solidFill>
              </a:rPr>
              <a:t>in</a:t>
            </a:r>
            <a:r>
              <a:rPr lang="en-US" sz="5400" b="1" dirty="0">
                <a:solidFill>
                  <a:srgbClr val="002060"/>
                </a:solidFill>
              </a:rPr>
              <a:t/>
            </a:r>
            <a:br>
              <a:rPr lang="en-US" sz="5400" b="1" dirty="0">
                <a:solidFill>
                  <a:srgbClr val="002060"/>
                </a:solidFill>
              </a:rPr>
            </a:br>
            <a:r>
              <a:rPr lang="en-US" sz="5400" b="1" dirty="0">
                <a:solidFill>
                  <a:srgbClr val="002060"/>
                </a:solidFill>
              </a:rPr>
              <a:t>electromagnetic spectrum</a:t>
            </a:r>
            <a:endParaRPr lang="ar-IQ" sz="5400" b="1" dirty="0">
              <a:solidFill>
                <a:srgbClr val="002060"/>
              </a:solidFill>
            </a:endParaRPr>
          </a:p>
        </p:txBody>
      </p:sp>
      <p:sp>
        <p:nvSpPr>
          <p:cNvPr id="3" name="عنصر نائب للمحتوى 2"/>
          <p:cNvSpPr>
            <a:spLocks noGrp="1"/>
          </p:cNvSpPr>
          <p:nvPr>
            <p:ph idx="1"/>
          </p:nvPr>
        </p:nvSpPr>
        <p:spPr>
          <a:xfrm>
            <a:off x="150125" y="1825625"/>
            <a:ext cx="11696131" cy="4861778"/>
          </a:xfrm>
        </p:spPr>
        <p:txBody>
          <a:bodyPr>
            <a:normAutofit/>
          </a:bodyPr>
          <a:lstStyle/>
          <a:p>
            <a:pPr marL="0" indent="0" algn="l" rtl="0">
              <a:buNone/>
            </a:pPr>
            <a:r>
              <a:rPr lang="en-US" sz="3600" b="1" dirty="0" smtClean="0"/>
              <a:t>• </a:t>
            </a:r>
            <a:r>
              <a:rPr lang="en-US" sz="3600" b="1" dirty="0"/>
              <a:t>Wave number = </a:t>
            </a:r>
            <a:r>
              <a:rPr lang="en-US" sz="3200" b="1" dirty="0"/>
              <a:t>14,286-12,800 cm</a:t>
            </a:r>
            <a:r>
              <a:rPr lang="en-US" sz="3200" b="1" baseline="30000" dirty="0"/>
              <a:t>-1</a:t>
            </a:r>
            <a:endParaRPr lang="en-US" sz="3200" b="1" dirty="0" smtClean="0"/>
          </a:p>
          <a:p>
            <a:pPr marL="0" indent="0" algn="l" rtl="0">
              <a:buNone/>
            </a:pPr>
            <a:r>
              <a:rPr lang="en-US" sz="3600" b="1" dirty="0" smtClean="0"/>
              <a:t>• Wavelength = 400– 700 nm </a:t>
            </a:r>
          </a:p>
          <a:p>
            <a:pPr marL="0" indent="0" algn="l" rtl="0">
              <a:buNone/>
            </a:pPr>
            <a:r>
              <a:rPr lang="en-US" sz="3600" b="1" dirty="0" smtClean="0"/>
              <a:t>• </a:t>
            </a:r>
            <a:r>
              <a:rPr lang="en-US" sz="3600" b="1" dirty="0"/>
              <a:t>Frequency = 430 THz – 750 THz </a:t>
            </a:r>
            <a:endParaRPr lang="en-US" sz="3600" b="1" dirty="0" smtClean="0"/>
          </a:p>
          <a:p>
            <a:pPr marL="0" indent="0" algn="l" rtl="0">
              <a:buNone/>
            </a:pPr>
            <a:r>
              <a:rPr lang="en-US" sz="3600" b="1" dirty="0" smtClean="0"/>
              <a:t>• </a:t>
            </a:r>
            <a:r>
              <a:rPr lang="en-US" sz="3600" b="1" dirty="0"/>
              <a:t>Energy = 3.3 eV – 1.7 eV</a:t>
            </a:r>
            <a:endParaRPr lang="ar-IQ" sz="3600" b="1" dirty="0"/>
          </a:p>
        </p:txBody>
      </p:sp>
    </p:spTree>
    <p:extLst>
      <p:ext uri="{BB962C8B-B14F-4D97-AF65-F5344CB8AC3E}">
        <p14:creationId xmlns:p14="http://schemas.microsoft.com/office/powerpoint/2010/main" val="510655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01351"/>
            <a:ext cx="11996382" cy="1477324"/>
          </a:xfrm>
        </p:spPr>
        <p:txBody>
          <a:bodyPr>
            <a:noAutofit/>
          </a:bodyPr>
          <a:lstStyle/>
          <a:p>
            <a:pPr algn="ctr"/>
            <a:r>
              <a:rPr lang="en-US" sz="5400" b="1" dirty="0" err="1" smtClean="0">
                <a:solidFill>
                  <a:srgbClr val="002060"/>
                </a:solidFill>
              </a:rPr>
              <a:t>Ultraviolte</a:t>
            </a:r>
            <a:r>
              <a:rPr lang="en-US" sz="5400" b="1" dirty="0" smtClean="0">
                <a:solidFill>
                  <a:srgbClr val="002060"/>
                </a:solidFill>
              </a:rPr>
              <a:t> </a:t>
            </a:r>
            <a:r>
              <a:rPr lang="en-US" sz="5400" b="1" dirty="0">
                <a:solidFill>
                  <a:srgbClr val="002060"/>
                </a:solidFill>
              </a:rPr>
              <a:t>region </a:t>
            </a:r>
            <a:r>
              <a:rPr lang="en-US" sz="5400" b="1" dirty="0" smtClean="0">
                <a:solidFill>
                  <a:srgbClr val="002060"/>
                </a:solidFill>
              </a:rPr>
              <a:t>in</a:t>
            </a:r>
            <a:r>
              <a:rPr lang="en-US" sz="5400" b="1" dirty="0">
                <a:solidFill>
                  <a:srgbClr val="002060"/>
                </a:solidFill>
              </a:rPr>
              <a:t/>
            </a:r>
            <a:br>
              <a:rPr lang="en-US" sz="5400" b="1" dirty="0">
                <a:solidFill>
                  <a:srgbClr val="002060"/>
                </a:solidFill>
              </a:rPr>
            </a:br>
            <a:r>
              <a:rPr lang="en-US" sz="5400" b="1" dirty="0">
                <a:solidFill>
                  <a:srgbClr val="002060"/>
                </a:solidFill>
              </a:rPr>
              <a:t>electromagnetic spectrum</a:t>
            </a:r>
            <a:endParaRPr lang="ar-IQ" sz="5400" b="1" dirty="0">
              <a:solidFill>
                <a:srgbClr val="002060"/>
              </a:solidFill>
            </a:endParaRPr>
          </a:p>
        </p:txBody>
      </p:sp>
      <p:sp>
        <p:nvSpPr>
          <p:cNvPr id="3" name="عنصر نائب للمحتوى 2"/>
          <p:cNvSpPr>
            <a:spLocks noGrp="1"/>
          </p:cNvSpPr>
          <p:nvPr>
            <p:ph idx="1"/>
          </p:nvPr>
        </p:nvSpPr>
        <p:spPr>
          <a:xfrm>
            <a:off x="150125" y="1825625"/>
            <a:ext cx="11696131" cy="4861778"/>
          </a:xfrm>
        </p:spPr>
        <p:txBody>
          <a:bodyPr>
            <a:normAutofit/>
          </a:bodyPr>
          <a:lstStyle/>
          <a:p>
            <a:pPr marL="0" indent="0" algn="l" rtl="0">
              <a:buNone/>
            </a:pPr>
            <a:r>
              <a:rPr lang="en-US" sz="3600" b="1" dirty="0" smtClean="0"/>
              <a:t>• </a:t>
            </a:r>
            <a:r>
              <a:rPr lang="en-US" sz="3600" b="1" dirty="0"/>
              <a:t>Wave number = </a:t>
            </a:r>
            <a:r>
              <a:rPr lang="en-US" sz="3200" b="1" dirty="0"/>
              <a:t>25,000 – 50,000 </a:t>
            </a:r>
            <a:r>
              <a:rPr lang="en-US" sz="3200" b="1" dirty="0" smtClean="0"/>
              <a:t>cm-1</a:t>
            </a:r>
          </a:p>
          <a:p>
            <a:pPr marL="0" indent="0" algn="l" rtl="0">
              <a:buNone/>
            </a:pPr>
            <a:r>
              <a:rPr lang="en-US" sz="3600" b="1" dirty="0" smtClean="0"/>
              <a:t>• Wavelength = 100– 400 nm </a:t>
            </a:r>
          </a:p>
          <a:p>
            <a:pPr marL="0" indent="0" algn="l" rtl="0">
              <a:buNone/>
            </a:pPr>
            <a:r>
              <a:rPr lang="en-US" sz="3600" b="1" dirty="0" smtClean="0"/>
              <a:t>• </a:t>
            </a:r>
            <a:r>
              <a:rPr lang="en-US" sz="3600" b="1" dirty="0"/>
              <a:t>Frequency = 750 THz – 30 PHz</a:t>
            </a:r>
            <a:endParaRPr lang="en-US" sz="3600" b="1" dirty="0" smtClean="0"/>
          </a:p>
          <a:p>
            <a:pPr marL="0" indent="0" algn="l" rtl="0">
              <a:buNone/>
            </a:pPr>
            <a:r>
              <a:rPr lang="en-US" sz="3600" b="1" dirty="0" smtClean="0"/>
              <a:t>• </a:t>
            </a:r>
            <a:r>
              <a:rPr lang="en-US" sz="3600" b="1" dirty="0"/>
              <a:t>Energy = 124 eV – 3.3 eV</a:t>
            </a:r>
            <a:endParaRPr lang="ar-IQ" sz="3600" b="1" dirty="0"/>
          </a:p>
        </p:txBody>
      </p:sp>
    </p:spTree>
    <p:extLst>
      <p:ext uri="{BB962C8B-B14F-4D97-AF65-F5344CB8AC3E}">
        <p14:creationId xmlns:p14="http://schemas.microsoft.com/office/powerpoint/2010/main" val="88280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5534" y="232012"/>
            <a:ext cx="11900848" cy="6496334"/>
          </a:xfrm>
        </p:spPr>
        <p:txBody>
          <a:bodyPr/>
          <a:lstStyle/>
          <a:p>
            <a:pPr algn="l" rtl="0"/>
            <a:endParaRPr lang="en-US" dirty="0" smtClean="0"/>
          </a:p>
          <a:p>
            <a:pPr algn="l" rtl="0"/>
            <a:r>
              <a:rPr lang="en-US" sz="3600" b="1" dirty="0" smtClean="0">
                <a:solidFill>
                  <a:srgbClr val="002060"/>
                </a:solidFill>
              </a:rPr>
              <a:t>Features of instrumental analysis methods compared to classical</a:t>
            </a:r>
          </a:p>
          <a:p>
            <a:pPr algn="l" rtl="0"/>
            <a:r>
              <a:rPr lang="en-US" b="1" dirty="0" smtClean="0">
                <a:solidFill>
                  <a:srgbClr val="FF0000"/>
                </a:solidFill>
              </a:rPr>
              <a:t>1- More sensitive: </a:t>
            </a:r>
            <a:r>
              <a:rPr lang="en-US" dirty="0" smtClean="0"/>
              <a:t>they can detect very small amounts of a substance in a small amount of sample that can be up to the </a:t>
            </a:r>
            <a:r>
              <a:rPr lang="en-US" b="1" dirty="0" smtClean="0">
                <a:solidFill>
                  <a:srgbClr val="FF0000"/>
                </a:solidFill>
              </a:rPr>
              <a:t>ppm</a:t>
            </a:r>
          </a:p>
          <a:p>
            <a:pPr algn="l" rtl="0"/>
            <a:r>
              <a:rPr lang="en-US" b="1" dirty="0" smtClean="0">
                <a:solidFill>
                  <a:srgbClr val="FF0000"/>
                </a:solidFill>
              </a:rPr>
              <a:t> 2- More selective and quality</a:t>
            </a:r>
          </a:p>
          <a:p>
            <a:pPr algn="l" rtl="0"/>
            <a:r>
              <a:rPr lang="en-US" b="1" dirty="0" smtClean="0">
                <a:solidFill>
                  <a:srgbClr val="FF0000"/>
                </a:solidFill>
              </a:rPr>
              <a:t>3- great speed and accuracy </a:t>
            </a:r>
            <a:r>
              <a:rPr lang="en-US" dirty="0" smtClean="0"/>
              <a:t>(they reliably identify elements and compounds)</a:t>
            </a:r>
          </a:p>
          <a:p>
            <a:pPr algn="l" rtl="0"/>
            <a:r>
              <a:rPr lang="en-US" b="1" dirty="0" smtClean="0">
                <a:solidFill>
                  <a:srgbClr val="FF0000"/>
                </a:solidFill>
              </a:rPr>
              <a:t>4- Most of the methods are non-destructive</a:t>
            </a:r>
            <a:r>
              <a:rPr lang="en-US" dirty="0" smtClean="0"/>
              <a:t>, that is used in cases that do not require destroying the sample</a:t>
            </a:r>
            <a:endParaRPr lang="ar-IQ" dirty="0"/>
          </a:p>
        </p:txBody>
      </p:sp>
    </p:spTree>
    <p:extLst>
      <p:ext uri="{BB962C8B-B14F-4D97-AF65-F5344CB8AC3E}">
        <p14:creationId xmlns:p14="http://schemas.microsoft.com/office/powerpoint/2010/main" val="131864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24564" y="232012"/>
            <a:ext cx="11699114" cy="6387152"/>
          </a:xfrm>
          <a:prstGeom prst="rect">
            <a:avLst/>
          </a:prstGeom>
        </p:spPr>
      </p:pic>
    </p:spTree>
    <p:extLst>
      <p:ext uri="{BB962C8B-B14F-4D97-AF65-F5344CB8AC3E}">
        <p14:creationId xmlns:p14="http://schemas.microsoft.com/office/powerpoint/2010/main" val="133924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19465"/>
            <a:ext cx="10515600" cy="986003"/>
          </a:xfrm>
        </p:spPr>
        <p:txBody>
          <a:bodyPr>
            <a:normAutofit/>
          </a:bodyPr>
          <a:lstStyle/>
          <a:p>
            <a:pPr algn="ctr"/>
            <a:r>
              <a:rPr lang="en-US" sz="6000" b="1" dirty="0">
                <a:solidFill>
                  <a:srgbClr val="002060"/>
                </a:solidFill>
              </a:rPr>
              <a:t>Spectroscopy</a:t>
            </a:r>
            <a:endParaRPr lang="ar-IQ" sz="6000" b="1" dirty="0">
              <a:solidFill>
                <a:srgbClr val="002060"/>
              </a:solidFill>
            </a:endParaRPr>
          </a:p>
        </p:txBody>
      </p:sp>
      <p:sp>
        <p:nvSpPr>
          <p:cNvPr id="3" name="عنصر نائب للمحتوى 2"/>
          <p:cNvSpPr>
            <a:spLocks noGrp="1"/>
          </p:cNvSpPr>
          <p:nvPr>
            <p:ph idx="1"/>
          </p:nvPr>
        </p:nvSpPr>
        <p:spPr>
          <a:xfrm>
            <a:off x="272955" y="1105468"/>
            <a:ext cx="11723427" cy="5581935"/>
          </a:xfrm>
        </p:spPr>
        <p:txBody>
          <a:bodyPr/>
          <a:lstStyle/>
          <a:p>
            <a:pPr algn="just" rtl="0"/>
            <a:r>
              <a:rPr lang="en-US" b="1" dirty="0">
                <a:solidFill>
                  <a:srgbClr val="FF0000"/>
                </a:solidFill>
              </a:rPr>
              <a:t>Spectroscopy</a:t>
            </a:r>
            <a:r>
              <a:rPr lang="en-US" dirty="0"/>
              <a:t> is a branch of science which studies the </a:t>
            </a:r>
            <a:r>
              <a:rPr lang="en-US" b="1" dirty="0">
                <a:solidFill>
                  <a:srgbClr val="FF0000"/>
                </a:solidFill>
              </a:rPr>
              <a:t>interaction</a:t>
            </a:r>
            <a:r>
              <a:rPr lang="en-US" dirty="0"/>
              <a:t> of </a:t>
            </a:r>
            <a:r>
              <a:rPr lang="en-US" b="1" dirty="0" smtClean="0">
                <a:solidFill>
                  <a:srgbClr val="FF0000"/>
                </a:solidFill>
              </a:rPr>
              <a:t>electromagnetic </a:t>
            </a:r>
            <a:r>
              <a:rPr lang="en-US" b="1" dirty="0">
                <a:solidFill>
                  <a:srgbClr val="FF0000"/>
                </a:solidFill>
              </a:rPr>
              <a:t>radiation with matter </a:t>
            </a:r>
            <a:r>
              <a:rPr lang="en-US" dirty="0"/>
              <a:t>where the interaction of radiation </a:t>
            </a:r>
            <a:r>
              <a:rPr lang="en-US" dirty="0" smtClean="0"/>
              <a:t>with </a:t>
            </a:r>
            <a:r>
              <a:rPr lang="en-US" dirty="0"/>
              <a:t>chemical species is measured to obtain characteristics quality and </a:t>
            </a:r>
            <a:r>
              <a:rPr lang="en-US" dirty="0" smtClean="0"/>
              <a:t>quantity </a:t>
            </a:r>
            <a:r>
              <a:rPr lang="en-US" dirty="0"/>
              <a:t>of the species</a:t>
            </a:r>
            <a:r>
              <a:rPr lang="en-US" dirty="0" smtClean="0"/>
              <a:t>.</a:t>
            </a:r>
          </a:p>
          <a:p>
            <a:pPr algn="just" rtl="0">
              <a:buFont typeface="Wingdings" panose="05000000000000000000" pitchFamily="2" charset="2"/>
              <a:buChar char="v"/>
            </a:pPr>
            <a:r>
              <a:rPr lang="en-US" dirty="0" smtClean="0"/>
              <a:t> </a:t>
            </a:r>
            <a:r>
              <a:rPr lang="en-US" dirty="0"/>
              <a:t>Spectroscopic techniques can be divided in to two </a:t>
            </a:r>
          </a:p>
          <a:p>
            <a:pPr algn="just" rtl="0">
              <a:buFont typeface="Wingdings" panose="05000000000000000000" pitchFamily="2" charset="2"/>
              <a:buChar char="Ø"/>
            </a:pPr>
            <a:r>
              <a:rPr lang="en-US" dirty="0"/>
              <a:t> </a:t>
            </a:r>
            <a:r>
              <a:rPr lang="en-US" dirty="0" smtClean="0"/>
              <a:t>Atomic </a:t>
            </a:r>
            <a:r>
              <a:rPr lang="en-US" dirty="0"/>
              <a:t>spectroscopy </a:t>
            </a:r>
            <a:r>
              <a:rPr lang="en-US" dirty="0">
                <a:solidFill>
                  <a:srgbClr val="FF0000"/>
                </a:solidFill>
              </a:rPr>
              <a:t>(</a:t>
            </a:r>
            <a:r>
              <a:rPr lang="en-US" b="1" dirty="0">
                <a:solidFill>
                  <a:srgbClr val="FF0000"/>
                </a:solidFill>
              </a:rPr>
              <a:t>atomic absorption and atomic emission </a:t>
            </a:r>
            <a:r>
              <a:rPr lang="en-US" b="1" dirty="0" smtClean="0">
                <a:solidFill>
                  <a:srgbClr val="FF0000"/>
                </a:solidFill>
              </a:rPr>
              <a:t>spectroscopy</a:t>
            </a:r>
            <a:r>
              <a:rPr lang="en-US" dirty="0" smtClean="0">
                <a:solidFill>
                  <a:srgbClr val="FF0000"/>
                </a:solidFill>
              </a:rPr>
              <a:t>)</a:t>
            </a:r>
          </a:p>
          <a:p>
            <a:pPr algn="just" rtl="0">
              <a:buFont typeface="Wingdings" panose="05000000000000000000" pitchFamily="2" charset="2"/>
              <a:buChar char="Ø"/>
            </a:pPr>
            <a:r>
              <a:rPr lang="en-US" dirty="0" smtClean="0"/>
              <a:t> </a:t>
            </a:r>
            <a:r>
              <a:rPr lang="en-US" dirty="0"/>
              <a:t>Molecular spectroscopy </a:t>
            </a:r>
            <a:r>
              <a:rPr lang="en-US" b="1" dirty="0">
                <a:solidFill>
                  <a:srgbClr val="FF0000"/>
                </a:solidFill>
              </a:rPr>
              <a:t>(</a:t>
            </a:r>
            <a:r>
              <a:rPr lang="en-US" b="1" dirty="0" err="1">
                <a:solidFill>
                  <a:srgbClr val="FF0000"/>
                </a:solidFill>
              </a:rPr>
              <a:t>Uv</a:t>
            </a:r>
            <a:r>
              <a:rPr lang="en-US" b="1" dirty="0">
                <a:solidFill>
                  <a:srgbClr val="FF0000"/>
                </a:solidFill>
              </a:rPr>
              <a:t>-Vis, IR, NMR, MS</a:t>
            </a:r>
            <a:r>
              <a:rPr lang="en-US" b="1" dirty="0" smtClean="0">
                <a:solidFill>
                  <a:srgbClr val="FF0000"/>
                </a:solidFill>
              </a:rPr>
              <a:t>)</a:t>
            </a:r>
          </a:p>
          <a:p>
            <a:pPr marL="0" indent="0" algn="just" rtl="0">
              <a:buNone/>
            </a:pPr>
            <a:endParaRPr lang="en-US" b="1" dirty="0">
              <a:solidFill>
                <a:srgbClr val="FF0000"/>
              </a:solidFill>
            </a:endParaRPr>
          </a:p>
          <a:p>
            <a:pPr marL="0" indent="0" algn="just" rtl="0">
              <a:buNone/>
            </a:pPr>
            <a:r>
              <a:rPr lang="en-US" b="1" dirty="0">
                <a:solidFill>
                  <a:srgbClr val="FF0000"/>
                </a:solidFill>
              </a:rPr>
              <a:t>Electromagnetic radiation </a:t>
            </a:r>
            <a:r>
              <a:rPr lang="en-US" dirty="0"/>
              <a:t>is a form of energy that is transmitted through space at enormous velocities. </a:t>
            </a:r>
            <a:r>
              <a:rPr lang="en-US" b="1" dirty="0">
                <a:solidFill>
                  <a:srgbClr val="FF0000"/>
                </a:solidFill>
              </a:rPr>
              <a:t>Electromagnetic radiation, or light</a:t>
            </a:r>
            <a:r>
              <a:rPr lang="en-US" dirty="0"/>
              <a:t>, is described by the properties of both </a:t>
            </a:r>
            <a:r>
              <a:rPr lang="en-US" b="1" dirty="0">
                <a:solidFill>
                  <a:srgbClr val="FF0000"/>
                </a:solidFill>
              </a:rPr>
              <a:t>waves and particles nature. </a:t>
            </a:r>
            <a:endParaRPr lang="ar-IQ" b="1" dirty="0">
              <a:solidFill>
                <a:srgbClr val="FF0000"/>
              </a:solidFill>
            </a:endParaRPr>
          </a:p>
          <a:p>
            <a:pPr marL="0" indent="0" algn="just" rtl="0">
              <a:buNone/>
            </a:pPr>
            <a:r>
              <a:rPr lang="en-US" sz="3600" b="1" dirty="0">
                <a:solidFill>
                  <a:srgbClr val="00B0F0"/>
                </a:solidFill>
              </a:rPr>
              <a:t> A “particle” of light is called a photon.</a:t>
            </a:r>
            <a:endParaRPr lang="ar-IQ" sz="3600" b="1" dirty="0">
              <a:solidFill>
                <a:srgbClr val="00B0F0"/>
              </a:solidFill>
            </a:endParaRPr>
          </a:p>
        </p:txBody>
      </p:sp>
    </p:spTree>
    <p:extLst>
      <p:ext uri="{BB962C8B-B14F-4D97-AF65-F5344CB8AC3E}">
        <p14:creationId xmlns:p14="http://schemas.microsoft.com/office/powerpoint/2010/main" val="209276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3773" y="232012"/>
            <a:ext cx="11832609" cy="6441743"/>
          </a:xfrm>
        </p:spPr>
        <p:txBody>
          <a:bodyPr>
            <a:normAutofit/>
          </a:bodyPr>
          <a:lstStyle/>
          <a:p>
            <a:pPr algn="l" rtl="0"/>
            <a:r>
              <a:rPr lang="en-US" dirty="0"/>
              <a:t>We can use different terms to describe light: </a:t>
            </a:r>
          </a:p>
          <a:p>
            <a:pPr marL="0" indent="0" algn="l" rtl="0">
              <a:buNone/>
            </a:pPr>
            <a:r>
              <a:rPr lang="en-US" b="1" dirty="0" smtClean="0">
                <a:solidFill>
                  <a:srgbClr val="FF0000"/>
                </a:solidFill>
              </a:rPr>
              <a:t>• Color </a:t>
            </a:r>
            <a:endParaRPr lang="en-US" b="1" dirty="0">
              <a:solidFill>
                <a:srgbClr val="FF0000"/>
              </a:solidFill>
            </a:endParaRPr>
          </a:p>
          <a:p>
            <a:pPr marL="0" indent="0" algn="l" rtl="0">
              <a:buNone/>
            </a:pPr>
            <a:r>
              <a:rPr lang="en-US" b="1" dirty="0" smtClean="0">
                <a:solidFill>
                  <a:srgbClr val="FF0000"/>
                </a:solidFill>
              </a:rPr>
              <a:t>• Wavelength </a:t>
            </a:r>
            <a:endParaRPr lang="en-US" b="1" dirty="0">
              <a:solidFill>
                <a:srgbClr val="FF0000"/>
              </a:solidFill>
            </a:endParaRPr>
          </a:p>
          <a:p>
            <a:pPr marL="0" indent="0" algn="l" rtl="0">
              <a:buNone/>
            </a:pPr>
            <a:r>
              <a:rPr lang="en-US" b="1" dirty="0" smtClean="0">
                <a:solidFill>
                  <a:srgbClr val="FF0000"/>
                </a:solidFill>
              </a:rPr>
              <a:t>•Frequency </a:t>
            </a:r>
            <a:endParaRPr lang="en-US" b="1" dirty="0">
              <a:solidFill>
                <a:srgbClr val="FF0000"/>
              </a:solidFill>
            </a:endParaRPr>
          </a:p>
          <a:p>
            <a:pPr algn="l" rtl="0"/>
            <a:r>
              <a:rPr lang="en-US" dirty="0"/>
              <a:t>Light is composed of </a:t>
            </a:r>
            <a:r>
              <a:rPr lang="en-US" b="1" dirty="0">
                <a:solidFill>
                  <a:srgbClr val="FF0000"/>
                </a:solidFill>
              </a:rPr>
              <a:t>electromagnetic waves </a:t>
            </a:r>
            <a:r>
              <a:rPr lang="en-US" dirty="0"/>
              <a:t>that travel </a:t>
            </a:r>
            <a:r>
              <a:rPr lang="en-US" dirty="0" smtClean="0"/>
              <a:t>through </a:t>
            </a:r>
            <a:r>
              <a:rPr lang="en-US" dirty="0"/>
              <a:t>some medium. </a:t>
            </a:r>
          </a:p>
          <a:p>
            <a:pPr algn="l" rtl="0"/>
            <a:r>
              <a:rPr lang="en-US" dirty="0" smtClean="0"/>
              <a:t>The properties of the medium determine how light travels through it. </a:t>
            </a:r>
          </a:p>
          <a:p>
            <a:pPr algn="l" rtl="0"/>
            <a:r>
              <a:rPr lang="en-US" dirty="0" smtClean="0"/>
              <a:t>In a vacuum, light waves travel at a speed of </a:t>
            </a:r>
            <a:r>
              <a:rPr lang="en-US" b="1" dirty="0" smtClean="0">
                <a:solidFill>
                  <a:srgbClr val="FF0000"/>
                </a:solidFill>
              </a:rPr>
              <a:t>3.00 x 10</a:t>
            </a:r>
            <a:r>
              <a:rPr lang="en-US" b="1" baseline="30000" dirty="0" smtClean="0">
                <a:solidFill>
                  <a:srgbClr val="FF0000"/>
                </a:solidFill>
              </a:rPr>
              <a:t>8</a:t>
            </a:r>
            <a:r>
              <a:rPr lang="en-US" b="1" dirty="0" smtClean="0">
                <a:solidFill>
                  <a:srgbClr val="FF0000"/>
                </a:solidFill>
              </a:rPr>
              <a:t> m/s </a:t>
            </a:r>
            <a:r>
              <a:rPr lang="en-US" b="1" dirty="0" smtClean="0">
                <a:solidFill>
                  <a:srgbClr val="00B0F0"/>
                </a:solidFill>
              </a:rPr>
              <a:t>OR</a:t>
            </a:r>
            <a:r>
              <a:rPr lang="en-US" dirty="0" smtClean="0"/>
              <a:t> </a:t>
            </a:r>
            <a:r>
              <a:rPr lang="en-US" b="1" dirty="0" smtClean="0">
                <a:solidFill>
                  <a:srgbClr val="FF0000"/>
                </a:solidFill>
              </a:rPr>
              <a:t>186,000 miles/s. </a:t>
            </a:r>
          </a:p>
          <a:p>
            <a:pPr algn="l" rtl="0"/>
            <a:r>
              <a:rPr lang="en-US" dirty="0" smtClean="0"/>
              <a:t>The </a:t>
            </a:r>
            <a:r>
              <a:rPr lang="en-US" dirty="0"/>
              <a:t>speed of light in a vacuum </a:t>
            </a:r>
            <a:r>
              <a:rPr lang="en-US" dirty="0" smtClean="0"/>
              <a:t>is a constant that is tremendously important in nature and science—it is given the symbol, </a:t>
            </a:r>
            <a:r>
              <a:rPr lang="en-US" sz="3600" b="1" dirty="0" smtClean="0">
                <a:solidFill>
                  <a:srgbClr val="FF0000"/>
                </a:solidFill>
              </a:rPr>
              <a:t>c</a:t>
            </a:r>
            <a:endParaRPr lang="ar-IQ" sz="3600" b="1" dirty="0">
              <a:solidFill>
                <a:srgbClr val="FF0000"/>
              </a:solidFill>
            </a:endParaRPr>
          </a:p>
        </p:txBody>
      </p:sp>
    </p:spTree>
    <p:extLst>
      <p:ext uri="{BB962C8B-B14F-4D97-AF65-F5344CB8AC3E}">
        <p14:creationId xmlns:p14="http://schemas.microsoft.com/office/powerpoint/2010/main" val="413762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859809" y="764275"/>
            <a:ext cx="10522424" cy="5213444"/>
          </a:xfrm>
          <a:prstGeom prst="rect">
            <a:avLst/>
          </a:prstGeom>
        </p:spPr>
      </p:pic>
    </p:spTree>
    <p:extLst>
      <p:ext uri="{BB962C8B-B14F-4D97-AF65-F5344CB8AC3E}">
        <p14:creationId xmlns:p14="http://schemas.microsoft.com/office/powerpoint/2010/main" val="223488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91069" y="258763"/>
            <a:ext cx="11696131" cy="6428640"/>
          </a:xfrm>
          <a:prstGeom prst="rect">
            <a:avLst/>
          </a:prstGeom>
        </p:spPr>
      </p:pic>
    </p:spTree>
    <p:extLst>
      <p:ext uri="{BB962C8B-B14F-4D97-AF65-F5344CB8AC3E}">
        <p14:creationId xmlns:p14="http://schemas.microsoft.com/office/powerpoint/2010/main" val="404257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955" y="219075"/>
            <a:ext cx="11668836" cy="6496050"/>
          </a:xfrm>
        </p:spPr>
      </p:pic>
    </p:spTree>
    <p:extLst>
      <p:ext uri="{BB962C8B-B14F-4D97-AF65-F5344CB8AC3E}">
        <p14:creationId xmlns:p14="http://schemas.microsoft.com/office/powerpoint/2010/main" val="1055004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TotalTime>
  <Words>1640</Words>
  <Application>Microsoft Office PowerPoint</Application>
  <PresentationFormat>شاشة عريضة</PresentationFormat>
  <Paragraphs>116</Paragraphs>
  <Slides>27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27</vt:i4>
      </vt:variant>
    </vt:vector>
  </HeadingPairs>
  <TitlesOfParts>
    <vt:vector size="34" baseType="lpstr">
      <vt:lpstr>Arial</vt:lpstr>
      <vt:lpstr>Calibri</vt:lpstr>
      <vt:lpstr>Calibri Light</vt:lpstr>
      <vt:lpstr>Cambria Math</vt:lpstr>
      <vt:lpstr>Times New Roman</vt:lpstr>
      <vt:lpstr>Wingdings</vt:lpstr>
      <vt:lpstr>نسق Office</vt:lpstr>
      <vt:lpstr>Concept of the Instrumental   Chemical Analysis</vt:lpstr>
      <vt:lpstr>عرض تقديمي في PowerPoint</vt:lpstr>
      <vt:lpstr>عرض تقديمي في PowerPoint</vt:lpstr>
      <vt:lpstr>عرض تقديمي في PowerPoint</vt:lpstr>
      <vt:lpstr>Spectroscopy</vt:lpstr>
      <vt:lpstr>عرض تقديمي في PowerPoint</vt:lpstr>
      <vt:lpstr>عرض تقديمي في PowerPoint</vt:lpstr>
      <vt:lpstr>عرض تقديمي في PowerPoint</vt:lpstr>
      <vt:lpstr>عرض تقديمي في PowerPoint</vt:lpstr>
      <vt:lpstr>عرض تقديمي في PowerPoint</vt:lpstr>
      <vt:lpstr>Electromagnetic Radiation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Electromagnetic radiation and its interactions with matter</vt:lpstr>
      <vt:lpstr>عرض تقديمي في PowerPoint</vt:lpstr>
      <vt:lpstr>عرض تقديمي في PowerPoint</vt:lpstr>
      <vt:lpstr>عرض تقديمي في PowerPoint</vt:lpstr>
      <vt:lpstr>عرض تقديمي في PowerPoint</vt:lpstr>
      <vt:lpstr>Microwave region in electromagnetic spectrum</vt:lpstr>
      <vt:lpstr>Infrared region in electromagnetic spectrum</vt:lpstr>
      <vt:lpstr>visibil region in electromagnetic spectrum</vt:lpstr>
      <vt:lpstr>Ultraviolte region in electromagnetic spectrum</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the Instrumental   Chemical Analysis</dc:title>
  <dc:creator>fas</dc:creator>
  <cp:lastModifiedBy>fas</cp:lastModifiedBy>
  <cp:revision>52</cp:revision>
  <dcterms:created xsi:type="dcterms:W3CDTF">2022-04-30T08:26:46Z</dcterms:created>
  <dcterms:modified xsi:type="dcterms:W3CDTF">2022-05-28T05:39:27Z</dcterms:modified>
</cp:coreProperties>
</file>