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56" r:id="rId2"/>
    <p:sldId id="300" r:id="rId3"/>
    <p:sldId id="301" r:id="rId4"/>
    <p:sldId id="303" r:id="rId5"/>
    <p:sldId id="302" r:id="rId6"/>
    <p:sldId id="257" r:id="rId7"/>
    <p:sldId id="258" r:id="rId8"/>
    <p:sldId id="260" r:id="rId9"/>
    <p:sldId id="261" r:id="rId10"/>
    <p:sldId id="264" r:id="rId11"/>
    <p:sldId id="265" r:id="rId12"/>
    <p:sldId id="292" r:id="rId13"/>
    <p:sldId id="288" r:id="rId14"/>
    <p:sldId id="282" r:id="rId15"/>
    <p:sldId id="283" r:id="rId16"/>
    <p:sldId id="308" r:id="rId17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F6A0BA55-8521-402F-AAFB-2D2881ED1889}">
          <p14:sldIdLst>
            <p14:sldId id="256"/>
            <p14:sldId id="300"/>
            <p14:sldId id="301"/>
            <p14:sldId id="303"/>
            <p14:sldId id="302"/>
            <p14:sldId id="257"/>
            <p14:sldId id="258"/>
            <p14:sldId id="260"/>
            <p14:sldId id="261"/>
            <p14:sldId id="264"/>
            <p14:sldId id="265"/>
            <p14:sldId id="292"/>
            <p14:sldId id="288"/>
            <p14:sldId id="282"/>
            <p14:sldId id="283"/>
            <p14:sldId id="308"/>
          </p14:sldIdLst>
        </p14:section>
        <p14:section name="مقطع بدون عنوان" id="{918A6FCD-1D9F-4C24-9068-526B64460C7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F78431E-CFAA-444C-A859-D7A13CB4B13F}" type="datetimeFigureOut">
              <a:rPr lang="ar-IQ" smtClean="0"/>
              <a:t>24/02/1445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4EF5040-8763-4101-B5DD-2E485B1533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8029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F5040-8763-4101-B5DD-2E485B1533DC}" type="slidenum">
              <a:rPr lang="ar-IQ" smtClean="0"/>
              <a:t>8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4375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5DBA-945D-4086-A3B8-FE61AC5DF07C}" type="datetimeFigureOut">
              <a:rPr lang="ar-IQ" smtClean="0"/>
              <a:t>24/02/1445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D024-E2CC-4DBA-95E3-A632119D388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895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5DBA-945D-4086-A3B8-FE61AC5DF07C}" type="datetimeFigureOut">
              <a:rPr lang="ar-IQ" smtClean="0"/>
              <a:t>24/02/1445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D024-E2CC-4DBA-95E3-A632119D388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612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5DBA-945D-4086-A3B8-FE61AC5DF07C}" type="datetimeFigureOut">
              <a:rPr lang="ar-IQ" smtClean="0"/>
              <a:t>24/02/1445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D024-E2CC-4DBA-95E3-A632119D388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153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5DBA-945D-4086-A3B8-FE61AC5DF07C}" type="datetimeFigureOut">
              <a:rPr lang="ar-IQ" smtClean="0"/>
              <a:t>24/02/1445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D024-E2CC-4DBA-95E3-A632119D388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302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5DBA-945D-4086-A3B8-FE61AC5DF07C}" type="datetimeFigureOut">
              <a:rPr lang="ar-IQ" smtClean="0"/>
              <a:t>24/02/1445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D024-E2CC-4DBA-95E3-A632119D388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2280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5DBA-945D-4086-A3B8-FE61AC5DF07C}" type="datetimeFigureOut">
              <a:rPr lang="ar-IQ" smtClean="0"/>
              <a:t>24/02/1445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D024-E2CC-4DBA-95E3-A632119D388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5566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5DBA-945D-4086-A3B8-FE61AC5DF07C}" type="datetimeFigureOut">
              <a:rPr lang="ar-IQ" smtClean="0"/>
              <a:t>24/02/1445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D024-E2CC-4DBA-95E3-A632119D388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98471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5DBA-945D-4086-A3B8-FE61AC5DF07C}" type="datetimeFigureOut">
              <a:rPr lang="ar-IQ" smtClean="0"/>
              <a:t>24/02/1445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D024-E2CC-4DBA-95E3-A632119D388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9426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5DBA-945D-4086-A3B8-FE61AC5DF07C}" type="datetimeFigureOut">
              <a:rPr lang="ar-IQ" smtClean="0"/>
              <a:t>24/02/1445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D024-E2CC-4DBA-95E3-A632119D388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7624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5DBA-945D-4086-A3B8-FE61AC5DF07C}" type="datetimeFigureOut">
              <a:rPr lang="ar-IQ" smtClean="0"/>
              <a:t>24/02/1445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D024-E2CC-4DBA-95E3-A632119D388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7283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5DBA-945D-4086-A3B8-FE61AC5DF07C}" type="datetimeFigureOut">
              <a:rPr lang="ar-IQ" smtClean="0"/>
              <a:t>24/02/1445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D024-E2CC-4DBA-95E3-A632119D388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4707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D5DBA-945D-4086-A3B8-FE61AC5DF07C}" type="datetimeFigureOut">
              <a:rPr lang="ar-IQ" smtClean="0"/>
              <a:t>24/02/1445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4D024-E2CC-4DBA-95E3-A632119D388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9292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39724"/>
            <a:ext cx="9144000" cy="1074927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Composite Materials</a:t>
            </a:r>
            <a:endParaRPr lang="ar-IQ" sz="7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51546" y="5186149"/>
            <a:ext cx="9144000" cy="808630"/>
          </a:xfrm>
        </p:spPr>
        <p:txBody>
          <a:bodyPr>
            <a:normAutofit fontScale="55000" lnSpcReduction="20000"/>
          </a:bodyPr>
          <a:lstStyle/>
          <a:p>
            <a:r>
              <a:rPr lang="en-US" sz="4800" dirty="0" smtClean="0"/>
              <a:t>Dr. Abbas Hasan </a:t>
            </a:r>
            <a:r>
              <a:rPr lang="en-US" sz="4800" dirty="0" err="1" smtClean="0"/>
              <a:t>Faris</a:t>
            </a:r>
            <a:endParaRPr lang="en-US" sz="4800" dirty="0" smtClean="0"/>
          </a:p>
          <a:p>
            <a:r>
              <a:rPr lang="en-US" sz="4800" dirty="0" smtClean="0"/>
              <a:t>Lecture 1</a:t>
            </a:r>
            <a:endParaRPr lang="ar-IQ" sz="480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310824"/>
            <a:ext cx="9949218" cy="387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75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7421" y="232012"/>
            <a:ext cx="11818961" cy="6359857"/>
          </a:xfrm>
        </p:spPr>
        <p:txBody>
          <a:bodyPr/>
          <a:lstStyle/>
          <a:p>
            <a:pPr algn="l" rtl="0"/>
            <a:r>
              <a:rPr lang="en-US" dirty="0" smtClean="0">
                <a:cs typeface="+mj-cs"/>
              </a:rPr>
              <a:t>Therefore, we must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agree</a:t>
            </a:r>
            <a:r>
              <a:rPr lang="en-US" dirty="0" smtClean="0">
                <a:cs typeface="+mj-cs"/>
              </a:rPr>
              <a:t> on an operational deﬁnition of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composite material </a:t>
            </a:r>
            <a:r>
              <a:rPr lang="en-US" dirty="0" smtClean="0">
                <a:cs typeface="+mj-cs"/>
              </a:rPr>
              <a:t>for our purposes in this text. We shall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call a material </a:t>
            </a:r>
            <a:r>
              <a:rPr lang="en-US" dirty="0" smtClean="0">
                <a:cs typeface="+mj-cs"/>
              </a:rPr>
              <a:t>that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satisﬁes</a:t>
            </a:r>
            <a:r>
              <a:rPr lang="en-US" dirty="0" smtClean="0">
                <a:cs typeface="+mj-cs"/>
              </a:rPr>
              <a:t> the </a:t>
            </a:r>
            <a:r>
              <a:rPr lang="en-US" b="1" dirty="0" smtClean="0">
                <a:solidFill>
                  <a:srgbClr val="0070C0"/>
                </a:solidFill>
                <a:cs typeface="+mj-cs"/>
              </a:rPr>
              <a:t>following</a:t>
            </a:r>
            <a:r>
              <a:rPr lang="en-US" dirty="0" smtClean="0">
                <a:cs typeface="+mj-cs"/>
              </a:rPr>
              <a:t> </a:t>
            </a:r>
            <a:r>
              <a:rPr lang="en-US" b="1" dirty="0" smtClean="0">
                <a:solidFill>
                  <a:srgbClr val="0070C0"/>
                </a:solidFill>
                <a:cs typeface="+mj-cs"/>
              </a:rPr>
              <a:t>conditions</a:t>
            </a:r>
            <a:r>
              <a:rPr lang="en-US" dirty="0" smtClean="0">
                <a:cs typeface="+mj-cs"/>
              </a:rPr>
              <a:t> a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composite material</a:t>
            </a:r>
            <a:r>
              <a:rPr lang="en-US" dirty="0" smtClean="0">
                <a:cs typeface="+mj-cs"/>
              </a:rPr>
              <a:t>:</a:t>
            </a:r>
          </a:p>
          <a:p>
            <a:pPr algn="l" rtl="0"/>
            <a:endParaRPr lang="en-US" dirty="0" smtClean="0">
              <a:cs typeface="+mj-cs"/>
            </a:endParaRPr>
          </a:p>
          <a:p>
            <a:pPr algn="l" rtl="0"/>
            <a:r>
              <a:rPr lang="en-US" b="1" dirty="0" smtClean="0">
                <a:solidFill>
                  <a:srgbClr val="FF0000"/>
                </a:solidFill>
                <a:cs typeface="+mj-cs"/>
              </a:rPr>
              <a:t>1. It is manufactured </a:t>
            </a:r>
            <a:r>
              <a:rPr lang="en-US" b="1" dirty="0" smtClean="0">
                <a:cs typeface="+mj-cs"/>
              </a:rPr>
              <a:t>(i.e., naturally occurring composites, such as wood, are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excluded</a:t>
            </a:r>
            <a:r>
              <a:rPr lang="en-US" b="1" dirty="0" smtClean="0">
                <a:cs typeface="+mj-cs"/>
              </a:rPr>
              <a:t>).</a:t>
            </a:r>
          </a:p>
          <a:p>
            <a:pPr marL="0" indent="0" algn="l" rtl="0">
              <a:buNone/>
            </a:pPr>
            <a:endParaRPr lang="en-US" b="1" dirty="0" smtClean="0">
              <a:solidFill>
                <a:srgbClr val="FF0000"/>
              </a:solidFill>
              <a:cs typeface="+mj-cs"/>
            </a:endParaRPr>
          </a:p>
          <a:p>
            <a:pPr algn="l" rtl="0"/>
            <a:r>
              <a:rPr lang="en-US" b="1" dirty="0" smtClean="0">
                <a:solidFill>
                  <a:srgbClr val="FF0000"/>
                </a:solidFill>
                <a:cs typeface="+mj-cs"/>
              </a:rPr>
              <a:t>2. It consists of two or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more phases </a:t>
            </a:r>
            <a:r>
              <a:rPr lang="en-US" b="1" dirty="0" smtClean="0">
                <a:cs typeface="+mj-cs"/>
              </a:rPr>
              <a:t>that are </a:t>
            </a:r>
            <a:r>
              <a:rPr lang="en-US" b="1" dirty="0" smtClean="0">
                <a:cs typeface="+mj-cs"/>
              </a:rPr>
              <a:t>physically and/or chemically distinct, suitably arranged, or distributed </a:t>
            </a:r>
            <a:r>
              <a:rPr lang="en-US" b="1" dirty="0" smtClean="0">
                <a:cs typeface="+mj-cs"/>
              </a:rPr>
              <a:t>with </a:t>
            </a:r>
            <a:r>
              <a:rPr lang="en-US" b="1" dirty="0" smtClean="0">
                <a:cs typeface="+mj-cs"/>
              </a:rPr>
              <a:t>an interface separating them.</a:t>
            </a:r>
          </a:p>
          <a:p>
            <a:pPr algn="l" rtl="0"/>
            <a:endParaRPr lang="en-US" b="1" dirty="0" smtClean="0">
              <a:solidFill>
                <a:srgbClr val="FF0000"/>
              </a:solidFill>
              <a:cs typeface="+mj-cs"/>
            </a:endParaRPr>
          </a:p>
          <a:p>
            <a:pPr algn="l" rtl="0"/>
            <a:r>
              <a:rPr lang="en-US" b="1" dirty="0" smtClean="0">
                <a:solidFill>
                  <a:srgbClr val="FF0000"/>
                </a:solidFill>
                <a:cs typeface="+mj-cs"/>
              </a:rPr>
              <a:t>3. It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should have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characteristics </a:t>
            </a:r>
            <a:r>
              <a:rPr lang="en-US" b="1" dirty="0" smtClean="0">
                <a:cs typeface="+mj-cs"/>
              </a:rPr>
              <a:t>that are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not depicted </a:t>
            </a:r>
            <a:r>
              <a:rPr lang="en-US" b="1" dirty="0" smtClean="0">
                <a:cs typeface="+mj-cs"/>
              </a:rPr>
              <a:t>by any of the components in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isolation</a:t>
            </a:r>
            <a:r>
              <a:rPr lang="en-US" b="1" dirty="0" smtClean="0">
                <a:cs typeface="+mj-cs"/>
              </a:rPr>
              <a:t>.</a:t>
            </a:r>
            <a:endParaRPr lang="ar-IQ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06963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4024" y="174082"/>
            <a:ext cx="1158695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composite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structural material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that consists of two or more combined constituents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that are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combined at a macroscopic level and are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not soluble in each other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So that the properties of the composite are different (usually better) from those of the individual constituents.</a:t>
            </a:r>
          </a:p>
          <a:p>
            <a:pPr algn="just" rtl="0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One constituent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called the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reinforcing phase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the one in which it is embedded is called the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matrix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reinforcing phase material may be in the form of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fibers, particles, or flakes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matrix phase materials are generally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continuous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Examples of composite systems include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concrete reinforced with steel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epoxy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reinforced with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graphite fibers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rtl="0">
              <a:lnSpc>
                <a:spcPct val="150000"/>
              </a:lnSpc>
            </a:pPr>
            <a:endParaRPr lang="ar-IQ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6F62A-FD0E-4673-B001-D9F0ABE33667}" type="slidenum">
              <a:rPr lang="ar-IQ" smtClean="0"/>
              <a:t>11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8918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615" y="219075"/>
            <a:ext cx="11177515" cy="638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417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hsc.csu.edu.au/engineering_studies/focus/aero/2579/comp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939" y="142875"/>
            <a:ext cx="7500937" cy="653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335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5534" y="218364"/>
            <a:ext cx="11586950" cy="6359857"/>
          </a:xfrm>
        </p:spPr>
        <p:txBody>
          <a:bodyPr/>
          <a:lstStyle/>
          <a:p>
            <a:pPr algn="l" rtl="0"/>
            <a:r>
              <a:rPr lang="en-US" b="1" dirty="0" smtClean="0">
                <a:cs typeface="+mj-cs"/>
              </a:rPr>
              <a:t>Applications</a:t>
            </a:r>
            <a:r>
              <a:rPr lang="en-US" dirty="0" smtClean="0"/>
              <a:t>: </a:t>
            </a:r>
          </a:p>
          <a:p>
            <a:pPr marL="0" indent="0" algn="l" rtl="0">
              <a:buNone/>
            </a:pPr>
            <a:r>
              <a:rPr lang="en-US" dirty="0" smtClean="0"/>
              <a:t>    – Aerospace industry </a:t>
            </a:r>
          </a:p>
          <a:p>
            <a:pPr marL="0" indent="0" algn="l" rtl="0">
              <a:buNone/>
            </a:pPr>
            <a:r>
              <a:rPr lang="en-US" dirty="0" smtClean="0"/>
              <a:t>    – Chemical industries, electrical constructions. </a:t>
            </a:r>
          </a:p>
          <a:p>
            <a:pPr marL="0" indent="0" algn="l" rtl="0">
              <a:buNone/>
            </a:pPr>
            <a:r>
              <a:rPr lang="en-US" dirty="0" smtClean="0"/>
              <a:t>    – Sporting Goods Industry </a:t>
            </a:r>
          </a:p>
          <a:p>
            <a:pPr marL="0" indent="0" algn="l" rtl="0">
              <a:buNone/>
            </a:pPr>
            <a:r>
              <a:rPr lang="en-US" dirty="0" smtClean="0"/>
              <a:t>    – Automotive Industry </a:t>
            </a:r>
          </a:p>
          <a:p>
            <a:pPr marL="0" indent="0" algn="l" rtl="0">
              <a:buNone/>
            </a:pPr>
            <a:r>
              <a:rPr lang="en-US" dirty="0" smtClean="0"/>
              <a:t>    – Home Appliance Industry</a:t>
            </a:r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1296" y="1970755"/>
            <a:ext cx="6958608" cy="470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35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32012" y="177420"/>
            <a:ext cx="11627892" cy="6441743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dirty="0">
                <a:cs typeface="+mj-cs"/>
              </a:rPr>
              <a:t>The important property that recognizes the composite material on metal is the </a:t>
            </a:r>
            <a:r>
              <a:rPr lang="en-US" b="1" dirty="0">
                <a:solidFill>
                  <a:srgbClr val="C00000"/>
                </a:solidFill>
                <a:cs typeface="+mj-cs"/>
              </a:rPr>
              <a:t>strength-to-density ratio or strength-to-weight ratio</a:t>
            </a:r>
            <a:r>
              <a:rPr lang="en-US" dirty="0" smtClean="0">
                <a:cs typeface="+mj-cs"/>
              </a:rPr>
              <a:t>.</a:t>
            </a:r>
          </a:p>
          <a:p>
            <a:pPr algn="just" rtl="0"/>
            <a:endParaRPr lang="en-US" dirty="0">
              <a:cs typeface="+mj-cs"/>
            </a:endParaRPr>
          </a:p>
          <a:p>
            <a:pPr algn="just" rtl="0"/>
            <a:endParaRPr lang="en-US" b="1" dirty="0">
              <a:solidFill>
                <a:srgbClr val="FF0000"/>
              </a:solidFill>
              <a:cs typeface="+mj-cs"/>
            </a:endParaRPr>
          </a:p>
          <a:p>
            <a:pPr marL="0" indent="0" algn="just" rtl="0">
              <a:buNone/>
            </a:pPr>
            <a:endParaRPr lang="en-US" b="1" dirty="0" smtClean="0">
              <a:solidFill>
                <a:srgbClr val="FF0000"/>
              </a:solidFill>
              <a:cs typeface="+mj-cs"/>
            </a:endParaRPr>
          </a:p>
          <a:p>
            <a:pPr marL="0" indent="0" algn="just" rtl="0">
              <a:buNone/>
            </a:pPr>
            <a:endParaRPr lang="en-US" b="1" dirty="0">
              <a:solidFill>
                <a:srgbClr val="FF0000"/>
              </a:solidFill>
              <a:cs typeface="+mj-cs"/>
            </a:endParaRPr>
          </a:p>
          <a:p>
            <a:pPr marL="0" indent="0" algn="just" rtl="0">
              <a:buNone/>
            </a:pPr>
            <a:r>
              <a:rPr lang="en-US" b="1" dirty="0" smtClean="0">
                <a:solidFill>
                  <a:srgbClr val="FF0000"/>
                </a:solidFill>
                <a:cs typeface="+mj-cs"/>
              </a:rPr>
              <a:t>Composite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is made of</a:t>
            </a:r>
          </a:p>
          <a:p>
            <a:pPr marL="0" indent="0" algn="just" rtl="0">
              <a:buNone/>
            </a:pPr>
            <a:r>
              <a:rPr lang="en-US" b="1" dirty="0" smtClean="0">
                <a:cs typeface="+mj-cs"/>
              </a:rPr>
              <a:t>A- Continuous medium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“matrix” </a:t>
            </a:r>
          </a:p>
          <a:p>
            <a:pPr marL="0" indent="0" algn="just" rtl="0">
              <a:buNone/>
            </a:pPr>
            <a:r>
              <a:rPr lang="en-US" b="1" dirty="0" smtClean="0">
                <a:cs typeface="+mj-cs"/>
              </a:rPr>
              <a:t>B- </a:t>
            </a:r>
            <a:r>
              <a:rPr lang="en-US" b="1" dirty="0" smtClean="0">
                <a:cs typeface="+mj-cs"/>
              </a:rPr>
              <a:t>Discontinuous medium </a:t>
            </a:r>
            <a:r>
              <a:rPr lang="en-US" b="1" dirty="0" smtClean="0">
                <a:solidFill>
                  <a:srgbClr val="00B0F0"/>
                </a:solidFill>
                <a:cs typeface="+mj-cs"/>
              </a:rPr>
              <a:t>“Reinforcement</a:t>
            </a:r>
            <a:r>
              <a:rPr lang="en-US" b="1" dirty="0" smtClean="0">
                <a:cs typeface="+mj-cs"/>
              </a:rPr>
              <a:t>“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(which is usually harder and stronger one )</a:t>
            </a:r>
            <a:r>
              <a:rPr lang="en-US" b="1" dirty="0" smtClean="0">
                <a:cs typeface="+mj-cs"/>
              </a:rPr>
              <a:t> </a:t>
            </a:r>
          </a:p>
          <a:p>
            <a:pPr marL="0" indent="0" algn="just" rtl="0">
              <a:buNone/>
            </a:pPr>
            <a:r>
              <a:rPr lang="en-US" b="1" dirty="0" smtClean="0">
                <a:cs typeface="+mj-cs"/>
              </a:rPr>
              <a:t>Therefore </a:t>
            </a:r>
            <a:r>
              <a:rPr lang="en-US" b="1" dirty="0">
                <a:cs typeface="+mj-cs"/>
              </a:rPr>
              <a:t>the properties of the composite depend on the </a:t>
            </a:r>
            <a:r>
              <a:rPr lang="en-US" b="1" dirty="0">
                <a:solidFill>
                  <a:srgbClr val="0070C0"/>
                </a:solidFill>
                <a:cs typeface="+mj-cs"/>
              </a:rPr>
              <a:t>properties of the matrix </a:t>
            </a:r>
            <a:r>
              <a:rPr lang="en-US" b="1" dirty="0">
                <a:solidFill>
                  <a:srgbClr val="FF0000"/>
                </a:solidFill>
                <a:cs typeface="+mj-cs"/>
              </a:rPr>
              <a:t>and reinforcement materials, </a:t>
            </a:r>
            <a:r>
              <a:rPr lang="en-US" b="1" dirty="0">
                <a:solidFill>
                  <a:srgbClr val="00B050"/>
                </a:solidFill>
                <a:cs typeface="+mj-cs"/>
              </a:rPr>
              <a:t>their distribution</a:t>
            </a:r>
            <a:r>
              <a:rPr lang="en-US" b="1" dirty="0">
                <a:solidFill>
                  <a:srgbClr val="FF0000"/>
                </a:solidFill>
                <a:cs typeface="+mj-cs"/>
              </a:rPr>
              <a:t>, </a:t>
            </a:r>
            <a:r>
              <a:rPr lang="en-US" b="1" dirty="0">
                <a:solidFill>
                  <a:srgbClr val="C00000"/>
                </a:solidFill>
                <a:cs typeface="+mj-cs"/>
              </a:rPr>
              <a:t>and interaction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.</a:t>
            </a:r>
          </a:p>
          <a:p>
            <a:pPr marL="0" indent="0" algn="just" rtl="0">
              <a:buNone/>
            </a:pPr>
            <a:r>
              <a:rPr lang="en-US" b="1" dirty="0" smtClean="0">
                <a:solidFill>
                  <a:srgbClr val="FF0000"/>
                </a:solidFill>
                <a:cs typeface="+mj-cs"/>
              </a:rPr>
              <a:t>Interface</a:t>
            </a:r>
            <a:r>
              <a:rPr lang="en-US" b="1" dirty="0">
                <a:solidFill>
                  <a:srgbClr val="FF0000"/>
                </a:solidFill>
                <a:cs typeface="+mj-cs"/>
              </a:rPr>
              <a:t>: </a:t>
            </a:r>
            <a:r>
              <a:rPr lang="en-US" dirty="0">
                <a:cs typeface="+mj-cs"/>
              </a:rPr>
              <a:t>Zone across which matrix and reinforcing phases chemically, physically, and mechanically interact</a:t>
            </a:r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79" y="892151"/>
            <a:ext cx="11591925" cy="198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512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8364" y="259306"/>
            <a:ext cx="11641540" cy="6359857"/>
          </a:xfrm>
        </p:spPr>
        <p:txBody>
          <a:bodyPr/>
          <a:lstStyle/>
          <a:p>
            <a:pPr algn="l" rtl="0"/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simplest composite </a:t>
            </a:r>
            <a:r>
              <a:rPr lang="en-US" dirty="0"/>
              <a:t>materials are composed of just </a:t>
            </a:r>
            <a:r>
              <a:rPr lang="en-US" b="1" dirty="0">
                <a:solidFill>
                  <a:srgbClr val="FF0000"/>
                </a:solidFill>
              </a:rPr>
              <a:t>two phases</a:t>
            </a:r>
            <a:r>
              <a:rPr lang="en-US" dirty="0"/>
              <a:t>.</a:t>
            </a:r>
          </a:p>
          <a:p>
            <a:pPr algn="l" rtl="0"/>
            <a:r>
              <a:rPr lang="en-US" dirty="0"/>
              <a:t>•The first is termed the </a:t>
            </a:r>
            <a:r>
              <a:rPr lang="en-US" b="1" dirty="0">
                <a:solidFill>
                  <a:srgbClr val="C00000"/>
                </a:solidFill>
              </a:rPr>
              <a:t>matrix</a:t>
            </a:r>
            <a:r>
              <a:rPr lang="en-US" dirty="0"/>
              <a:t>, which is continuous and surrounds the other phase which is often called the </a:t>
            </a:r>
            <a:r>
              <a:rPr lang="en-US" b="1" dirty="0">
                <a:solidFill>
                  <a:srgbClr val="C00000"/>
                </a:solidFill>
              </a:rPr>
              <a:t>dispersed </a:t>
            </a:r>
            <a:r>
              <a:rPr lang="en-US" b="1" dirty="0" smtClean="0">
                <a:solidFill>
                  <a:srgbClr val="C00000"/>
                </a:solidFill>
              </a:rPr>
              <a:t>phase (Reinforcement phase)</a:t>
            </a:r>
            <a:r>
              <a:rPr lang="en-US" dirty="0" smtClean="0"/>
              <a:t>.</a:t>
            </a:r>
          </a:p>
          <a:p>
            <a:pPr algn="l" rtl="0"/>
            <a:r>
              <a:rPr lang="en-US" sz="3600" b="1" u="sng" dirty="0">
                <a:solidFill>
                  <a:srgbClr val="C00000"/>
                </a:solidFill>
              </a:rPr>
              <a:t>Reinforcement phase</a:t>
            </a:r>
            <a:endParaRPr lang="en-US" sz="3600" u="sng" dirty="0"/>
          </a:p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a) there is a change in the concentration of the dispersed </a:t>
            </a:r>
            <a:r>
              <a:rPr lang="en-US" b="1" dirty="0" smtClean="0">
                <a:solidFill>
                  <a:srgbClr val="FF0000"/>
                </a:solidFill>
              </a:rPr>
              <a:t>(fiber) </a:t>
            </a:r>
            <a:r>
              <a:rPr lang="en-US" b="1" dirty="0">
                <a:solidFill>
                  <a:srgbClr val="FF0000"/>
                </a:solidFill>
              </a:rPr>
              <a:t>material.</a:t>
            </a:r>
          </a:p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b) the size of the dispersed phase, </a:t>
            </a:r>
          </a:p>
          <a:p>
            <a:pPr algn="l" rtl="0"/>
            <a:r>
              <a:rPr lang="en-US" b="1" dirty="0">
                <a:solidFill>
                  <a:srgbClr val="FF0000"/>
                </a:solidFill>
              </a:rPr>
              <a:t>(c) the shape, </a:t>
            </a:r>
          </a:p>
          <a:p>
            <a:pPr algn="l" rtl="0"/>
            <a:r>
              <a:rPr lang="en-US" b="1" dirty="0">
                <a:solidFill>
                  <a:srgbClr val="FF0000"/>
                </a:solidFill>
              </a:rPr>
              <a:t>(d) the distribution, </a:t>
            </a:r>
          </a:p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and </a:t>
            </a:r>
            <a:r>
              <a:rPr lang="en-US" b="1" dirty="0">
                <a:solidFill>
                  <a:srgbClr val="FF0000"/>
                </a:solidFill>
              </a:rPr>
              <a:t>(e) the orientation. </a:t>
            </a:r>
          </a:p>
          <a:p>
            <a:pPr algn="l" rtl="0"/>
            <a:r>
              <a:rPr lang="en-US" sz="3200" b="1" dirty="0" smtClean="0">
                <a:solidFill>
                  <a:srgbClr val="0070C0"/>
                </a:solidFill>
              </a:rPr>
              <a:t>•All </a:t>
            </a:r>
            <a:r>
              <a:rPr lang="en-US" sz="3200" b="1" dirty="0">
                <a:solidFill>
                  <a:srgbClr val="0070C0"/>
                </a:solidFill>
              </a:rPr>
              <a:t>these will </a:t>
            </a:r>
            <a:r>
              <a:rPr lang="en-US" sz="3200" b="1" dirty="0" smtClean="0">
                <a:solidFill>
                  <a:srgbClr val="0070C0"/>
                </a:solidFill>
              </a:rPr>
              <a:t>affect </a:t>
            </a:r>
            <a:r>
              <a:rPr lang="en-US" sz="3200" b="1" dirty="0">
                <a:solidFill>
                  <a:srgbClr val="0070C0"/>
                </a:solidFill>
              </a:rPr>
              <a:t>the final performance of the composite.</a:t>
            </a:r>
            <a:endParaRPr lang="ar-IQ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75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0125" y="259307"/>
            <a:ext cx="11709779" cy="6441744"/>
          </a:xfrm>
        </p:spPr>
        <p:txBody>
          <a:bodyPr/>
          <a:lstStyle/>
          <a:p>
            <a:pPr algn="ctr" rtl="0"/>
            <a:r>
              <a:rPr lang="en-US" sz="4000" b="1" dirty="0">
                <a:solidFill>
                  <a:srgbClr val="C00000"/>
                </a:solidFill>
              </a:rPr>
              <a:t>CHE 3322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>
                <a:solidFill>
                  <a:srgbClr val="C00000"/>
                </a:solidFill>
              </a:rPr>
              <a:t>Composite Materials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sz="3200" b="1" dirty="0" smtClean="0">
                <a:solidFill>
                  <a:srgbClr val="FF0000"/>
                </a:solidFill>
                <a:cs typeface="+mj-cs"/>
              </a:rPr>
              <a:t>Instructor</a:t>
            </a:r>
            <a:r>
              <a:rPr lang="en-US" sz="3200" b="1" dirty="0">
                <a:solidFill>
                  <a:srgbClr val="002060"/>
                </a:solidFill>
                <a:cs typeface="+mj-cs"/>
              </a:rPr>
              <a:t>: </a:t>
            </a:r>
            <a:r>
              <a:rPr lang="en-US" sz="3200" b="1" dirty="0">
                <a:solidFill>
                  <a:srgbClr val="7030A0"/>
                </a:solidFill>
                <a:cs typeface="+mj-cs"/>
              </a:rPr>
              <a:t>Dr. Abbas </a:t>
            </a:r>
            <a:r>
              <a:rPr lang="en-US" sz="3200" b="1" dirty="0" err="1">
                <a:solidFill>
                  <a:srgbClr val="7030A0"/>
                </a:solidFill>
                <a:cs typeface="+mj-cs"/>
              </a:rPr>
              <a:t>Hsan</a:t>
            </a:r>
            <a:r>
              <a:rPr lang="en-US" sz="3200" b="1" dirty="0">
                <a:solidFill>
                  <a:srgbClr val="7030A0"/>
                </a:solidFill>
                <a:cs typeface="+mj-cs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cs typeface="+mj-cs"/>
              </a:rPr>
              <a:t>Faris</a:t>
            </a:r>
            <a:endParaRPr lang="en-US" sz="3200" b="1" dirty="0">
              <a:solidFill>
                <a:srgbClr val="7030A0"/>
              </a:solidFill>
              <a:cs typeface="+mj-cs"/>
            </a:endParaRPr>
          </a:p>
          <a:p>
            <a:pPr algn="l" rtl="0"/>
            <a:endParaRPr lang="en-US" dirty="0"/>
          </a:p>
          <a:p>
            <a:pPr algn="l" rtl="0"/>
            <a:r>
              <a:rPr lang="en-US" sz="3200" dirty="0" smtClean="0">
                <a:solidFill>
                  <a:srgbClr val="FF0000"/>
                </a:solidFill>
              </a:rPr>
              <a:t>Office</a:t>
            </a:r>
            <a:r>
              <a:rPr lang="en-US" sz="3200" dirty="0" smtClean="0">
                <a:solidFill>
                  <a:srgbClr val="00B0F0"/>
                </a:solidFill>
              </a:rPr>
              <a:t>: </a:t>
            </a:r>
          </a:p>
          <a:p>
            <a:pPr algn="l" rtl="0"/>
            <a:r>
              <a:rPr lang="en-US" sz="3200" dirty="0" smtClean="0">
                <a:solidFill>
                  <a:srgbClr val="FF0000"/>
                </a:solidFill>
              </a:rPr>
              <a:t>Email</a:t>
            </a:r>
            <a:r>
              <a:rPr lang="en-US" sz="3200" dirty="0" smtClean="0">
                <a:solidFill>
                  <a:srgbClr val="00B0F0"/>
                </a:solidFill>
              </a:rPr>
              <a:t>: abbashasan@uoanbar.edu.iq</a:t>
            </a:r>
          </a:p>
          <a:p>
            <a:pPr algn="l" rtl="0"/>
            <a:r>
              <a:rPr lang="en-US" sz="3200" dirty="0" smtClean="0">
                <a:solidFill>
                  <a:srgbClr val="FF0000"/>
                </a:solidFill>
              </a:rPr>
              <a:t>Course Credits</a:t>
            </a:r>
            <a:r>
              <a:rPr lang="en-US" sz="3200" dirty="0" smtClean="0">
                <a:solidFill>
                  <a:srgbClr val="00B0F0"/>
                </a:solidFill>
              </a:rPr>
              <a:t>: 2</a:t>
            </a:r>
          </a:p>
          <a:p>
            <a:pPr algn="l" rtl="0"/>
            <a:endParaRPr lang="ar-IQ" sz="3200" dirty="0">
              <a:solidFill>
                <a:srgbClr val="00B0F0"/>
              </a:solidFill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332935"/>
              </p:ext>
            </p:extLst>
          </p:nvPr>
        </p:nvGraphicFramePr>
        <p:xfrm>
          <a:off x="1616902" y="2572984"/>
          <a:ext cx="10133819" cy="487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33819">
                  <a:extLst>
                    <a:ext uri="{9D8B030D-6E8A-4147-A177-3AD203B41FA5}">
                      <a16:colId xmlns:a16="http://schemas.microsoft.com/office/drawing/2014/main" val="3243001073"/>
                    </a:ext>
                  </a:extLst>
                </a:gridCol>
              </a:tblGrid>
              <a:tr h="318135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B0F0"/>
                          </a:solidFill>
                          <a:effectLst/>
                        </a:rPr>
                        <a:t>Chem. &amp; Petrochemical Dept. Building .2</a:t>
                      </a:r>
                      <a:r>
                        <a:rPr lang="en-US" sz="3200" baseline="30000" dirty="0">
                          <a:solidFill>
                            <a:srgbClr val="00B0F0"/>
                          </a:solidFill>
                          <a:effectLst/>
                        </a:rPr>
                        <a:t>nd</a:t>
                      </a:r>
                      <a:r>
                        <a:rPr lang="en-US" sz="3200" dirty="0">
                          <a:solidFill>
                            <a:srgbClr val="00B0F0"/>
                          </a:solidFill>
                          <a:effectLst/>
                        </a:rPr>
                        <a:t> floor. Room No. 3 </a:t>
                      </a:r>
                      <a:endParaRPr lang="en-US" sz="3200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7945" marR="67945" marT="0" marB="0" anchor="ctr"/>
                </a:tc>
                <a:extLst>
                  <a:ext uri="{0D108BD9-81ED-4DB2-BD59-A6C34878D82A}">
                    <a16:rowId xmlns:a16="http://schemas.microsoft.com/office/drawing/2014/main" val="3327732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18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2831" y="204716"/>
            <a:ext cx="11914494" cy="6482687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Course Content:</a:t>
            </a:r>
          </a:p>
          <a:p>
            <a:pPr algn="l" rtl="0"/>
            <a:r>
              <a:rPr lang="en-US" dirty="0" smtClean="0"/>
              <a:t> </a:t>
            </a:r>
            <a:r>
              <a:rPr lang="en-US" b="1" dirty="0" smtClean="0"/>
              <a:t>Introduction Definition classification behaviors of unidirectional composites</a:t>
            </a:r>
          </a:p>
          <a:p>
            <a:pPr algn="l" rtl="0"/>
            <a:r>
              <a:rPr lang="en-US" dirty="0" smtClean="0"/>
              <a:t> </a:t>
            </a:r>
            <a:r>
              <a:rPr lang="en-US" b="1" dirty="0">
                <a:solidFill>
                  <a:srgbClr val="00B0F0"/>
                </a:solidFill>
              </a:rPr>
              <a:t>Analysis of lamina; constitutive classical laminate theory, thermal stresses,</a:t>
            </a:r>
          </a:p>
          <a:p>
            <a:pPr algn="just" rtl="0"/>
            <a:r>
              <a:rPr lang="en-US" dirty="0"/>
              <a:t> </a:t>
            </a:r>
            <a:r>
              <a:rPr lang="en-US" b="1" dirty="0" smtClean="0"/>
              <a:t>Classification of reinforcement, Type of fibers, Factors effect of fibers, Mechanical properties of composites, Manufacturing technology, Nano Technology</a:t>
            </a:r>
          </a:p>
          <a:p>
            <a:pPr algn="l" rtl="0"/>
            <a:r>
              <a:rPr lang="en-US" dirty="0" smtClean="0"/>
              <a:t> </a:t>
            </a:r>
            <a:r>
              <a:rPr lang="en-US" b="1" dirty="0">
                <a:solidFill>
                  <a:srgbClr val="00B0F0"/>
                </a:solidFill>
              </a:rPr>
              <a:t>Micromechanics</a:t>
            </a:r>
          </a:p>
          <a:p>
            <a:pPr algn="l" rtl="0"/>
            <a:r>
              <a:rPr lang="en-US" dirty="0" smtClean="0"/>
              <a:t> </a:t>
            </a:r>
            <a:r>
              <a:rPr lang="en-US" b="1" dirty="0"/>
              <a:t>Factors influencing strength and </a:t>
            </a:r>
            <a:r>
              <a:rPr lang="en-US" b="1" dirty="0" smtClean="0"/>
              <a:t>stiffness </a:t>
            </a:r>
            <a:r>
              <a:rPr lang="en-US" b="1" dirty="0"/>
              <a:t>failure modes,</a:t>
            </a:r>
          </a:p>
          <a:p>
            <a:pPr algn="l" rtl="0"/>
            <a:r>
              <a:rPr lang="en-US" b="1" dirty="0" smtClean="0"/>
              <a:t> </a:t>
            </a:r>
            <a:r>
              <a:rPr lang="en-US" b="1" dirty="0"/>
              <a:t>Performance under adverse environment</a:t>
            </a:r>
          </a:p>
          <a:p>
            <a:pPr algn="l" rtl="0"/>
            <a:r>
              <a:rPr lang="en-US" dirty="0" smtClean="0"/>
              <a:t>•</a:t>
            </a:r>
            <a:r>
              <a:rPr lang="en-US" b="1" dirty="0" smtClean="0">
                <a:solidFill>
                  <a:srgbClr val="00B0F0"/>
                </a:solidFill>
              </a:rPr>
              <a:t>Prediction </a:t>
            </a:r>
            <a:r>
              <a:rPr lang="en-US" b="1" dirty="0">
                <a:solidFill>
                  <a:srgbClr val="00B0F0"/>
                </a:solidFill>
              </a:rPr>
              <a:t>of strength, stiffness</a:t>
            </a:r>
            <a:endParaRPr lang="ar-IQ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179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72955" y="191068"/>
            <a:ext cx="11696131" cy="6666931"/>
          </a:xfrm>
        </p:spPr>
        <p:txBody>
          <a:bodyPr/>
          <a:lstStyle/>
          <a:p>
            <a:pPr algn="l" rtl="0"/>
            <a:r>
              <a:rPr lang="en-US" sz="3600" b="1" dirty="0">
                <a:solidFill>
                  <a:srgbClr val="002060"/>
                </a:solidFill>
              </a:rPr>
              <a:t>Reference Books/Material:</a:t>
            </a:r>
          </a:p>
          <a:p>
            <a:pPr algn="l" rtl="0"/>
            <a:r>
              <a:rPr lang="en-US" sz="3200" b="1" dirty="0" smtClean="0">
                <a:solidFill>
                  <a:srgbClr val="FF0000"/>
                </a:solidFill>
              </a:rPr>
              <a:t>Composite </a:t>
            </a:r>
            <a:r>
              <a:rPr lang="en-US" sz="3200" b="1" dirty="0">
                <a:solidFill>
                  <a:srgbClr val="FF0000"/>
                </a:solidFill>
              </a:rPr>
              <a:t>Materials, Science and Engineering by </a:t>
            </a:r>
            <a:r>
              <a:rPr lang="en-US" sz="3200" b="1" dirty="0" err="1">
                <a:solidFill>
                  <a:srgbClr val="FF0000"/>
                </a:solidFill>
              </a:rPr>
              <a:t>Krishan</a:t>
            </a:r>
            <a:r>
              <a:rPr lang="en-US" sz="3200" b="1" dirty="0">
                <a:solidFill>
                  <a:srgbClr val="FF0000"/>
                </a:solidFill>
              </a:rPr>
              <a:t> K. Chawla</a:t>
            </a:r>
          </a:p>
          <a:p>
            <a:pPr algn="l" rtl="0"/>
            <a:r>
              <a:rPr lang="en-US" sz="3200" b="1" dirty="0">
                <a:solidFill>
                  <a:srgbClr val="FF0000"/>
                </a:solidFill>
              </a:rPr>
              <a:t>Composite Materials  and Applications by Daniel Gay, </a:t>
            </a:r>
            <a:r>
              <a:rPr lang="en-US" sz="3200" b="1" dirty="0" err="1">
                <a:solidFill>
                  <a:srgbClr val="FF0000"/>
                </a:solidFill>
              </a:rPr>
              <a:t>Suong</a:t>
            </a:r>
            <a:r>
              <a:rPr lang="en-US" sz="3200" b="1" dirty="0">
                <a:solidFill>
                  <a:srgbClr val="FF0000"/>
                </a:solidFill>
              </a:rPr>
              <a:t> V. </a:t>
            </a:r>
            <a:r>
              <a:rPr lang="en-US" sz="3200" b="1" dirty="0" err="1">
                <a:solidFill>
                  <a:srgbClr val="FF0000"/>
                </a:solidFill>
              </a:rPr>
              <a:t>Hoa</a:t>
            </a:r>
            <a:r>
              <a:rPr lang="en-US" sz="3200" b="1" dirty="0">
                <a:solidFill>
                  <a:srgbClr val="FF0000"/>
                </a:solidFill>
              </a:rPr>
              <a:t>, Stephen W. Tsai</a:t>
            </a:r>
          </a:p>
          <a:p>
            <a:pPr algn="l" rtl="0"/>
            <a:r>
              <a:rPr lang="en-US" sz="3200" b="1" dirty="0" smtClean="0">
                <a:solidFill>
                  <a:srgbClr val="FF0000"/>
                </a:solidFill>
              </a:rPr>
              <a:t>Any </a:t>
            </a:r>
            <a:r>
              <a:rPr lang="en-US" sz="3200" b="1" dirty="0">
                <a:solidFill>
                  <a:srgbClr val="FF0000"/>
                </a:solidFill>
              </a:rPr>
              <a:t>other book on composite materials</a:t>
            </a:r>
          </a:p>
          <a:p>
            <a:pPr algn="l" rtl="0"/>
            <a:r>
              <a:rPr lang="en-US" sz="3200" b="1" dirty="0" smtClean="0">
                <a:solidFill>
                  <a:srgbClr val="FF0000"/>
                </a:solidFill>
              </a:rPr>
              <a:t>Research </a:t>
            </a:r>
            <a:r>
              <a:rPr lang="en-US" sz="3200" b="1" dirty="0">
                <a:solidFill>
                  <a:srgbClr val="FF0000"/>
                </a:solidFill>
              </a:rPr>
              <a:t>papers</a:t>
            </a:r>
          </a:p>
        </p:txBody>
      </p:sp>
    </p:spTree>
    <p:extLst>
      <p:ext uri="{BB962C8B-B14F-4D97-AF65-F5344CB8AC3E}">
        <p14:creationId xmlns:p14="http://schemas.microsoft.com/office/powerpoint/2010/main" val="4173704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6603" y="395785"/>
            <a:ext cx="11559653" cy="6277970"/>
          </a:xfrm>
        </p:spPr>
        <p:txBody>
          <a:bodyPr/>
          <a:lstStyle/>
          <a:p>
            <a:pPr algn="l" rtl="0"/>
            <a:r>
              <a:rPr lang="en-US" sz="3200" b="1" dirty="0">
                <a:solidFill>
                  <a:srgbClr val="002060"/>
                </a:solidFill>
              </a:rPr>
              <a:t>Grading Policy:</a:t>
            </a:r>
          </a:p>
          <a:p>
            <a:pPr algn="l" rtl="0"/>
            <a:endParaRPr lang="en-US" dirty="0"/>
          </a:p>
          <a:p>
            <a:pPr algn="ctr" rtl="0"/>
            <a:r>
              <a:rPr lang="en-US" sz="3200" b="1" dirty="0">
                <a:solidFill>
                  <a:srgbClr val="00B0F0"/>
                </a:solidFill>
              </a:rPr>
              <a:t>First Exam:  25%</a:t>
            </a:r>
          </a:p>
          <a:p>
            <a:pPr algn="ctr" rtl="0"/>
            <a:r>
              <a:rPr lang="en-US" sz="3200" b="1" dirty="0" smtClean="0">
                <a:solidFill>
                  <a:srgbClr val="00B0F0"/>
                </a:solidFill>
              </a:rPr>
              <a:t>Second Exam: 25%</a:t>
            </a:r>
          </a:p>
          <a:p>
            <a:pPr algn="ctr" rtl="0"/>
            <a:r>
              <a:rPr lang="en-US" sz="3200" b="1" dirty="0" smtClean="0">
                <a:solidFill>
                  <a:srgbClr val="00B0F0"/>
                </a:solidFill>
              </a:rPr>
              <a:t>Assignments</a:t>
            </a:r>
            <a:r>
              <a:rPr lang="en-US" sz="3200" b="1" dirty="0">
                <a:solidFill>
                  <a:srgbClr val="00B0F0"/>
                </a:solidFill>
              </a:rPr>
              <a:t>: 10% </a:t>
            </a:r>
            <a:r>
              <a:rPr lang="en-US" sz="3200" b="1" dirty="0" smtClean="0">
                <a:solidFill>
                  <a:srgbClr val="00B0F0"/>
                </a:solidFill>
              </a:rPr>
              <a:t>(Individual + Group)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• </a:t>
            </a:r>
            <a:r>
              <a:rPr lang="en-US" sz="3200" b="1" dirty="0" smtClean="0">
                <a:solidFill>
                  <a:srgbClr val="FF0000"/>
                </a:solidFill>
              </a:rPr>
              <a:t>Absolute 30% for passing. Relative grading after that.</a:t>
            </a:r>
          </a:p>
          <a:p>
            <a:pPr algn="just" rtl="0"/>
            <a:r>
              <a:rPr lang="en-US" dirty="0" smtClean="0"/>
              <a:t>• </a:t>
            </a:r>
            <a:r>
              <a:rPr lang="en-US" sz="3200" b="1" dirty="0" smtClean="0">
                <a:solidFill>
                  <a:srgbClr val="00B0F0"/>
                </a:solidFill>
              </a:rPr>
              <a:t>Assignments should be submitted on the due date, Late submission and copying will be heavily penalized!</a:t>
            </a:r>
          </a:p>
          <a:p>
            <a:pPr algn="l" rtl="0"/>
            <a:r>
              <a:rPr lang="en-US" dirty="0" smtClean="0"/>
              <a:t>•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Attendance will be monitored regularly.</a:t>
            </a:r>
            <a:endParaRPr lang="ar-IQ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03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95534"/>
            <a:ext cx="10515600" cy="110547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Introduction</a:t>
            </a:r>
            <a:endParaRPr lang="ar-IQ" sz="6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8365" y="1201004"/>
            <a:ext cx="11750722" cy="5500047"/>
          </a:xfrm>
        </p:spPr>
        <p:txBody>
          <a:bodyPr>
            <a:normAutofit fontScale="92500" lnSpcReduction="10000"/>
          </a:bodyPr>
          <a:lstStyle/>
          <a:p>
            <a:pPr algn="just" rtl="0">
              <a:lnSpc>
                <a:spcPct val="150000"/>
              </a:lnSpc>
            </a:pPr>
            <a:r>
              <a:rPr lang="en-US" sz="3900" b="1" u="sng" dirty="0">
                <a:solidFill>
                  <a:srgbClr val="FF0000"/>
                </a:solidFill>
              </a:rPr>
              <a:t>Composite materials</a:t>
            </a:r>
            <a:endParaRPr lang="en-US" sz="3900" b="1" u="sng" dirty="0" smtClean="0">
              <a:cs typeface="+mj-cs"/>
            </a:endParaRPr>
          </a:p>
          <a:p>
            <a:pPr algn="just" rtl="0">
              <a:lnSpc>
                <a:spcPct val="150000"/>
              </a:lnSpc>
            </a:pPr>
            <a:r>
              <a:rPr lang="en-US" dirty="0">
                <a:cs typeface="+mj-cs"/>
              </a:rPr>
              <a:t>It is an obvious </a:t>
            </a:r>
            <a:r>
              <a:rPr lang="en-US" dirty="0" smtClean="0">
                <a:cs typeface="+mj-cs"/>
              </a:rPr>
              <a:t>fact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technological development </a:t>
            </a:r>
            <a:r>
              <a:rPr lang="en-US" dirty="0" smtClean="0">
                <a:cs typeface="+mj-cs"/>
              </a:rPr>
              <a:t>depends on advances in the ﬁeld of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materials</a:t>
            </a:r>
            <a:r>
              <a:rPr lang="en-US" dirty="0" smtClean="0">
                <a:cs typeface="+mj-cs"/>
              </a:rPr>
              <a:t>. One does not have to be an expert to realize that the most advanced turbine or aircraft design is of no use if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adequate</a:t>
            </a:r>
            <a:r>
              <a:rPr lang="en-US" dirty="0" smtClean="0">
                <a:cs typeface="+mj-cs"/>
              </a:rPr>
              <a:t>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materials</a:t>
            </a:r>
            <a:r>
              <a:rPr lang="en-US" dirty="0" smtClean="0">
                <a:cs typeface="+mj-cs"/>
              </a:rPr>
              <a:t> to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bear</a:t>
            </a:r>
            <a:r>
              <a:rPr lang="en-US" dirty="0" smtClean="0">
                <a:cs typeface="+mj-cs"/>
              </a:rPr>
              <a:t> the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service loads </a:t>
            </a:r>
            <a:r>
              <a:rPr lang="en-US" dirty="0" smtClean="0">
                <a:cs typeface="+mj-cs"/>
              </a:rPr>
              <a:t>and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conditions</a:t>
            </a:r>
            <a:r>
              <a:rPr lang="en-US" dirty="0" smtClean="0">
                <a:cs typeface="+mj-cs"/>
              </a:rPr>
              <a:t> are not available. Whatever the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ﬁeld</a:t>
            </a:r>
            <a:r>
              <a:rPr lang="en-US" dirty="0" smtClean="0">
                <a:cs typeface="+mj-cs"/>
              </a:rPr>
              <a:t> may be, the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ﬁnal limitation </a:t>
            </a:r>
            <a:r>
              <a:rPr lang="en-US" dirty="0" smtClean="0">
                <a:cs typeface="+mj-cs"/>
              </a:rPr>
              <a:t>on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advancement</a:t>
            </a:r>
            <a:r>
              <a:rPr lang="en-US" dirty="0" smtClean="0">
                <a:cs typeface="+mj-cs"/>
              </a:rPr>
              <a:t> depends on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materials</a:t>
            </a:r>
            <a:r>
              <a:rPr lang="en-US" dirty="0" smtClean="0">
                <a:cs typeface="+mj-cs"/>
              </a:rPr>
              <a:t>. </a:t>
            </a:r>
            <a:r>
              <a:rPr lang="en-US" sz="3600" b="1" dirty="0" smtClean="0">
                <a:solidFill>
                  <a:srgbClr val="FF0000"/>
                </a:solidFill>
                <a:cs typeface="+mj-cs"/>
              </a:rPr>
              <a:t>Composite materials in this regard represent nothing but </a:t>
            </a:r>
            <a:r>
              <a:rPr lang="en-US" sz="3600" b="1" dirty="0" smtClean="0">
                <a:solidFill>
                  <a:srgbClr val="0070C0"/>
                </a:solidFill>
                <a:cs typeface="+mj-cs"/>
              </a:rPr>
              <a:t>a giant step </a:t>
            </a:r>
            <a:r>
              <a:rPr lang="en-US" sz="3600" b="1" dirty="0" smtClean="0">
                <a:solidFill>
                  <a:srgbClr val="FF0000"/>
                </a:solidFill>
                <a:cs typeface="+mj-cs"/>
              </a:rPr>
              <a:t>in the </a:t>
            </a:r>
            <a:r>
              <a:rPr lang="en-US" sz="3600" b="1" dirty="0">
                <a:solidFill>
                  <a:srgbClr val="FF0000"/>
                </a:solidFill>
                <a:cs typeface="+mj-cs"/>
              </a:rPr>
              <a:t>ever-constant </a:t>
            </a:r>
            <a:r>
              <a:rPr lang="en-US" sz="3600" b="1" dirty="0" smtClean="0">
                <a:solidFill>
                  <a:srgbClr val="FF0000"/>
                </a:solidFill>
                <a:cs typeface="+mj-cs"/>
              </a:rPr>
              <a:t>work </a:t>
            </a:r>
            <a:r>
              <a:rPr lang="en-US" sz="3600" b="1" dirty="0" smtClean="0">
                <a:solidFill>
                  <a:srgbClr val="FF0000"/>
                </a:solidFill>
                <a:cs typeface="+mj-cs"/>
              </a:rPr>
              <a:t>of improving materials.</a:t>
            </a:r>
            <a:endParaRPr lang="ar-IQ" sz="3600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70108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45661" y="204716"/>
            <a:ext cx="11723426" cy="6523630"/>
          </a:xfrm>
        </p:spPr>
        <p:txBody>
          <a:bodyPr>
            <a:normAutofit/>
          </a:bodyPr>
          <a:lstStyle/>
          <a:p>
            <a:pPr algn="just" rtl="0">
              <a:lnSpc>
                <a:spcPct val="150000"/>
              </a:lnSpc>
            </a:pPr>
            <a:r>
              <a:rPr lang="en-US" dirty="0" smtClean="0">
                <a:cs typeface="+mj-cs"/>
              </a:rPr>
              <a:t>The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idea</a:t>
            </a:r>
            <a:r>
              <a:rPr lang="en-US" dirty="0" smtClean="0">
                <a:cs typeface="+mj-cs"/>
              </a:rPr>
              <a:t> of composite materials is not a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new or recent </a:t>
            </a:r>
            <a:r>
              <a:rPr lang="en-US" dirty="0" smtClean="0">
                <a:cs typeface="+mj-cs"/>
              </a:rPr>
              <a:t>one. Nature is full of examples wherein the concept of composite materials is used. The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coconut palm leaf, </a:t>
            </a:r>
            <a:r>
              <a:rPr lang="en-US" dirty="0" smtClean="0">
                <a:cs typeface="+mj-cs"/>
              </a:rPr>
              <a:t>for example, is essentially used as a concept of ﬁber reinforcement.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Wood </a:t>
            </a:r>
            <a:r>
              <a:rPr lang="en-US" dirty="0" smtClean="0">
                <a:cs typeface="+mj-cs"/>
              </a:rPr>
              <a:t>has represented a composite :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cellulose ﬁbers in a lignin matrix</a:t>
            </a:r>
            <a:r>
              <a:rPr lang="en-US" dirty="0" smtClean="0">
                <a:cs typeface="+mj-cs"/>
              </a:rPr>
              <a:t>. The cellulose ﬁbers have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high tensile strength </a:t>
            </a:r>
            <a:r>
              <a:rPr lang="en-US" dirty="0" smtClean="0">
                <a:cs typeface="+mj-cs"/>
              </a:rPr>
              <a:t>but are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very ﬂexible </a:t>
            </a:r>
            <a:r>
              <a:rPr lang="en-US" dirty="0" smtClean="0">
                <a:cs typeface="+mj-cs"/>
              </a:rPr>
              <a:t>(low stiffness), while the lignin matrix joins the ﬁbers and provides the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stiffness</a:t>
            </a:r>
            <a:r>
              <a:rPr lang="en-US" dirty="0" smtClean="0">
                <a:cs typeface="+mj-cs"/>
              </a:rPr>
              <a:t>.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Bone</a:t>
            </a:r>
            <a:r>
              <a:rPr lang="en-US" dirty="0" smtClean="0">
                <a:cs typeface="+mj-cs"/>
              </a:rPr>
              <a:t> is yet another example of a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natural composite </a:t>
            </a:r>
            <a:r>
              <a:rPr lang="en-US" dirty="0" smtClean="0">
                <a:cs typeface="+mj-cs"/>
              </a:rPr>
              <a:t>that supports of various members of the body. It consists of short and soft collagen </a:t>
            </a:r>
            <a:r>
              <a:rPr lang="en-US" b="1" dirty="0" smtClean="0">
                <a:solidFill>
                  <a:srgbClr val="0070C0"/>
                </a:solidFill>
                <a:cs typeface="+mj-cs"/>
              </a:rPr>
              <a:t>ﬁbers</a:t>
            </a:r>
            <a:r>
              <a:rPr lang="en-US" dirty="0" smtClean="0">
                <a:cs typeface="+mj-cs"/>
              </a:rPr>
              <a:t>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embedded</a:t>
            </a:r>
            <a:r>
              <a:rPr lang="en-US" dirty="0" smtClean="0">
                <a:cs typeface="+mj-cs"/>
              </a:rPr>
              <a:t> in a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mineral matrix </a:t>
            </a:r>
            <a:r>
              <a:rPr lang="en-US" dirty="0" smtClean="0">
                <a:cs typeface="+mj-cs"/>
              </a:rPr>
              <a:t>called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apatite</a:t>
            </a:r>
            <a:r>
              <a:rPr lang="en-US" dirty="0" smtClean="0">
                <a:cs typeface="+mj-cs"/>
              </a:rPr>
              <a:t>. </a:t>
            </a:r>
            <a:endParaRPr lang="en-US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1482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3773" y="204716"/>
            <a:ext cx="11709779" cy="6373505"/>
          </a:xfrm>
        </p:spPr>
        <p:txBody>
          <a:bodyPr>
            <a:normAutofit/>
          </a:bodyPr>
          <a:lstStyle/>
          <a:p>
            <a:pPr algn="just" rtl="0">
              <a:lnSpc>
                <a:spcPct val="150000"/>
              </a:lnSpc>
            </a:pPr>
            <a:r>
              <a:rPr lang="en-US" dirty="0" smtClean="0">
                <a:cs typeface="+mj-cs"/>
              </a:rPr>
              <a:t>Since </a:t>
            </a:r>
            <a:r>
              <a:rPr lang="en-US" dirty="0" smtClean="0">
                <a:cs typeface="+mj-cs"/>
              </a:rPr>
              <a:t>the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early 1960s</a:t>
            </a:r>
            <a:r>
              <a:rPr lang="en-US" dirty="0" smtClean="0">
                <a:cs typeface="+mj-cs"/>
              </a:rPr>
              <a:t>, there has been an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increasing demand </a:t>
            </a:r>
            <a:r>
              <a:rPr lang="en-US" dirty="0" smtClean="0">
                <a:cs typeface="+mj-cs"/>
              </a:rPr>
              <a:t>for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stiffer</a:t>
            </a:r>
            <a:r>
              <a:rPr lang="en-US" dirty="0" smtClean="0">
                <a:cs typeface="+mj-cs"/>
              </a:rPr>
              <a:t> and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stronger</a:t>
            </a:r>
            <a:r>
              <a:rPr lang="en-US" dirty="0" smtClean="0">
                <a:cs typeface="+mj-cs"/>
              </a:rPr>
              <a:t> materials yet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lighter</a:t>
            </a:r>
            <a:r>
              <a:rPr lang="en-US" dirty="0" smtClean="0">
                <a:cs typeface="+mj-cs"/>
              </a:rPr>
              <a:t> ones in ﬁelds as diverse as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aerospace</a:t>
            </a:r>
            <a:r>
              <a:rPr lang="en-US" dirty="0" smtClean="0">
                <a:cs typeface="+mj-cs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energy</a:t>
            </a:r>
            <a:r>
              <a:rPr lang="en-US" dirty="0" smtClean="0">
                <a:cs typeface="+mj-cs"/>
              </a:rPr>
              <a:t>, and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civil</a:t>
            </a:r>
            <a:r>
              <a:rPr lang="en-US" dirty="0" smtClean="0">
                <a:cs typeface="+mj-cs"/>
              </a:rPr>
              <a:t>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construction</a:t>
            </a:r>
            <a:r>
              <a:rPr lang="en-US" dirty="0" smtClean="0">
                <a:cs typeface="+mj-cs"/>
              </a:rPr>
              <a:t>. The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demands made on materials </a:t>
            </a:r>
            <a:r>
              <a:rPr lang="en-US" dirty="0">
                <a:cs typeface="+mj-cs"/>
              </a:rPr>
              <a:t>to </a:t>
            </a:r>
            <a:r>
              <a:rPr lang="en-US" dirty="0" smtClean="0">
                <a:cs typeface="+mj-cs"/>
              </a:rPr>
              <a:t>improve overall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performance</a:t>
            </a:r>
            <a:r>
              <a:rPr lang="en-US" dirty="0" smtClean="0">
                <a:cs typeface="+mj-cs"/>
              </a:rPr>
              <a:t> are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so great and diverse </a:t>
            </a:r>
            <a:r>
              <a:rPr lang="en-US" dirty="0" smtClean="0">
                <a:cs typeface="+mj-cs"/>
              </a:rPr>
              <a:t>that </a:t>
            </a:r>
            <a:r>
              <a:rPr lang="en-US" b="1" dirty="0" smtClean="0">
                <a:solidFill>
                  <a:srgbClr val="0070C0"/>
                </a:solidFill>
                <a:cs typeface="+mj-cs"/>
              </a:rPr>
              <a:t>no</a:t>
            </a:r>
            <a:r>
              <a:rPr lang="en-US" dirty="0" smtClean="0">
                <a:cs typeface="+mj-cs"/>
              </a:rPr>
              <a:t> </a:t>
            </a:r>
            <a:r>
              <a:rPr lang="en-US" b="1" dirty="0" smtClean="0">
                <a:solidFill>
                  <a:srgbClr val="0070C0"/>
                </a:solidFill>
                <a:cs typeface="+mj-cs"/>
              </a:rPr>
              <a:t>one material </a:t>
            </a:r>
            <a:r>
              <a:rPr lang="en-US" dirty="0" smtClean="0">
                <a:cs typeface="+mj-cs"/>
              </a:rPr>
              <a:t>can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satisfy</a:t>
            </a:r>
            <a:r>
              <a:rPr lang="en-US" dirty="0" smtClean="0">
                <a:cs typeface="+mj-cs"/>
              </a:rPr>
              <a:t> them. This naturally led to a resurgence of the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old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concept </a:t>
            </a:r>
            <a:r>
              <a:rPr lang="en-US" dirty="0" smtClean="0">
                <a:cs typeface="+mj-cs"/>
              </a:rPr>
              <a:t>of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combining different materials </a:t>
            </a:r>
            <a:r>
              <a:rPr lang="en-US" dirty="0" smtClean="0">
                <a:cs typeface="+mj-cs"/>
              </a:rPr>
              <a:t>in an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integral-composite material</a:t>
            </a:r>
            <a:r>
              <a:rPr lang="en-US" dirty="0" smtClean="0">
                <a:cs typeface="+mj-cs"/>
              </a:rPr>
              <a:t> to satisfy the user requirements.</a:t>
            </a: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29212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9433" y="450376"/>
            <a:ext cx="11081981" cy="4357098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968991" y="5178272"/>
            <a:ext cx="96216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800" dirty="0" smtClean="0"/>
              <a:t>Comparison between conventional monolithic materials and composite materials (1978).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46298018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2536</TotalTime>
  <Words>931</Words>
  <Application>Microsoft Office PowerPoint</Application>
  <PresentationFormat>شاشة عريضة</PresentationFormat>
  <Paragraphs>76</Paragraphs>
  <Slides>16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Traditional Arabic</vt:lpstr>
      <vt:lpstr>نسق Office</vt:lpstr>
      <vt:lpstr>Composite Materials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Introduction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Al-Qaisar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Composite Materials</dc:title>
  <dc:creator>fas</dc:creator>
  <cp:lastModifiedBy>fas</cp:lastModifiedBy>
  <cp:revision>94</cp:revision>
  <dcterms:created xsi:type="dcterms:W3CDTF">2022-09-23T20:44:32Z</dcterms:created>
  <dcterms:modified xsi:type="dcterms:W3CDTF">2023-09-08T23:20:10Z</dcterms:modified>
</cp:coreProperties>
</file>