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sldIdLst>
    <p:sldId id="286" r:id="rId2"/>
    <p:sldId id="256" r:id="rId3"/>
    <p:sldId id="257" r:id="rId4"/>
    <p:sldId id="258" r:id="rId5"/>
    <p:sldId id="259" r:id="rId6"/>
    <p:sldId id="260" r:id="rId7"/>
    <p:sldId id="287" r:id="rId8"/>
    <p:sldId id="288" r:id="rId9"/>
    <p:sldId id="28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0A80F88-DAD8-4969-AB6C-04CE2ECA33C0}" type="datetimeFigureOut">
              <a:rPr lang="ar-IQ" smtClean="0"/>
              <a:t>24/02/1445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1DB601F-F76A-4E41-B805-E84786A3FA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745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07AACD-0BD9-419E-A262-03A26849FF57}" type="slidenum">
              <a:rPr lang="en-US" altLang="ar-IQ" sz="1000"/>
              <a:pPr>
                <a:spcBef>
                  <a:spcPct val="0"/>
                </a:spcBef>
              </a:pPr>
              <a:t>3</a:t>
            </a:fld>
            <a:endParaRPr lang="en-US" altLang="ar-IQ" sz="10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  <p:extLst>
      <p:ext uri="{BB962C8B-B14F-4D97-AF65-F5344CB8AC3E}">
        <p14:creationId xmlns:p14="http://schemas.microsoft.com/office/powerpoint/2010/main" val="45596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159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5040-8763-4101-B5DD-2E485B1533DC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895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2EA-09C3-4576-A2C4-C4181CAEF5DA}" type="slidenum">
              <a:rPr lang="ar-IQ" smtClean="0"/>
              <a:t>25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2103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5608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5384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116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30D-78E3-46AC-96C5-C61E3FBA56D9}" type="datetimeFigureOut">
              <a:rPr lang="ar-IQ" smtClean="0"/>
              <a:t>24/02/1445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48D-69F7-47DB-BBF5-8B74F310B84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414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30D-78E3-46AC-96C5-C61E3FBA56D9}" type="datetimeFigureOut">
              <a:rPr lang="ar-IQ" smtClean="0"/>
              <a:t>24/02/1445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48D-69F7-47DB-BBF5-8B74F310B84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253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30D-78E3-46AC-96C5-C61E3FBA56D9}" type="datetimeFigureOut">
              <a:rPr lang="ar-IQ" smtClean="0"/>
              <a:t>24/02/1445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48D-69F7-47DB-BBF5-8B74F310B84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065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048E9-6831-4184-B4A7-60229E25C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5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30D-78E3-46AC-96C5-C61E3FBA56D9}" type="datetimeFigureOut">
              <a:rPr lang="ar-IQ" smtClean="0"/>
              <a:t>24/02/1445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48D-69F7-47DB-BBF5-8B74F310B84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081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30D-78E3-46AC-96C5-C61E3FBA56D9}" type="datetimeFigureOut">
              <a:rPr lang="ar-IQ" smtClean="0"/>
              <a:t>24/02/1445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48D-69F7-47DB-BBF5-8B74F310B84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417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30D-78E3-46AC-96C5-C61E3FBA56D9}" type="datetimeFigureOut">
              <a:rPr lang="ar-IQ" smtClean="0"/>
              <a:t>24/02/1445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48D-69F7-47DB-BBF5-8B74F310B84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43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30D-78E3-46AC-96C5-C61E3FBA56D9}" type="datetimeFigureOut">
              <a:rPr lang="ar-IQ" smtClean="0"/>
              <a:t>24/02/1445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48D-69F7-47DB-BBF5-8B74F310B84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976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30D-78E3-46AC-96C5-C61E3FBA56D9}" type="datetimeFigureOut">
              <a:rPr lang="ar-IQ" smtClean="0"/>
              <a:t>24/02/1445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48D-69F7-47DB-BBF5-8B74F310B84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277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30D-78E3-46AC-96C5-C61E3FBA56D9}" type="datetimeFigureOut">
              <a:rPr lang="ar-IQ" smtClean="0"/>
              <a:t>24/02/1445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48D-69F7-47DB-BBF5-8B74F310B84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683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30D-78E3-46AC-96C5-C61E3FBA56D9}" type="datetimeFigureOut">
              <a:rPr lang="ar-IQ" smtClean="0"/>
              <a:t>24/02/1445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48D-69F7-47DB-BBF5-8B74F310B84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2341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30D-78E3-46AC-96C5-C61E3FBA56D9}" type="datetimeFigureOut">
              <a:rPr lang="ar-IQ" smtClean="0"/>
              <a:t>24/02/1445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348D-69F7-47DB-BBF5-8B74F310B84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131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4E30D-78E3-46AC-96C5-C61E3FBA56D9}" type="datetimeFigureOut">
              <a:rPr lang="ar-IQ" smtClean="0"/>
              <a:t>24/02/1445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4348D-69F7-47DB-BBF5-8B74F310B84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542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39724"/>
            <a:ext cx="9144000" cy="1074927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Composite Materials</a:t>
            </a:r>
            <a:endParaRPr lang="ar-IQ" sz="72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51546" y="5186149"/>
            <a:ext cx="9144000" cy="808630"/>
          </a:xfrm>
        </p:spPr>
        <p:txBody>
          <a:bodyPr>
            <a:normAutofit fontScale="55000" lnSpcReduction="20000"/>
          </a:bodyPr>
          <a:lstStyle/>
          <a:p>
            <a:r>
              <a:rPr lang="en-US" sz="4800" dirty="0" smtClean="0"/>
              <a:t>Dr. Abbas Hasan </a:t>
            </a:r>
            <a:r>
              <a:rPr lang="en-US" sz="4800" dirty="0" err="1" smtClean="0"/>
              <a:t>Faris</a:t>
            </a:r>
            <a:endParaRPr lang="ar-IQ" sz="4800" dirty="0"/>
          </a:p>
          <a:p>
            <a:r>
              <a:rPr lang="en-US" sz="4800" dirty="0" smtClean="0"/>
              <a:t>Lecture 2</a:t>
            </a:r>
            <a:endParaRPr lang="ar-IQ" sz="4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10824"/>
            <a:ext cx="9949218" cy="38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7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0125" y="150124"/>
            <a:ext cx="11791665" cy="6707875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3500" b="1" dirty="0" smtClean="0">
                <a:solidFill>
                  <a:srgbClr val="0070C0"/>
                </a:solidFill>
                <a:cs typeface="+mj-cs"/>
              </a:rPr>
              <a:t>Why do you need composite materials?</a:t>
            </a:r>
          </a:p>
          <a:p>
            <a:pPr algn="l" rtl="0"/>
            <a:endParaRPr lang="en-US" dirty="0" smtClean="0"/>
          </a:p>
          <a:p>
            <a:pPr algn="ctr" rtl="0"/>
            <a:r>
              <a:rPr lang="en-US" sz="3000" b="1" dirty="0" smtClean="0">
                <a:solidFill>
                  <a:srgbClr val="00B050"/>
                </a:solidFill>
                <a:cs typeface="+mj-cs"/>
              </a:rPr>
              <a:t>Enhanced desired properties!</a:t>
            </a:r>
          </a:p>
          <a:p>
            <a:pPr algn="l" rtl="0"/>
            <a:r>
              <a:rPr lang="en-US" sz="3000" b="1" dirty="0" smtClean="0">
                <a:solidFill>
                  <a:srgbClr val="0070C0"/>
                </a:solidFill>
                <a:cs typeface="+mj-cs"/>
              </a:rPr>
              <a:t>What are these desired properties?</a:t>
            </a:r>
          </a:p>
          <a:p>
            <a:pPr marL="0" indent="0" algn="l" rtl="0">
              <a:buNone/>
            </a:pPr>
            <a:r>
              <a:rPr lang="en-US" dirty="0" smtClean="0"/>
              <a:t>• Strength</a:t>
            </a:r>
          </a:p>
          <a:p>
            <a:pPr marL="0" indent="0" algn="l" rtl="0">
              <a:buNone/>
            </a:pPr>
            <a:r>
              <a:rPr lang="en-US" dirty="0" smtClean="0"/>
              <a:t>• Stiffness</a:t>
            </a:r>
          </a:p>
          <a:p>
            <a:pPr marL="0" indent="0" algn="l" rtl="0">
              <a:buNone/>
            </a:pPr>
            <a:r>
              <a:rPr lang="en-US" dirty="0" smtClean="0"/>
              <a:t>• Toughness</a:t>
            </a:r>
          </a:p>
          <a:p>
            <a:pPr marL="0" indent="0" algn="l" rtl="0">
              <a:buNone/>
            </a:pPr>
            <a:r>
              <a:rPr lang="en-US" dirty="0" smtClean="0"/>
              <a:t>• Corrosion resistance</a:t>
            </a:r>
          </a:p>
          <a:p>
            <a:pPr marL="0" indent="0" algn="l" rtl="0">
              <a:buNone/>
            </a:pPr>
            <a:r>
              <a:rPr lang="en-US" dirty="0" smtClean="0"/>
              <a:t>• wear resistance</a:t>
            </a:r>
          </a:p>
          <a:p>
            <a:pPr marL="0" indent="0" algn="l" rtl="0">
              <a:buNone/>
            </a:pPr>
            <a:r>
              <a:rPr lang="en-US" dirty="0" smtClean="0"/>
              <a:t>• Reduced weight</a:t>
            </a:r>
          </a:p>
          <a:p>
            <a:pPr marL="0" indent="0" algn="l" rtl="0">
              <a:buNone/>
            </a:pPr>
            <a:r>
              <a:rPr lang="en-US" dirty="0" smtClean="0"/>
              <a:t>• Fatigue life</a:t>
            </a:r>
          </a:p>
          <a:p>
            <a:pPr marL="0" indent="0" algn="l" rtl="0">
              <a:buNone/>
            </a:pPr>
            <a:r>
              <a:rPr lang="en-US" dirty="0" smtClean="0"/>
              <a:t>• Thermal/Electrical insulation and conductivity</a:t>
            </a:r>
          </a:p>
          <a:p>
            <a:pPr marL="0" indent="0" algn="l" rtl="0">
              <a:buNone/>
            </a:pPr>
            <a:r>
              <a:rPr lang="en-US" dirty="0" smtClean="0"/>
              <a:t>• Acoustic insulation</a:t>
            </a:r>
          </a:p>
          <a:p>
            <a:pPr marL="0" indent="0" algn="l" rtl="0">
              <a:buNone/>
            </a:pPr>
            <a:r>
              <a:rPr lang="en-US" dirty="0" smtClean="0"/>
              <a:t>• Energy dissipation</a:t>
            </a:r>
          </a:p>
          <a:p>
            <a:pPr marL="0" indent="0" algn="l" rtl="0">
              <a:buNone/>
            </a:pPr>
            <a:r>
              <a:rPr lang="en-US" dirty="0" smtClean="0"/>
              <a:t>• Attractiveness, cost, ……………………..</a:t>
            </a:r>
          </a:p>
          <a:p>
            <a:pPr marL="0" indent="0" algn="l" rtl="0">
              <a:buNone/>
            </a:pPr>
            <a:r>
              <a:rPr lang="en-US" dirty="0" smtClean="0"/>
              <a:t>•Tailorable properties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6641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89471" y="404665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Stiffness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is defined as the resistance of a material to deflection.</a:t>
            </a:r>
          </a:p>
          <a:p>
            <a:pPr algn="just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Strength is defined as the stress at which a material fails. -Fatigue resistance is the resistance to the lowering of mechanical properties such as strength and stiffness due to cyclic loading, such as due to take-off and landing of a plane, vibrating a plate, etc.</a:t>
            </a:r>
          </a:p>
          <a:p>
            <a:pPr algn="just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Impact resistance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the resistance to damage and to reduction in residual strength to impact loads, such as a bird hitting an airplane or a hammer falling on a car body.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F62A-FD0E-4673-B001-D9F0ABE33667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858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F62A-FD0E-4673-B001-D9F0ABE33667}" type="slidenum">
              <a:rPr lang="ar-IQ" smtClean="0"/>
              <a:t>12</a:t>
            </a:fld>
            <a:endParaRPr lang="ar-IQ"/>
          </a:p>
        </p:txBody>
      </p:sp>
      <p:sp>
        <p:nvSpPr>
          <p:cNvPr id="3" name="مستطيل 2"/>
          <p:cNvSpPr/>
          <p:nvPr/>
        </p:nvSpPr>
        <p:spPr>
          <a:xfrm>
            <a:off x="2279576" y="2136339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Thermal conductivity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the rate of heat flow across a unit area of a material in a unit time, when the temperature gradient is unity in the direction perpendicular to the area.</a:t>
            </a:r>
          </a:p>
          <a:p>
            <a:pPr algn="just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Corrosion resistance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the resistance to corrosion, </a:t>
            </a:r>
            <a:endParaRPr lang="ar-IQ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5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2955" y="191068"/>
            <a:ext cx="11655187" cy="6428095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 smtClean="0"/>
              <a:t>Reinforcement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dirty="0">
                <a:cs typeface="+mj-cs"/>
              </a:rPr>
              <a:t>increases the mechanical properties of the composite. It provides 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strength</a:t>
            </a:r>
            <a:r>
              <a:rPr lang="en-US" sz="2400" dirty="0">
                <a:cs typeface="+mj-cs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stiffness</a:t>
            </a:r>
            <a:r>
              <a:rPr lang="en-US" sz="2400" dirty="0">
                <a:cs typeface="+mj-cs"/>
              </a:rPr>
              <a:t> to the composite 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in one direction </a:t>
            </a:r>
            <a:r>
              <a:rPr lang="en-US" sz="2400" dirty="0">
                <a:cs typeface="+mj-cs"/>
              </a:rPr>
              <a:t>as reinforcement carries the 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load along the length of the fiber</a:t>
            </a:r>
            <a:r>
              <a:rPr lang="en-US" sz="2400" dirty="0" smtClean="0">
                <a:cs typeface="+mj-cs"/>
              </a:rPr>
              <a:t>.</a:t>
            </a:r>
          </a:p>
          <a:p>
            <a:pPr algn="l" rtl="0"/>
            <a:r>
              <a:rPr lang="en-US" sz="2400" b="1" dirty="0"/>
              <a:t>Reinforcement </a:t>
            </a:r>
            <a:r>
              <a:rPr lang="en-US" sz="2400" dirty="0"/>
              <a:t>can be </a:t>
            </a:r>
            <a:r>
              <a:rPr lang="en-US" sz="2400" b="1" dirty="0">
                <a:solidFill>
                  <a:srgbClr val="FF0000"/>
                </a:solidFill>
              </a:rPr>
              <a:t>fibers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fabric particles</a:t>
            </a:r>
            <a:r>
              <a:rPr lang="en-US" sz="2400" dirty="0"/>
              <a:t>, or </a:t>
            </a:r>
            <a:r>
              <a:rPr lang="en-US" sz="2400" b="1" dirty="0">
                <a:solidFill>
                  <a:srgbClr val="FF0000"/>
                </a:solidFill>
              </a:rPr>
              <a:t>whiskers</a:t>
            </a:r>
            <a:r>
              <a:rPr lang="en-US" sz="2400" dirty="0"/>
              <a:t>. these </a:t>
            </a:r>
            <a:r>
              <a:rPr lang="en-US" sz="2400" b="1" dirty="0"/>
              <a:t>reinforcements</a:t>
            </a:r>
            <a:r>
              <a:rPr lang="en-US" sz="2400" dirty="0"/>
              <a:t> are fundamentally used to </a:t>
            </a:r>
            <a:r>
              <a:rPr lang="en-US" sz="2400" b="1" dirty="0">
                <a:solidFill>
                  <a:srgbClr val="FF0000"/>
                </a:solidFill>
              </a:rPr>
              <a:t>increase the mechanical properties of a composite.</a:t>
            </a:r>
          </a:p>
          <a:p>
            <a:pPr algn="l" rtl="0"/>
            <a:r>
              <a:rPr lang="en-US" sz="2400" b="1" dirty="0" smtClean="0">
                <a:cs typeface="+mj-cs"/>
              </a:rPr>
              <a:t>The main purpose of the reinforcement is to</a:t>
            </a:r>
          </a:p>
          <a:p>
            <a:pPr algn="l" rtl="0"/>
            <a:r>
              <a:rPr lang="en-US" sz="2400" dirty="0" smtClean="0">
                <a:cs typeface="+mj-cs"/>
              </a:rPr>
              <a:t>1- Provide superior levels of </a:t>
            </a: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strength</a:t>
            </a:r>
            <a:r>
              <a:rPr lang="en-US" sz="2400" dirty="0" smtClean="0">
                <a:cs typeface="+mj-cs"/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stiffness</a:t>
            </a:r>
            <a:r>
              <a:rPr lang="en-US" sz="2400" dirty="0" smtClean="0">
                <a:cs typeface="+mj-cs"/>
              </a:rPr>
              <a:t> to the composite.</a:t>
            </a:r>
          </a:p>
          <a:p>
            <a:pPr algn="l" rtl="0"/>
            <a:r>
              <a:rPr lang="en-US" sz="2400" dirty="0" smtClean="0">
                <a:cs typeface="+mj-cs"/>
              </a:rPr>
              <a:t>2- </a:t>
            </a: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Reinforcing</a:t>
            </a:r>
            <a:r>
              <a:rPr lang="en-US" sz="2400" dirty="0" smtClean="0">
                <a:cs typeface="+mj-cs"/>
              </a:rPr>
              <a:t> materials (graphite, glass, </a:t>
            </a:r>
            <a:r>
              <a:rPr lang="en-US" sz="2400" dirty="0" err="1" smtClean="0">
                <a:cs typeface="+mj-cs"/>
              </a:rPr>
              <a:t>SiC</a:t>
            </a:r>
            <a:r>
              <a:rPr lang="en-US" sz="2400" dirty="0" smtClean="0">
                <a:cs typeface="+mj-cs"/>
              </a:rPr>
              <a:t>, alumina) may also provide </a:t>
            </a: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thermal</a:t>
            </a:r>
            <a:r>
              <a:rPr lang="en-US" sz="2400" dirty="0" smtClean="0">
                <a:cs typeface="+mj-cs"/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electrical conductivity</a:t>
            </a:r>
            <a:r>
              <a:rPr lang="en-US" sz="2400" dirty="0" smtClean="0">
                <a:cs typeface="+mj-cs"/>
              </a:rPr>
              <a:t>, controlled </a:t>
            </a: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thermal expansion</a:t>
            </a:r>
            <a:r>
              <a:rPr lang="en-US" sz="2400" dirty="0" smtClean="0">
                <a:cs typeface="+mj-cs"/>
              </a:rPr>
              <a:t>, and </a:t>
            </a: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wear resistance </a:t>
            </a:r>
            <a:r>
              <a:rPr lang="en-US" sz="2400" dirty="0" smtClean="0">
                <a:cs typeface="+mj-cs"/>
              </a:rPr>
              <a:t>in addition to </a:t>
            </a:r>
            <a:r>
              <a:rPr lang="en-US" sz="2400" b="1" dirty="0" smtClean="0">
                <a:cs typeface="+mj-cs"/>
              </a:rPr>
              <a:t>structural properties</a:t>
            </a:r>
            <a:r>
              <a:rPr lang="en-US" sz="2400" dirty="0" smtClean="0">
                <a:cs typeface="+mj-cs"/>
              </a:rPr>
              <a:t>.</a:t>
            </a:r>
          </a:p>
          <a:p>
            <a:pPr algn="l" rtl="0"/>
            <a:r>
              <a:rPr lang="en-US" sz="2400" dirty="0" smtClean="0">
                <a:cs typeface="+mj-cs"/>
              </a:rPr>
              <a:t>3- The most widely used </a:t>
            </a: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reinforcement form </a:t>
            </a:r>
            <a:r>
              <a:rPr lang="en-US" sz="2400" dirty="0" smtClean="0">
                <a:cs typeface="+mj-cs"/>
              </a:rPr>
              <a:t>in high-performance composites is </a:t>
            </a: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fiber tows </a:t>
            </a:r>
            <a:r>
              <a:rPr lang="en-US" sz="2400" dirty="0" smtClean="0">
                <a:cs typeface="+mj-cs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untwisted bundles of continuous filaments</a:t>
            </a:r>
            <a:r>
              <a:rPr lang="en-US" sz="2400" dirty="0" smtClean="0">
                <a:cs typeface="+mj-cs"/>
              </a:rPr>
              <a:t>).</a:t>
            </a:r>
          </a:p>
          <a:p>
            <a:pPr algn="l" rtl="0"/>
            <a:r>
              <a:rPr lang="en-US" sz="2400" dirty="0" smtClean="0">
                <a:cs typeface="+mj-cs"/>
              </a:rPr>
              <a:t>4- Fiber monofilaments are used in </a:t>
            </a: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PMCs, MMCs, and CMCs</a:t>
            </a:r>
            <a:r>
              <a:rPr lang="en-US" sz="2400" dirty="0" smtClean="0">
                <a:cs typeface="+mj-cs"/>
              </a:rPr>
              <a:t>; they consist of a single fiber with a diameter generally ≥100 </a:t>
            </a:r>
            <a:r>
              <a:rPr lang="en-US" sz="2400" dirty="0" err="1" smtClean="0">
                <a:cs typeface="+mj-cs"/>
              </a:rPr>
              <a:t>μm</a:t>
            </a:r>
            <a:r>
              <a:rPr lang="en-US" sz="2400" dirty="0" smtClean="0">
                <a:cs typeface="+mj-cs"/>
              </a:rPr>
              <a:t>.</a:t>
            </a:r>
          </a:p>
          <a:p>
            <a:pPr algn="l" rtl="0"/>
            <a:r>
              <a:rPr lang="en-US" sz="2400" dirty="0" smtClean="0">
                <a:cs typeface="+mj-cs"/>
              </a:rPr>
              <a:t>5- In MMCs, </a:t>
            </a: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particulates</a:t>
            </a:r>
            <a:r>
              <a:rPr lang="en-US" sz="2400" dirty="0" smtClean="0">
                <a:cs typeface="+mj-cs"/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chopped fibers </a:t>
            </a:r>
            <a:r>
              <a:rPr lang="en-US" sz="2400" dirty="0" smtClean="0">
                <a:cs typeface="+mj-cs"/>
              </a:rPr>
              <a:t>are the most commonly used reinforcement morphology, and these are also applied in PMCs.</a:t>
            </a:r>
          </a:p>
          <a:p>
            <a:pPr algn="l" rtl="0"/>
            <a:r>
              <a:rPr lang="en-US" sz="2400" dirty="0" smtClean="0">
                <a:cs typeface="+mj-cs"/>
              </a:rPr>
              <a:t>6- Whiskers and platelets are used to a lesser degree in PMCs and MMCs.</a:t>
            </a:r>
            <a:endParaRPr lang="en-US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5000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7421" y="218364"/>
            <a:ext cx="11805313" cy="6373505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dirty="0"/>
              <a:t>Regarding the </a:t>
            </a:r>
            <a:r>
              <a:rPr lang="en-US" b="1" dirty="0">
                <a:solidFill>
                  <a:srgbClr val="FF0000"/>
                </a:solidFill>
              </a:rPr>
              <a:t>tensile strength  </a:t>
            </a:r>
            <a:r>
              <a:rPr lang="en-US" dirty="0"/>
              <a:t>behavior of the composite, it is given by the </a:t>
            </a:r>
            <a:r>
              <a:rPr lang="en-US" b="1" dirty="0">
                <a:solidFill>
                  <a:srgbClr val="FF0000"/>
                </a:solidFill>
              </a:rPr>
              <a:t>shape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concentration</a:t>
            </a:r>
            <a:r>
              <a:rPr lang="en-US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orientation</a:t>
            </a:r>
            <a:r>
              <a:rPr lang="en-US" dirty="0"/>
              <a:t> of reinforcement.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shape </a:t>
            </a:r>
            <a:r>
              <a:rPr lang="en-US" dirty="0"/>
              <a:t>of reinforcement particles can be considered approximately as  </a:t>
            </a:r>
          </a:p>
          <a:p>
            <a:pPr algn="l" rtl="0"/>
            <a:r>
              <a:rPr lang="en-US" dirty="0"/>
              <a:t>1. a sphere (the powder form of reinforcement)  </a:t>
            </a:r>
          </a:p>
          <a:p>
            <a:pPr algn="l" rtl="0"/>
            <a:r>
              <a:rPr lang="en-US" dirty="0"/>
              <a:t>2. a cylinder (</a:t>
            </a:r>
            <a:r>
              <a:rPr lang="en-US" dirty="0" smtClean="0"/>
              <a:t>fibers). </a:t>
            </a:r>
            <a:r>
              <a:rPr lang="en-US" dirty="0"/>
              <a:t>Their size and distribution then determine the </a:t>
            </a:r>
            <a:r>
              <a:rPr lang="en-US" dirty="0" smtClean="0"/>
              <a:t>texture </a:t>
            </a:r>
            <a:r>
              <a:rPr lang="en-US" dirty="0"/>
              <a:t>of the composite. e.g., glass </a:t>
            </a:r>
            <a:r>
              <a:rPr lang="en-US" dirty="0" smtClean="0"/>
              <a:t>fibers </a:t>
            </a:r>
            <a:r>
              <a:rPr lang="en-US" dirty="0"/>
              <a:t>, carbon </a:t>
            </a:r>
            <a:r>
              <a:rPr lang="en-US" dirty="0" smtClean="0"/>
              <a:t>fibers, </a:t>
            </a:r>
            <a:r>
              <a:rPr lang="en-US" dirty="0"/>
              <a:t>ceramic </a:t>
            </a:r>
            <a:r>
              <a:rPr lang="en-US" dirty="0" smtClean="0"/>
              <a:t>fibers. </a:t>
            </a:r>
            <a:endParaRPr lang="en-US" dirty="0"/>
          </a:p>
          <a:p>
            <a:pPr algn="l" rtl="0"/>
            <a:r>
              <a:rPr lang="en-US" dirty="0" smtClean="0"/>
              <a:t>size of the reinforcing phase, expressed in terms of </a:t>
            </a:r>
            <a:r>
              <a:rPr lang="en-US" b="1" dirty="0" smtClean="0">
                <a:solidFill>
                  <a:srgbClr val="FF0000"/>
                </a:solidFill>
              </a:rPr>
              <a:t>volume</a:t>
            </a:r>
            <a:r>
              <a:rPr lang="en-US" dirty="0" smtClean="0"/>
              <a:t> or the  quantity of </a:t>
            </a:r>
            <a:r>
              <a:rPr lang="en-US" b="1" dirty="0" smtClean="0">
                <a:solidFill>
                  <a:srgbClr val="FF0000"/>
                </a:solidFill>
              </a:rPr>
              <a:t>weight</a:t>
            </a:r>
            <a:r>
              <a:rPr lang="en-US" dirty="0" smtClean="0"/>
              <a:t>. It is one of the most </a:t>
            </a:r>
            <a:r>
              <a:rPr lang="en-US" b="1" dirty="0" smtClean="0">
                <a:solidFill>
                  <a:srgbClr val="FF0000"/>
                </a:solidFill>
              </a:rPr>
              <a:t>important parameters  </a:t>
            </a:r>
            <a:r>
              <a:rPr lang="en-US" dirty="0" smtClean="0"/>
              <a:t>that </a:t>
            </a:r>
            <a:r>
              <a:rPr lang="en-US" b="1" dirty="0" smtClean="0"/>
              <a:t>affect the  properties of the composite material.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The orientation </a:t>
            </a:r>
            <a:r>
              <a:rPr lang="en-US" dirty="0" smtClean="0"/>
              <a:t>of the reinforcing phase affects the isotropy of the system. If the reinforcing particles have the </a:t>
            </a:r>
            <a:r>
              <a:rPr lang="en-US" b="1" dirty="0" smtClean="0"/>
              <a:t>shape and dimensions in all directions </a:t>
            </a:r>
            <a:r>
              <a:rPr lang="en-US" dirty="0" smtClean="0"/>
              <a:t>about </a:t>
            </a:r>
            <a:r>
              <a:rPr lang="en-US" b="1" dirty="0" smtClean="0">
                <a:solidFill>
                  <a:srgbClr val="FF0000"/>
                </a:solidFill>
              </a:rPr>
              <a:t>the same </a:t>
            </a:r>
            <a:r>
              <a:rPr lang="en-US" dirty="0" smtClean="0"/>
              <a:t>(for example </a:t>
            </a:r>
            <a:r>
              <a:rPr lang="en-US" b="1" dirty="0" smtClean="0">
                <a:solidFill>
                  <a:srgbClr val="FF0000"/>
                </a:solidFill>
              </a:rPr>
              <a:t>powders</a:t>
            </a:r>
            <a:r>
              <a:rPr lang="en-US" dirty="0" smtClean="0"/>
              <a:t>),  the  composite behaves basically as an </a:t>
            </a:r>
            <a:r>
              <a:rPr lang="en-US" b="1" dirty="0" smtClean="0">
                <a:solidFill>
                  <a:srgbClr val="FF0000"/>
                </a:solidFill>
              </a:rPr>
              <a:t>isotropic material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therefore its properties are the same in all directions</a:t>
            </a:r>
            <a:r>
              <a:rPr lang="en-US" dirty="0" smtClean="0"/>
              <a:t>. On the contrary systems reinforced with cylindrical reinforcement (fibers) show an </a:t>
            </a:r>
            <a:r>
              <a:rPr lang="en-US" b="1" dirty="0" smtClean="0">
                <a:solidFill>
                  <a:srgbClr val="FF0000"/>
                </a:solidFill>
              </a:rPr>
              <a:t>anisotropy</a:t>
            </a:r>
            <a:r>
              <a:rPr lang="en-US" dirty="0" smtClean="0"/>
              <a:t> of properties.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0732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9307" y="218364"/>
            <a:ext cx="11600597" cy="6400800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cs typeface="+mj-cs"/>
              </a:rPr>
              <a:t>Simply put this means that the mechanical properties of the material depend on the direction.</a:t>
            </a:r>
          </a:p>
          <a:p>
            <a:pPr algn="l" rtl="0"/>
            <a:endParaRPr lang="en-US" b="1" dirty="0">
              <a:solidFill>
                <a:srgbClr val="FF0000"/>
              </a:solidFill>
              <a:cs typeface="+mj-cs"/>
            </a:endParaRPr>
          </a:p>
          <a:p>
            <a:pPr algn="just" rtl="0"/>
            <a:r>
              <a:rPr lang="en-US" b="1" dirty="0">
                <a:solidFill>
                  <a:srgbClr val="FF0000"/>
                </a:solidFill>
                <a:cs typeface="+mj-cs"/>
              </a:rPr>
              <a:t>Isotropic materials </a:t>
            </a:r>
            <a:r>
              <a:rPr lang="en-US" dirty="0">
                <a:cs typeface="+mj-cs"/>
              </a:rPr>
              <a:t>are materials whose properties remain the same when tested in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different directions</a:t>
            </a:r>
            <a:r>
              <a:rPr lang="en-US" dirty="0">
                <a:cs typeface="+mj-cs"/>
              </a:rPr>
              <a:t>. </a:t>
            </a:r>
          </a:p>
          <a:p>
            <a:pPr algn="just" rtl="0"/>
            <a:r>
              <a:rPr lang="en-US" b="1" dirty="0">
                <a:solidFill>
                  <a:srgbClr val="FF0000"/>
                </a:solidFill>
                <a:cs typeface="+mj-cs"/>
              </a:rPr>
              <a:t>Isotropic</a:t>
            </a:r>
            <a:r>
              <a:rPr lang="en-US" dirty="0">
                <a:cs typeface="+mj-cs"/>
              </a:rPr>
              <a:t> materials differ from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anisotropic</a:t>
            </a:r>
            <a:r>
              <a:rPr lang="en-US" dirty="0">
                <a:cs typeface="+mj-cs"/>
              </a:rPr>
              <a:t> materials, which display varying properties when tested in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different directions</a:t>
            </a:r>
            <a:r>
              <a:rPr lang="en-US" dirty="0">
                <a:cs typeface="+mj-cs"/>
              </a:rPr>
              <a:t>. Common isotropic materials include glass, plastics, and metals.</a:t>
            </a:r>
          </a:p>
          <a:p>
            <a:pPr algn="just" rtl="0"/>
            <a:endParaRPr lang="en-US" dirty="0">
              <a:cs typeface="+mj-cs"/>
            </a:endParaRPr>
          </a:p>
          <a:p>
            <a:pPr algn="just" rtl="0"/>
            <a:r>
              <a:rPr lang="en-US" b="1" dirty="0">
                <a:cs typeface="+mj-cs"/>
              </a:rPr>
              <a:t>Isotropic</a:t>
            </a:r>
            <a:r>
              <a:rPr lang="en-US" dirty="0">
                <a:cs typeface="+mj-cs"/>
              </a:rPr>
              <a:t> refers to the properties of a material that is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independent </a:t>
            </a:r>
            <a:r>
              <a:rPr lang="en-US" dirty="0">
                <a:cs typeface="+mj-cs"/>
              </a:rPr>
              <a:t>of the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direction</a:t>
            </a:r>
            <a:r>
              <a:rPr lang="en-US" dirty="0">
                <a:cs typeface="+mj-cs"/>
              </a:rPr>
              <a:t> whereas </a:t>
            </a:r>
            <a:r>
              <a:rPr lang="en-US" b="1" dirty="0">
                <a:cs typeface="+mj-cs"/>
              </a:rPr>
              <a:t>anisotropic</a:t>
            </a:r>
            <a:r>
              <a:rPr lang="en-US" dirty="0">
                <a:cs typeface="+mj-cs"/>
              </a:rPr>
              <a:t> is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direction-dependent.</a:t>
            </a:r>
            <a:r>
              <a:rPr lang="en-US" dirty="0">
                <a:cs typeface="+mj-cs"/>
              </a:rPr>
              <a:t> These two terms are used to explain the properties of the material in basic crystallography.</a:t>
            </a:r>
            <a:endParaRPr lang="ar-IQ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4184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9307" y="259306"/>
            <a:ext cx="11614245" cy="6277971"/>
          </a:xfrm>
        </p:spPr>
        <p:txBody>
          <a:bodyPr/>
          <a:lstStyle/>
          <a:p>
            <a:pPr algn="l" rtl="0"/>
            <a:r>
              <a:rPr lang="en-US" dirty="0" smtClean="0"/>
              <a:t>the </a:t>
            </a:r>
            <a:r>
              <a:rPr lang="en-US" b="1" dirty="0" smtClean="0"/>
              <a:t>reinforcement</a:t>
            </a:r>
            <a:r>
              <a:rPr lang="en-US" dirty="0" smtClean="0"/>
              <a:t> is usually </a:t>
            </a:r>
            <a:r>
              <a:rPr lang="en-US" b="1" dirty="0" smtClean="0">
                <a:solidFill>
                  <a:srgbClr val="FF0000"/>
                </a:solidFill>
              </a:rPr>
              <a:t>a fiber or a particulate.</a:t>
            </a:r>
          </a:p>
          <a:p>
            <a:pPr algn="just" rtl="0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b="1" dirty="0" smtClean="0"/>
              <a:t>particulate composites </a:t>
            </a:r>
            <a:r>
              <a:rPr lang="en-US" dirty="0" smtClean="0"/>
              <a:t>have </a:t>
            </a:r>
            <a:r>
              <a:rPr lang="en-US" dirty="0" smtClean="0">
                <a:solidFill>
                  <a:srgbClr val="FF0000"/>
                </a:solidFill>
              </a:rPr>
              <a:t>dimensions</a:t>
            </a:r>
            <a:r>
              <a:rPr lang="en-US" dirty="0" smtClean="0"/>
              <a:t> that are approximately </a:t>
            </a:r>
            <a:r>
              <a:rPr lang="en-US" dirty="0" smtClean="0">
                <a:solidFill>
                  <a:srgbClr val="FF0000"/>
                </a:solidFill>
              </a:rPr>
              <a:t>equal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 all directions. </a:t>
            </a:r>
            <a:r>
              <a:rPr lang="en-US" dirty="0" smtClean="0"/>
              <a:t>they may be </a:t>
            </a:r>
            <a:r>
              <a:rPr lang="en-US" dirty="0" smtClean="0">
                <a:solidFill>
                  <a:srgbClr val="FF0000"/>
                </a:solidFill>
              </a:rPr>
              <a:t>spherical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platelets</a:t>
            </a:r>
            <a:r>
              <a:rPr lang="en-US" dirty="0" smtClean="0"/>
              <a:t>, or any other regular or irregular geometry. particulate composites tend to be </a:t>
            </a:r>
            <a:r>
              <a:rPr lang="en-US" dirty="0" smtClean="0">
                <a:solidFill>
                  <a:srgbClr val="FF0000"/>
                </a:solidFill>
              </a:rPr>
              <a:t>much weaker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less stiff </a:t>
            </a:r>
            <a:r>
              <a:rPr lang="en-US" dirty="0" smtClean="0"/>
              <a:t>than </a:t>
            </a:r>
            <a:r>
              <a:rPr lang="en-US" b="1" dirty="0" smtClean="0">
                <a:solidFill>
                  <a:srgbClr val="FF0000"/>
                </a:solidFill>
              </a:rPr>
              <a:t>continuous-fiber </a:t>
            </a:r>
            <a:r>
              <a:rPr lang="en-US" dirty="0" smtClean="0"/>
              <a:t>composites, but they are usually much </a:t>
            </a:r>
            <a:r>
              <a:rPr lang="en-US" dirty="0" smtClean="0">
                <a:solidFill>
                  <a:srgbClr val="FF0000"/>
                </a:solidFill>
              </a:rPr>
              <a:t>less expensive</a:t>
            </a:r>
            <a:r>
              <a:rPr lang="en-US" dirty="0" smtClean="0"/>
              <a:t>. particulate reinforced composites usually contain less reinforcement (</a:t>
            </a:r>
            <a:r>
              <a:rPr lang="en-US" b="1" dirty="0" smtClean="0">
                <a:solidFill>
                  <a:srgbClr val="FF0000"/>
                </a:solidFill>
              </a:rPr>
              <a:t>up 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40 to 50 volume percent</a:t>
            </a:r>
            <a:r>
              <a:rPr lang="en-US" dirty="0" smtClean="0"/>
              <a:t>) due to processing difficulties and brittleness.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2972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654" y="161440"/>
            <a:ext cx="6960358" cy="326414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890" y="3638576"/>
            <a:ext cx="8093122" cy="28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5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altLang="en-US" dirty="0" smtClean="0"/>
              <a:t>Reinforcements Types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en-US" sz="3600" b="1" dirty="0"/>
              <a:t>Reinforcing phase, is in the form of:</a:t>
            </a:r>
          </a:p>
          <a:p>
            <a:pPr algn="l" rtl="0"/>
            <a:r>
              <a:rPr lang="en-US" altLang="en-US" sz="3600" b="1" dirty="0">
                <a:solidFill>
                  <a:srgbClr val="FF0000"/>
                </a:solidFill>
              </a:rPr>
              <a:t>fibers,</a:t>
            </a:r>
          </a:p>
          <a:p>
            <a:pPr algn="l" rtl="0"/>
            <a:r>
              <a:rPr lang="en-US" altLang="en-US" sz="3600" b="1" dirty="0">
                <a:solidFill>
                  <a:srgbClr val="FF0000"/>
                </a:solidFill>
              </a:rPr>
              <a:t>Whiskers, </a:t>
            </a:r>
          </a:p>
          <a:p>
            <a:pPr algn="l" rtl="0"/>
            <a:r>
              <a:rPr lang="en-US" altLang="en-US" sz="3600" b="1" dirty="0">
                <a:solidFill>
                  <a:srgbClr val="FF0000"/>
                </a:solidFill>
              </a:rPr>
              <a:t>Sheets &amp; </a:t>
            </a:r>
          </a:p>
          <a:p>
            <a:pPr algn="l" rtl="0"/>
            <a:r>
              <a:rPr lang="en-US" altLang="en-US" sz="3600" b="1" dirty="0">
                <a:solidFill>
                  <a:srgbClr val="FF0000"/>
                </a:solidFill>
              </a:rPr>
              <a:t>particles</a:t>
            </a:r>
            <a:r>
              <a:rPr lang="en-US" altLang="en-US" sz="3600" b="1" dirty="0"/>
              <a:t> </a:t>
            </a:r>
          </a:p>
          <a:p>
            <a:pPr algn="l" rtl="0"/>
            <a:r>
              <a:rPr lang="en-US" altLang="en-US" sz="3600" b="1" dirty="0"/>
              <a:t>and is embedded in the other materials (the matrix phase). </a:t>
            </a:r>
            <a:endParaRPr lang="en-GB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74310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204716"/>
            <a:ext cx="8715375" cy="1352622"/>
          </a:xfrm>
        </p:spPr>
        <p:txBody>
          <a:bodyPr>
            <a:normAutofit fontScale="90000"/>
          </a:bodyPr>
          <a:lstStyle/>
          <a:p>
            <a:pPr algn="just" rtl="0"/>
            <a:r>
              <a:rPr lang="en-GB" altLang="en-US" sz="4000" dirty="0"/>
              <a:t>Composites According to Type of Reinforcement </a:t>
            </a:r>
            <a:r>
              <a:rPr lang="en-US" altLang="en-US" sz="4000" dirty="0"/>
              <a:t>a: particles, b: whiskers, </a:t>
            </a:r>
            <a:br>
              <a:rPr lang="en-US" altLang="en-US" sz="4000" dirty="0"/>
            </a:br>
            <a:r>
              <a:rPr lang="en-US" altLang="en-US" sz="4000" dirty="0"/>
              <a:t>c: continuous fibers, d: sheet laminate </a:t>
            </a:r>
            <a:endParaRPr lang="en-GB" altLang="en-US" sz="4000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33601"/>
            <a:ext cx="9144000" cy="4067175"/>
          </a:xfr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08214" y="2276475"/>
            <a:ext cx="358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88163" y="2205039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24113" y="4292600"/>
            <a:ext cx="7921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672264" y="4292600"/>
            <a:ext cx="503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55223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91544" y="476673"/>
            <a:ext cx="8352928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Advanced composites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are composite materials that are traditionally used in the aerospace industries. These composites have high performance reinforcements of a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thin diameter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a matrix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material.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Examples are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graphite/epoxy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Kevlar  /epoxy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boron / aluminum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composites. These materials have now found applications in commercial industries as well. Combining two or more materials together to make a composite is more work than just using traditional monolithic metals such as steel and aluminum.</a:t>
            </a:r>
            <a:endParaRPr lang="ar-IQ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F62A-FD0E-4673-B001-D9F0ABE33667}" type="slidenum">
              <a:rPr lang="ar-IQ" smtClean="0"/>
              <a:t>2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9000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0125" y="232012"/>
            <a:ext cx="11737075" cy="6509982"/>
          </a:xfrm>
        </p:spPr>
        <p:txBody>
          <a:bodyPr>
            <a:normAutofit lnSpcReduction="10000"/>
          </a:bodyPr>
          <a:lstStyle/>
          <a:p>
            <a:pPr algn="just" rtl="0">
              <a:lnSpc>
                <a:spcPct val="150000"/>
              </a:lnSpc>
            </a:pPr>
            <a:r>
              <a:rPr lang="en-US" b="1" dirty="0" smtClean="0">
                <a:cs typeface="+mj-cs"/>
              </a:rPr>
              <a:t>The matrix</a:t>
            </a:r>
            <a:r>
              <a:rPr lang="en-US" dirty="0" smtClean="0">
                <a:cs typeface="+mj-cs"/>
              </a:rPr>
              <a:t> is basically a homogeneous and monolithic material in which a fiber system of a composite is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embedded</a:t>
            </a:r>
            <a:r>
              <a:rPr lang="en-US" dirty="0" smtClean="0">
                <a:cs typeface="+mj-cs"/>
              </a:rPr>
              <a:t>. </a:t>
            </a:r>
            <a:r>
              <a:rPr lang="en-US" b="1" dirty="0" smtClean="0">
                <a:cs typeface="+mj-cs"/>
              </a:rPr>
              <a:t>Matrix</a:t>
            </a:r>
            <a:r>
              <a:rPr lang="en-US" dirty="0" smtClean="0">
                <a:cs typeface="+mj-cs"/>
              </a:rPr>
              <a:t> is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completely continuous</a:t>
            </a:r>
            <a:r>
              <a:rPr lang="en-US" dirty="0" smtClean="0">
                <a:cs typeface="+mj-cs"/>
              </a:rPr>
              <a:t>. The matrix provides a medium for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binding and holding reinforcements </a:t>
            </a:r>
            <a:r>
              <a:rPr lang="en-US" dirty="0" smtClean="0">
                <a:cs typeface="+mj-cs"/>
              </a:rPr>
              <a:t>together into a solid. It offers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protection</a:t>
            </a:r>
            <a:r>
              <a:rPr lang="en-US" dirty="0" smtClean="0">
                <a:cs typeface="+mj-cs"/>
              </a:rPr>
              <a:t> to the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reinforcements</a:t>
            </a:r>
            <a:r>
              <a:rPr lang="en-US" dirty="0" smtClean="0">
                <a:cs typeface="+mj-cs"/>
              </a:rPr>
              <a:t> from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environmental damage</a:t>
            </a:r>
            <a:r>
              <a:rPr lang="en-US" dirty="0" smtClean="0">
                <a:cs typeface="+mj-cs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serves to transfer load</a:t>
            </a:r>
            <a:r>
              <a:rPr lang="en-US" dirty="0" smtClean="0">
                <a:cs typeface="+mj-cs"/>
              </a:rPr>
              <a:t>, and provides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finish</a:t>
            </a:r>
            <a:r>
              <a:rPr lang="en-US" dirty="0" smtClean="0">
                <a:cs typeface="+mj-cs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texture</a:t>
            </a:r>
            <a:r>
              <a:rPr lang="en-US" dirty="0" smtClean="0">
                <a:cs typeface="+mj-cs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color</a:t>
            </a:r>
            <a:r>
              <a:rPr lang="en-US" dirty="0" smtClean="0">
                <a:cs typeface="+mj-cs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durability, and functionality</a:t>
            </a:r>
            <a:r>
              <a:rPr lang="en-US" dirty="0" smtClean="0">
                <a:cs typeface="+mj-cs"/>
              </a:rPr>
              <a:t>.</a:t>
            </a:r>
          </a:p>
          <a:p>
            <a:pPr algn="l" rtl="0"/>
            <a:r>
              <a:rPr lang="en-US" b="1" dirty="0" smtClean="0"/>
              <a:t>Matrix :-  </a:t>
            </a:r>
            <a:r>
              <a:rPr lang="en-US" dirty="0" smtClean="0"/>
              <a:t>It is the material that work to bind the reinforcing material together in order to make a composite material that can carry loads or stresses . </a:t>
            </a:r>
          </a:p>
          <a:p>
            <a:pPr algn="just" rtl="0">
              <a:lnSpc>
                <a:spcPct val="150000"/>
              </a:lnSpc>
            </a:pPr>
            <a:r>
              <a:rPr lang="en-US" dirty="0" smtClean="0">
                <a:cs typeface="+mj-cs"/>
              </a:rPr>
              <a:t>The matrix combines the individual reinforcement particles, protecting them against external influences. The basic function of the matrix is to transmit the external load onto the reinforced phase. </a:t>
            </a:r>
            <a:endParaRPr lang="ar-IQ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254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1069" y="191069"/>
            <a:ext cx="11723427" cy="648268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Fo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 matrix,</a:t>
            </a:r>
            <a:endParaRPr lang="ar-IQ" b="1" dirty="0">
              <a:solidFill>
                <a:srgbClr val="FF0000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cs typeface="+mj-cs"/>
              </a:rPr>
              <a:t>1. a good bond strength with the reinforcing phase material (i.e. perfect wettability without chemical interaction at the interface of the matrix and reinforcement) is required. 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cs typeface="+mj-cs"/>
              </a:rPr>
              <a:t>2.  Among other requirements for the matrix,  a low weight is commonly included. In comparison with the reinforcement phase, a matrix has generally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lower strength and greater plasticity</a:t>
            </a:r>
            <a:r>
              <a:rPr lang="en-US" b="1" dirty="0" smtClean="0">
                <a:cs typeface="+mj-cs"/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cs typeface="+mj-cs"/>
              </a:rPr>
              <a:t> It is also called “medium “, it is may be metal , polymer or ceramic. </a:t>
            </a:r>
            <a:endParaRPr lang="ar-IQ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2020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6603" y="259306"/>
            <a:ext cx="11546006" cy="6598693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/>
              <a:t>Classification of the composite materials </a:t>
            </a:r>
            <a:endParaRPr lang="ar-IQ" sz="32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4" y="781381"/>
            <a:ext cx="11546006" cy="59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137" y="354842"/>
            <a:ext cx="11313993" cy="61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52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02857" y="548681"/>
            <a:ext cx="92108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are the advantages of using composites over metals?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Monolithic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their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alloys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cannot always meet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demands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today’s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advanced technologies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Only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combining several materials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can one meet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performance requirements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many cases, using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composites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efficient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For example, in the highly competitive airline market, one is continuously looking for ways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overall mass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aircraft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without decreasing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stiffness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strength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† of its components.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F62A-FD0E-4673-B001-D9F0ABE33667}" type="slidenum">
              <a:rPr lang="ar-IQ" smtClean="0"/>
              <a:t>24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741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35560" y="764705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is possible by replacing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conventional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metal alloys with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composite materials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Even if the composite material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may be higher, the reduction in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 of parts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an assembly and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savings in fuel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costs make them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profitable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Composites offer several other advantages over conventional materials.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may include improved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strength, stiffness, fatigue and impact resistance, thermal conductivity, corrosion resistance ,etc.</a:t>
            </a:r>
            <a:endParaRPr lang="ar-IQ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F62A-FD0E-4673-B001-D9F0ABE33667}" type="slidenum">
              <a:rPr lang="ar-IQ" smtClean="0"/>
              <a:t>25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7321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9307" y="313898"/>
            <a:ext cx="11614245" cy="6305265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cs typeface="+mj-cs"/>
              </a:rPr>
              <a:t>Advantages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and disadvantages of composites </a:t>
            </a:r>
            <a:endParaRPr lang="en-US" b="1" dirty="0" smtClean="0">
              <a:solidFill>
                <a:srgbClr val="FF0000"/>
              </a:solidFill>
              <a:cs typeface="+mj-cs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dirty="0">
                <a:cs typeface="+mj-cs"/>
              </a:rPr>
              <a:t>The advantage of composites as structural materials is to obtain a material of higher strength, toughness, and stiffness, but also a higher resistance compared to conventional materials. In addition, with a suitable combination of components, we can also obtain a </a:t>
            </a:r>
            <a:r>
              <a:rPr lang="en-US" dirty="0" smtClean="0">
                <a:cs typeface="+mj-cs"/>
              </a:rPr>
              <a:t>composite </a:t>
            </a:r>
            <a:r>
              <a:rPr lang="en-US" dirty="0">
                <a:cs typeface="+mj-cs"/>
              </a:rPr>
              <a:t>of specific properties (thermal, electrical, optical). The disadvantage of composite materials,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in comparison with traditional materials, is their difficult workability and relatively higher price. 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b="1" dirty="0">
                <a:cs typeface="+mj-cs"/>
              </a:rPr>
              <a:t>Stiffness</a:t>
            </a:r>
            <a:r>
              <a:rPr lang="en-US" dirty="0">
                <a:cs typeface="+mj-cs"/>
              </a:rPr>
              <a:t> is how well a material resists deformation</a:t>
            </a:r>
            <a:r>
              <a:rPr lang="en-US" dirty="0" smtClean="0">
                <a:cs typeface="+mj-cs"/>
              </a:rPr>
              <a:t>.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dirty="0" smtClean="0">
                <a:cs typeface="+mj-cs"/>
              </a:rPr>
              <a:t> </a:t>
            </a:r>
            <a:r>
              <a:rPr lang="en-US" b="1" dirty="0">
                <a:cs typeface="+mj-cs"/>
              </a:rPr>
              <a:t>Toughness</a:t>
            </a:r>
            <a:r>
              <a:rPr lang="en-US" dirty="0">
                <a:cs typeface="+mj-cs"/>
              </a:rPr>
              <a:t> is the ability of a material to absorb energy before failure.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dirty="0" smtClean="0">
              <a:cs typeface="+mj-cs"/>
            </a:endParaRPr>
          </a:p>
          <a:p>
            <a:pPr marL="0" indent="0" algn="just" rtl="0">
              <a:lnSpc>
                <a:spcPct val="150000"/>
              </a:lnSpc>
              <a:buNone/>
            </a:pPr>
            <a:endParaRPr lang="en-US" dirty="0">
              <a:cs typeface="+mj-cs"/>
            </a:endParaRPr>
          </a:p>
          <a:p>
            <a:pPr algn="l" rtl="0"/>
            <a:endParaRPr lang="en-US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3643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8365" y="313898"/>
            <a:ext cx="11614244" cy="6332561"/>
          </a:xfrm>
        </p:spPr>
        <p:txBody>
          <a:bodyPr/>
          <a:lstStyle/>
          <a:p>
            <a:pPr algn="just" rtl="0">
              <a:lnSpc>
                <a:spcPct val="150000"/>
              </a:lnSpc>
            </a:pPr>
            <a:r>
              <a:rPr lang="en-US" dirty="0" smtClean="0">
                <a:cs typeface="+mj-cs"/>
              </a:rPr>
              <a:t>Thus, to measure the mechanical advantage, the (E/ρ) ratio is calculated and is called the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specific modulus </a:t>
            </a:r>
            <a:r>
              <a:rPr lang="en-US" dirty="0" smtClean="0">
                <a:cs typeface="+mj-cs"/>
              </a:rPr>
              <a:t>(ratio between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Young’s modulus</a:t>
            </a:r>
            <a:r>
              <a:rPr lang="en-US" dirty="0" smtClean="0">
                <a:cs typeface="+mj-cs"/>
              </a:rPr>
              <a:t>*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(E) </a:t>
            </a:r>
            <a:r>
              <a:rPr lang="en-US" dirty="0" smtClean="0">
                <a:cs typeface="+mj-cs"/>
              </a:rPr>
              <a:t>and the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density (ρ) </a:t>
            </a:r>
            <a:r>
              <a:rPr lang="en-US" dirty="0" smtClean="0">
                <a:cs typeface="+mj-cs"/>
              </a:rPr>
              <a:t>of the material). The other parameter is called the specific strength and is defined as the ratio between the strength (</a:t>
            </a:r>
            <a:r>
              <a:rPr lang="en-US" dirty="0" err="1" smtClean="0">
                <a:cs typeface="+mj-cs"/>
              </a:rPr>
              <a:t>σult</a:t>
            </a:r>
            <a:r>
              <a:rPr lang="en-US" dirty="0" smtClean="0">
                <a:cs typeface="+mj-cs"/>
              </a:rPr>
              <a:t>) and the density of the material (ρ), that is,</a:t>
            </a:r>
          </a:p>
          <a:p>
            <a:pPr algn="l" rtl="0">
              <a:lnSpc>
                <a:spcPct val="150000"/>
              </a:lnSpc>
            </a:pPr>
            <a:endParaRPr lang="ar-IQ" dirty="0"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16" y="3787578"/>
            <a:ext cx="3483726" cy="103008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16" y="5010566"/>
            <a:ext cx="3388191" cy="129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63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4716" y="163774"/>
            <a:ext cx="11668836" cy="6694226"/>
          </a:xfrm>
        </p:spPr>
        <p:txBody>
          <a:bodyPr/>
          <a:lstStyle/>
          <a:p>
            <a:pPr algn="l" rtl="0"/>
            <a:r>
              <a:rPr lang="en-US" dirty="0"/>
              <a:t>Young's modulus is the slope of the linear part of the stress-strain curve for a material under tension or compression. E ...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Young's modulus (E) is a property of the material that tells us how easily it can </a:t>
            </a:r>
            <a:r>
              <a:rPr lang="en-US" b="1" dirty="0">
                <a:solidFill>
                  <a:srgbClr val="FF0000"/>
                </a:solidFill>
              </a:rPr>
              <a:t>stretch and deform </a:t>
            </a:r>
            <a:r>
              <a:rPr lang="en-US" dirty="0"/>
              <a:t>and is defined as the ratio of tensile stress (σ) to tensile strain (ε). Where stress is the amount of force applied per unit area (σ = F/A) and strain is extension per unit length (ε = dl/l).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basic difference between </a:t>
            </a:r>
            <a:r>
              <a:rPr lang="en-US" b="1" dirty="0">
                <a:solidFill>
                  <a:srgbClr val="FF0000"/>
                </a:solidFill>
              </a:rPr>
              <a:t>stress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strain</a:t>
            </a:r>
            <a:r>
              <a:rPr lang="en-US" dirty="0"/>
              <a:t> is that stress is the deforming force per unit area, While </a:t>
            </a:r>
            <a:r>
              <a:rPr lang="en-US" b="1" dirty="0">
                <a:solidFill>
                  <a:srgbClr val="FF0000"/>
                </a:solidFill>
              </a:rPr>
              <a:t>strain</a:t>
            </a:r>
            <a:r>
              <a:rPr lang="en-US" dirty="0"/>
              <a:t> is the </a:t>
            </a:r>
            <a:r>
              <a:rPr lang="en-US" b="1" dirty="0">
                <a:solidFill>
                  <a:srgbClr val="FF0000"/>
                </a:solidFill>
              </a:rPr>
              <a:t>apparent change </a:t>
            </a:r>
            <a:r>
              <a:rPr lang="en-US" dirty="0"/>
              <a:t>in the shape, volume, or length of an object caused due to stress is called strain. The strain has no unit.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41073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0" y="382137"/>
            <a:ext cx="8843749" cy="5571343"/>
          </a:xfrm>
        </p:spPr>
      </p:pic>
    </p:spTree>
    <p:extLst>
      <p:ext uri="{BB962C8B-B14F-4D97-AF65-F5344CB8AC3E}">
        <p14:creationId xmlns:p14="http://schemas.microsoft.com/office/powerpoint/2010/main" val="322193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7010400" cy="1066800"/>
          </a:xfrm>
          <a:noFill/>
        </p:spPr>
        <p:txBody>
          <a:bodyPr vert="horz" lIns="92075" tIns="46038" rIns="92075" bIns="46038" rtlCol="1" anchor="ctr">
            <a:normAutofit/>
          </a:bodyPr>
          <a:lstStyle/>
          <a:p>
            <a:pPr algn="l" rtl="0" eaLnBrk="1" hangingPunct="1"/>
            <a:r>
              <a:rPr lang="en-US" altLang="ar-IQ" dirty="0" smtClean="0"/>
              <a:t>Polymer Matrix Composites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76400"/>
            <a:ext cx="7772400" cy="4038600"/>
          </a:xfrm>
          <a:noFill/>
        </p:spPr>
        <p:txBody>
          <a:bodyPr vert="horz" lIns="92075" tIns="46038" rIns="92075" bIns="46038" rtlCol="1">
            <a:normAutofit/>
          </a:bodyPr>
          <a:lstStyle/>
          <a:p>
            <a:pPr algn="l" rtl="0" eaLnBrk="1" hangingPunct="1"/>
            <a:r>
              <a:rPr lang="en-US" altLang="ar-IQ" b="1" dirty="0" smtClean="0"/>
              <a:t>What are the most common advanced composites?</a:t>
            </a:r>
          </a:p>
          <a:p>
            <a:pPr lvl="1" algn="l" rtl="0" eaLnBrk="1" hangingPunct="1"/>
            <a:r>
              <a:rPr lang="en-US" altLang="ar-IQ" sz="2800" b="1" dirty="0" smtClean="0"/>
              <a:t>Graphite/Epoxy</a:t>
            </a:r>
          </a:p>
          <a:p>
            <a:pPr lvl="1" algn="l" rtl="0" eaLnBrk="1" hangingPunct="1"/>
            <a:r>
              <a:rPr lang="en-US" altLang="ar-IQ" sz="2800" b="1" dirty="0" smtClean="0"/>
              <a:t>Kevlar/Epoxy</a:t>
            </a:r>
          </a:p>
          <a:p>
            <a:pPr lvl="1" algn="l" rtl="0"/>
            <a:r>
              <a:rPr lang="en-US" altLang="ar-IQ" sz="2800" b="1" dirty="0" smtClean="0"/>
              <a:t>Boron/</a:t>
            </a:r>
            <a:r>
              <a:rPr lang="en-US" b="1" dirty="0"/>
              <a:t> </a:t>
            </a:r>
            <a:r>
              <a:rPr lang="en-US" sz="2800" b="1" dirty="0" smtClean="0"/>
              <a:t>aluminum</a:t>
            </a:r>
            <a:r>
              <a:rPr lang="en-US" b="1" dirty="0"/>
              <a:t> </a:t>
            </a:r>
            <a:endParaRPr lang="en-US" altLang="ar-IQ" dirty="0" smtClean="0"/>
          </a:p>
          <a:p>
            <a:pPr algn="l" rtl="0" eaLnBrk="1" hangingPunct="1">
              <a:buFontTx/>
              <a:buNone/>
            </a:pPr>
            <a:endParaRPr lang="en-US" altLang="ar-IQ" dirty="0" smtClean="0">
              <a:solidFill>
                <a:schemeClr val="hlin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726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371600"/>
          </a:xfrm>
          <a:noFill/>
        </p:spPr>
        <p:txBody>
          <a:bodyPr vert="horz" lIns="92075" tIns="46038" rIns="92075" bIns="46038" rtlCol="1" anchor="ctr">
            <a:normAutofit/>
          </a:bodyPr>
          <a:lstStyle/>
          <a:p>
            <a:pPr eaLnBrk="1" hangingPunct="1"/>
            <a:r>
              <a:rPr lang="en-US" altLang="en-US" dirty="0" smtClean="0"/>
              <a:t>Why Composites over Metals?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371600"/>
            <a:ext cx="8229600" cy="533400"/>
          </a:xfrm>
          <a:noFill/>
        </p:spPr>
        <p:txBody>
          <a:bodyPr vert="horz" lIns="92075" tIns="46038" rIns="92075" bIns="46038" rtlCol="1">
            <a:normAutofit fontScale="85000" lnSpcReduction="10000"/>
          </a:bodyPr>
          <a:lstStyle/>
          <a:p>
            <a:pPr eaLnBrk="1" hangingPunct="1"/>
            <a:r>
              <a:rPr lang="en-US" altLang="en-US" b="1" dirty="0" smtClean="0"/>
              <a:t>How is the mechanical advantage of composite measured?</a:t>
            </a: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graphicFrame>
        <p:nvGraphicFramePr>
          <p:cNvPr id="40964" name="Object 4"/>
          <p:cNvGraphicFramePr>
            <a:graphicFrameLocks/>
          </p:cNvGraphicFramePr>
          <p:nvPr/>
        </p:nvGraphicFramePr>
        <p:xfrm>
          <a:off x="4876801" y="2516189"/>
          <a:ext cx="3300413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1638271" imgH="1666840" progId="Equation.3">
                  <p:embed/>
                </p:oleObj>
              </mc:Choice>
              <mc:Fallback>
                <p:oleObj name="Equation" r:id="rId5" imgW="1638271" imgH="1666840" progId="Equation.3">
                  <p:embed/>
                  <p:pic>
                    <p:nvPicPr>
                      <p:cNvPr id="4096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2516189"/>
                        <a:ext cx="3300413" cy="3425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64269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1" anchor="ctr">
            <a:normAutofit/>
          </a:bodyPr>
          <a:lstStyle/>
          <a:p>
            <a:pPr algn="ctr" eaLnBrk="1" hangingPunct="1"/>
            <a:r>
              <a:rPr lang="en-US" altLang="en-US" dirty="0" smtClean="0"/>
              <a:t>Specific Strength vs. Year</a:t>
            </a:r>
          </a:p>
        </p:txBody>
      </p:sp>
      <p:graphicFrame>
        <p:nvGraphicFramePr>
          <p:cNvPr id="43011" name="Object 0"/>
          <p:cNvGraphicFramePr>
            <a:graphicFrameLocks noGrp="1" noChangeAspect="1"/>
          </p:cNvGraphicFramePr>
          <p:nvPr>
            <p:ph idx="1"/>
          </p:nvPr>
        </p:nvGraphicFramePr>
        <p:xfrm>
          <a:off x="2971800" y="1674814"/>
          <a:ext cx="6858000" cy="493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art" r:id="rId5" imgW="3705225" imgH="2667203" progId="Excel.Chart.8">
                  <p:embed/>
                </p:oleObj>
              </mc:Choice>
              <mc:Fallback>
                <p:oleObj name="Chart" r:id="rId5" imgW="3705225" imgH="2667203" progId="Excel.Chart.8">
                  <p:embed/>
                  <p:pic>
                    <p:nvPicPr>
                      <p:cNvPr id="43011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74814"/>
                        <a:ext cx="6858000" cy="493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2585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534400" cy="990600"/>
          </a:xfrm>
          <a:noFill/>
        </p:spPr>
        <p:txBody>
          <a:bodyPr vert="horz" lIns="92075" tIns="46038" rIns="92075" bIns="46038" rtlCol="1" anchor="ctr">
            <a:normAutofit/>
          </a:bodyPr>
          <a:lstStyle/>
          <a:p>
            <a:pPr eaLnBrk="1" hangingPunct="1"/>
            <a:r>
              <a:rPr lang="en-US" altLang="en-US" sz="2800"/>
              <a:t>Table 1.1. Specific modulus and strength of typical fibers, composites and bulk metals</a:t>
            </a:r>
          </a:p>
        </p:txBody>
      </p:sp>
      <p:graphicFrame>
        <p:nvGraphicFramePr>
          <p:cNvPr id="45059" name="Object 3"/>
          <p:cNvGraphicFramePr>
            <a:graphicFrameLocks noGrp="1"/>
          </p:cNvGraphicFramePr>
          <p:nvPr>
            <p:ph type="body" idx="1"/>
          </p:nvPr>
        </p:nvGraphicFramePr>
        <p:xfrm>
          <a:off x="1752601" y="2057401"/>
          <a:ext cx="8645525" cy="382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5" imgW="10901089" imgH="4825333" progId="Word.Document.8">
                  <p:embed/>
                </p:oleObj>
              </mc:Choice>
              <mc:Fallback>
                <p:oleObj name="Document" r:id="rId5" imgW="10901089" imgH="4825333" progId="Word.Document.8">
                  <p:embed/>
                  <p:pic>
                    <p:nvPicPr>
                      <p:cNvPr id="45059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2057401"/>
                        <a:ext cx="8645525" cy="382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87290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75520" y="404665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Composites Have Distinct Advantages Over Metals.  Too, There Are  Drawbacks Or Limitations In Using Them.</a:t>
            </a:r>
          </a:p>
          <a:p>
            <a:pPr algn="just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Drawbacks And Limitations In Use Of Composites Include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cost of fabrication of composites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a critical issue. For example, a part made of graphite/epoxy composite may cost up to 10 to 15 times the material costs. </a:t>
            </a:r>
          </a:p>
          <a:p>
            <a:pPr algn="just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Mechanical characterization of a composite structure is more complex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than that of a metal structure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Unlike metals, composite materials are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isotropic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that is, their properties are not the same in all directions. 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F62A-FD0E-4673-B001-D9F0ABE33667}" type="slidenum">
              <a:rPr lang="ar-IQ" smtClean="0"/>
              <a:t>33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6947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03422" y="332657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Therefore, they require more material parameters. For example, a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 layer of a graphite/epoxy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composite requires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nine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stiffness and strength constants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for conducting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mechanical analysis. </a:t>
            </a:r>
          </a:p>
          <a:p>
            <a:pPr algn="just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Repair of composites is not a simple process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compared to that for  metals. Sometimes critical flaws and cracks in composite structures may go undetected.</a:t>
            </a:r>
            <a:endParaRPr lang="ar-IQ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Composites do not have a high combination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strength and fracture toughness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compared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metals. </a:t>
            </a:r>
          </a:p>
          <a:p>
            <a:pPr algn="just" rtl="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Composites do not necessarily give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higher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performance in all the properties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used for material selection. </a:t>
            </a:r>
          </a:p>
          <a:p>
            <a:pPr algn="just" rtl="0">
              <a:lnSpc>
                <a:spcPct val="150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F62A-FD0E-4673-B001-D9F0ABE33667}" type="slidenum">
              <a:rPr lang="ar-IQ" smtClean="0"/>
              <a:t>34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006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1" anchor="ctr">
            <a:normAutofit/>
          </a:bodyPr>
          <a:lstStyle/>
          <a:p>
            <a:pPr algn="l" rtl="0" eaLnBrk="1" hangingPunct="1"/>
            <a:r>
              <a:rPr lang="en-US" altLang="en-US" smtClean="0"/>
              <a:t>Examples of Natural Composites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4032250" cy="3886200"/>
          </a:xfrm>
          <a:noFill/>
        </p:spPr>
        <p:txBody>
          <a:bodyPr vert="horz" lIns="92075" tIns="46038" rIns="92075" bIns="46038" rtlCol="1">
            <a:normAutofit/>
          </a:bodyPr>
          <a:lstStyle/>
          <a:p>
            <a:pPr algn="l" rtl="0" eaLnBrk="1" hangingPunct="1"/>
            <a:r>
              <a:rPr lang="en-US" altLang="en-US" dirty="0"/>
              <a:t>Wood</a:t>
            </a:r>
          </a:p>
          <a:p>
            <a:pPr lvl="1" algn="l" rtl="0" eaLnBrk="1" hangingPunct="1"/>
            <a:r>
              <a:rPr lang="en-US" altLang="en-US" dirty="0"/>
              <a:t>Cellulose Fibers</a:t>
            </a:r>
          </a:p>
          <a:p>
            <a:pPr lvl="1" algn="l" rtl="0" eaLnBrk="1" hangingPunct="1"/>
            <a:r>
              <a:rPr lang="en-US" altLang="en-US" dirty="0"/>
              <a:t>Lignin Matrix</a:t>
            </a:r>
          </a:p>
          <a:p>
            <a:pPr algn="l" rtl="0" eaLnBrk="1" hangingPunct="1"/>
            <a:r>
              <a:rPr lang="en-US" altLang="en-US" dirty="0"/>
              <a:t>Bones</a:t>
            </a:r>
          </a:p>
          <a:p>
            <a:pPr lvl="1" algn="l" rtl="0" eaLnBrk="1" hangingPunct="1"/>
            <a:r>
              <a:rPr lang="en-US" altLang="en-US" dirty="0"/>
              <a:t>Collagen Fibers</a:t>
            </a:r>
          </a:p>
          <a:p>
            <a:pPr lvl="1" algn="l" rtl="0" eaLnBrk="1" hangingPunct="1"/>
            <a:r>
              <a:rPr lang="en-US" altLang="en-US" dirty="0"/>
              <a:t>Mineral Matrix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5029200" cy="391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2329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5660" y="177420"/>
            <a:ext cx="11518710" cy="6428095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To </a:t>
            </a:r>
            <a:r>
              <a:rPr lang="en-US" b="1" dirty="0" smtClean="0">
                <a:solidFill>
                  <a:srgbClr val="FF0000"/>
                </a:solidFill>
              </a:rPr>
              <a:t>manufacturing </a:t>
            </a:r>
            <a:r>
              <a:rPr lang="en-US" b="1" dirty="0" smtClean="0">
                <a:solidFill>
                  <a:srgbClr val="FF0000"/>
                </a:solidFill>
              </a:rPr>
              <a:t>composite materials should be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 smtClean="0"/>
              <a:t>1. Combination of materials should result in significant property changes</a:t>
            </a:r>
          </a:p>
          <a:p>
            <a:pPr algn="l" rtl="0"/>
            <a:r>
              <a:rPr lang="en-US" b="1" dirty="0" smtClean="0"/>
              <a:t>2. </a:t>
            </a:r>
            <a:r>
              <a:rPr lang="en-US" b="1" dirty="0" smtClean="0"/>
              <a:t>The content </a:t>
            </a:r>
            <a:r>
              <a:rPr lang="en-US" b="1" dirty="0" smtClean="0"/>
              <a:t>of the constituents is generally more than 10%</a:t>
            </a:r>
          </a:p>
          <a:p>
            <a:pPr algn="l" rtl="0"/>
            <a:r>
              <a:rPr lang="en-US" b="1" dirty="0" smtClean="0"/>
              <a:t>3. In general, the property of one constituent is much greater (≥5) than the other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In </a:t>
            </a:r>
            <a:r>
              <a:rPr lang="en-US" b="1" dirty="0"/>
              <a:t>some cases, a </a:t>
            </a:r>
            <a:r>
              <a:rPr lang="en-US" b="1" dirty="0">
                <a:solidFill>
                  <a:srgbClr val="FF0000"/>
                </a:solidFill>
              </a:rPr>
              <a:t>third ingredient </a:t>
            </a:r>
            <a:r>
              <a:rPr lang="en-US" b="1" dirty="0"/>
              <a:t>must be added to achieve the </a:t>
            </a:r>
            <a:r>
              <a:rPr lang="en-US" b="1" dirty="0">
                <a:solidFill>
                  <a:srgbClr val="FF0000"/>
                </a:solidFill>
              </a:rPr>
              <a:t>bonding</a:t>
            </a:r>
            <a:r>
              <a:rPr lang="en-US" b="1" dirty="0"/>
              <a:t> of primary and secondary phases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Called interphase</a:t>
            </a:r>
            <a:r>
              <a:rPr lang="en-US" b="1" dirty="0"/>
              <a:t>, this third ingredient can be thought of as an </a:t>
            </a:r>
            <a:r>
              <a:rPr lang="en-US" b="1" dirty="0">
                <a:solidFill>
                  <a:srgbClr val="FF0000"/>
                </a:solidFill>
              </a:rPr>
              <a:t>adhesive</a:t>
            </a:r>
            <a:r>
              <a:rPr lang="en-US" b="1" dirty="0"/>
              <a:t>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71644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" y="1173707"/>
            <a:ext cx="11737975" cy="5199797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238432" y="0"/>
            <a:ext cx="1164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ar-IQ" sz="2800" b="1" dirty="0" err="1">
                <a:solidFill>
                  <a:srgbClr val="FF0000"/>
                </a:solidFill>
              </a:rPr>
              <a:t>Interphase</a:t>
            </a:r>
            <a:r>
              <a:rPr lang="ar-IQ" sz="2800" b="1" dirty="0">
                <a:solidFill>
                  <a:srgbClr val="FF0000"/>
                </a:solidFill>
              </a:rPr>
              <a:t> </a:t>
            </a:r>
            <a:r>
              <a:rPr lang="ar-IQ" sz="2800" b="1" dirty="0" err="1">
                <a:solidFill>
                  <a:srgbClr val="FF0000"/>
                </a:solidFill>
              </a:rPr>
              <a:t>may</a:t>
            </a:r>
            <a:r>
              <a:rPr lang="ar-IQ" sz="2800" b="1" dirty="0">
                <a:solidFill>
                  <a:srgbClr val="FF0000"/>
                </a:solidFill>
              </a:rPr>
              <a:t> </a:t>
            </a:r>
            <a:r>
              <a:rPr lang="ar-IQ" sz="2800" b="1" dirty="0" err="1">
                <a:solidFill>
                  <a:srgbClr val="FF0000"/>
                </a:solidFill>
              </a:rPr>
              <a:t>be</a:t>
            </a:r>
            <a:r>
              <a:rPr lang="ar-IQ" sz="2800" b="1" dirty="0">
                <a:solidFill>
                  <a:srgbClr val="FF0000"/>
                </a:solidFill>
              </a:rPr>
              <a:t> </a:t>
            </a:r>
            <a:r>
              <a:rPr lang="ar-IQ" sz="2800" b="1" dirty="0" err="1">
                <a:solidFill>
                  <a:srgbClr val="FF0000"/>
                </a:solidFill>
              </a:rPr>
              <a:t>composed</a:t>
            </a:r>
            <a:r>
              <a:rPr lang="ar-IQ" sz="2800" b="1" dirty="0">
                <a:solidFill>
                  <a:srgbClr val="FF0000"/>
                </a:solidFill>
              </a:rPr>
              <a:t> </a:t>
            </a:r>
            <a:r>
              <a:rPr lang="ar-IQ" sz="2800" b="1" dirty="0" err="1">
                <a:solidFill>
                  <a:srgbClr val="FF0000"/>
                </a:solidFill>
              </a:rPr>
              <a:t>of</a:t>
            </a:r>
            <a:r>
              <a:rPr lang="ar-IQ" sz="2800" b="1" dirty="0">
                <a:solidFill>
                  <a:srgbClr val="FF0000"/>
                </a:solidFill>
              </a:rPr>
              <a:t> a </a:t>
            </a:r>
            <a:r>
              <a:rPr lang="ar-IQ" sz="2800" b="1" dirty="0" err="1">
                <a:solidFill>
                  <a:srgbClr val="FF0000"/>
                </a:solidFill>
              </a:rPr>
              <a:t>solution</a:t>
            </a:r>
            <a:r>
              <a:rPr lang="ar-IQ" sz="2800" b="1" dirty="0">
                <a:solidFill>
                  <a:srgbClr val="FF0000"/>
                </a:solidFill>
              </a:rPr>
              <a:t> </a:t>
            </a:r>
            <a:r>
              <a:rPr lang="ar-IQ" sz="2800" b="1" dirty="0" err="1">
                <a:solidFill>
                  <a:srgbClr val="FF0000"/>
                </a:solidFill>
              </a:rPr>
              <a:t>of</a:t>
            </a:r>
            <a:r>
              <a:rPr lang="ar-IQ" sz="2800" b="1" dirty="0">
                <a:solidFill>
                  <a:srgbClr val="FF0000"/>
                </a:solidFill>
              </a:rPr>
              <a:t> </a:t>
            </a:r>
            <a:r>
              <a:rPr lang="ar-IQ" sz="2800" b="1" dirty="0" err="1">
                <a:solidFill>
                  <a:srgbClr val="FF0000"/>
                </a:solidFill>
              </a:rPr>
              <a:t>the</a:t>
            </a:r>
            <a:r>
              <a:rPr lang="ar-IQ" sz="2800" b="1" dirty="0">
                <a:solidFill>
                  <a:srgbClr val="FF0000"/>
                </a:solidFill>
              </a:rPr>
              <a:t> </a:t>
            </a:r>
            <a:r>
              <a:rPr lang="ar-IQ" sz="2800" b="1" dirty="0" err="1">
                <a:solidFill>
                  <a:srgbClr val="FF0000"/>
                </a:solidFill>
              </a:rPr>
              <a:t>primary</a:t>
            </a:r>
            <a:r>
              <a:rPr lang="ar-IQ" sz="2800" b="1" dirty="0">
                <a:solidFill>
                  <a:srgbClr val="FF0000"/>
                </a:solidFill>
              </a:rPr>
              <a:t> </a:t>
            </a:r>
            <a:r>
              <a:rPr lang="ar-IQ" sz="2800" b="1" dirty="0" err="1">
                <a:solidFill>
                  <a:srgbClr val="FF0000"/>
                </a:solidFill>
              </a:rPr>
              <a:t>and</a:t>
            </a:r>
            <a:r>
              <a:rPr lang="ar-IQ" sz="2800" b="1" dirty="0">
                <a:solidFill>
                  <a:srgbClr val="FF0000"/>
                </a:solidFill>
              </a:rPr>
              <a:t> </a:t>
            </a:r>
            <a:r>
              <a:rPr lang="ar-IQ" sz="2800" b="1" dirty="0" err="1">
                <a:solidFill>
                  <a:srgbClr val="FF0000"/>
                </a:solidFill>
              </a:rPr>
              <a:t>secondary</a:t>
            </a:r>
            <a:r>
              <a:rPr lang="ar-IQ" sz="2800" b="1" dirty="0">
                <a:solidFill>
                  <a:srgbClr val="FF0000"/>
                </a:solidFill>
              </a:rPr>
              <a:t> </a:t>
            </a:r>
            <a:r>
              <a:rPr lang="ar-IQ" sz="2800" b="1" dirty="0" err="1">
                <a:solidFill>
                  <a:srgbClr val="FF0000"/>
                </a:solidFill>
              </a:rPr>
              <a:t>phases</a:t>
            </a:r>
            <a:r>
              <a:rPr lang="ar-IQ" sz="2800" b="1" dirty="0">
                <a:solidFill>
                  <a:srgbClr val="FF0000"/>
                </a:solidFill>
              </a:rPr>
              <a:t> </a:t>
            </a:r>
            <a:r>
              <a:rPr lang="ar-IQ" sz="2800" b="1" dirty="0" err="1">
                <a:solidFill>
                  <a:srgbClr val="FF0000"/>
                </a:solidFill>
              </a:rPr>
              <a:t>at</a:t>
            </a:r>
            <a:r>
              <a:rPr lang="ar-IQ" sz="2800" b="1" dirty="0">
                <a:solidFill>
                  <a:srgbClr val="FF0000"/>
                </a:solidFill>
              </a:rPr>
              <a:t> </a:t>
            </a:r>
            <a:r>
              <a:rPr lang="ar-IQ" sz="2800" b="1" dirty="0" err="1">
                <a:solidFill>
                  <a:srgbClr val="FF0000"/>
                </a:solidFill>
              </a:rPr>
              <a:t>their</a:t>
            </a:r>
            <a:r>
              <a:rPr lang="ar-IQ" sz="2800" b="1" dirty="0">
                <a:solidFill>
                  <a:srgbClr val="FF0000"/>
                </a:solidFill>
              </a:rPr>
              <a:t> </a:t>
            </a:r>
            <a:r>
              <a:rPr lang="ar-IQ" sz="2800" b="1" dirty="0" err="1">
                <a:solidFill>
                  <a:srgbClr val="FF0000"/>
                </a:solidFill>
              </a:rPr>
              <a:t>boundary</a:t>
            </a:r>
            <a:r>
              <a:rPr lang="ar-IQ" sz="2800" b="1" dirty="0">
                <a:solidFill>
                  <a:srgbClr val="FF0000"/>
                </a:solidFill>
              </a:rPr>
              <a:t> </a:t>
            </a:r>
            <a:r>
              <a:rPr lang="ar-IQ" sz="2800" b="1" dirty="0" err="1">
                <a:solidFill>
                  <a:srgbClr val="FF0000"/>
                </a:solidFill>
              </a:rPr>
              <a:t>by</a:t>
            </a:r>
            <a:r>
              <a:rPr lang="ar-IQ" sz="2800" b="1" dirty="0">
                <a:solidFill>
                  <a:srgbClr val="FF0000"/>
                </a:solidFill>
              </a:rPr>
              <a:t> </a:t>
            </a:r>
            <a:r>
              <a:rPr lang="ar-IQ" sz="2800" b="1" dirty="0" err="1">
                <a:solidFill>
                  <a:srgbClr val="FF0000"/>
                </a:solidFill>
              </a:rPr>
              <a:t>diffusion</a:t>
            </a:r>
            <a:endParaRPr lang="ar-IQ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2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343" y="354842"/>
            <a:ext cx="10959153" cy="60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7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42" y="409433"/>
            <a:ext cx="11395879" cy="58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319" y="477671"/>
            <a:ext cx="11491415" cy="58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260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1944</Words>
  <Application>Microsoft Office PowerPoint</Application>
  <PresentationFormat>شاشة عريضة</PresentationFormat>
  <Paragraphs>135</Paragraphs>
  <Slides>34</Slides>
  <Notes>7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3</vt:i4>
      </vt:variant>
      <vt:variant>
        <vt:lpstr>عناوين الشرائح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نسق Office</vt:lpstr>
      <vt:lpstr>Equation</vt:lpstr>
      <vt:lpstr>Chart</vt:lpstr>
      <vt:lpstr>Document</vt:lpstr>
      <vt:lpstr>Composite Materials</vt:lpstr>
      <vt:lpstr>عرض تقديمي في PowerPoint</vt:lpstr>
      <vt:lpstr>Polymer Matrix Composites</vt:lpstr>
      <vt:lpstr>Examples of Natural Composites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Reinforcements Types</vt:lpstr>
      <vt:lpstr>Composites According to Type of Reinforcement a: particles, b: whiskers,  c: continuous fibers, d: sheet laminate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Why Composites over Metals?</vt:lpstr>
      <vt:lpstr>Specific Strength vs. Year</vt:lpstr>
      <vt:lpstr>Table 1.1. Specific modulus and strength of typical fibers, composites and bulk metals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Composite Materials</dc:title>
  <dc:creator>fas</dc:creator>
  <cp:lastModifiedBy>fas</cp:lastModifiedBy>
  <cp:revision>5</cp:revision>
  <dcterms:created xsi:type="dcterms:W3CDTF">2022-11-02T04:13:10Z</dcterms:created>
  <dcterms:modified xsi:type="dcterms:W3CDTF">2023-09-08T23:19:48Z</dcterms:modified>
</cp:coreProperties>
</file>