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65D4456-55E5-4354-BC4E-F9E172AB6007}" type="datetimeFigureOut">
              <a:rPr lang="ar-IQ" smtClean="0"/>
              <a:t>08/04/1444</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4028CD2-A11E-4640-8F6C-5D0DB0C79975}" type="slidenum">
              <a:rPr lang="ar-IQ" smtClean="0"/>
              <a:t>‹#›</a:t>
            </a:fld>
            <a:endParaRPr lang="ar-IQ"/>
          </a:p>
        </p:txBody>
      </p:sp>
    </p:spTree>
    <p:extLst>
      <p:ext uri="{BB962C8B-B14F-4D97-AF65-F5344CB8AC3E}">
        <p14:creationId xmlns:p14="http://schemas.microsoft.com/office/powerpoint/2010/main" val="28923538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A5394EF9-919E-4A7E-8BB8-50FEC1B34FDF}" type="slidenum">
              <a:rPr lang="ar-IQ" smtClean="0"/>
              <a:t>2</a:t>
            </a:fld>
            <a:endParaRPr lang="ar-IQ"/>
          </a:p>
        </p:txBody>
      </p:sp>
    </p:spTree>
    <p:extLst>
      <p:ext uri="{BB962C8B-B14F-4D97-AF65-F5344CB8AC3E}">
        <p14:creationId xmlns:p14="http://schemas.microsoft.com/office/powerpoint/2010/main" val="35025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4179D831-567C-4E2C-AF99-57E0FA7E168F}" type="slidenum">
              <a:rPr lang="en-US" altLang="ar-IQ" sz="1200">
                <a:latin typeface="Arial" panose="020B0604020202020204" pitchFamily="34" charset="0"/>
              </a:rPr>
              <a:pPr/>
              <a:t>16</a:t>
            </a:fld>
            <a:endParaRPr lang="en-US" altLang="ar-IQ"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029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8B811DB1-A97D-438F-ADE3-7430D0E83CFD}" type="slidenum">
              <a:rPr lang="en-US" altLang="ar-IQ" sz="1200">
                <a:latin typeface="Arial" panose="020B0604020202020204" pitchFamily="34" charset="0"/>
              </a:rPr>
              <a:pPr/>
              <a:t>17</a:t>
            </a:fld>
            <a:endParaRPr lang="en-US" altLang="ar-IQ"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252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A5394EF9-919E-4A7E-8BB8-50FEC1B34FDF}" type="slidenum">
              <a:rPr lang="ar-IQ" smtClean="0"/>
              <a:t>19</a:t>
            </a:fld>
            <a:endParaRPr lang="ar-IQ"/>
          </a:p>
        </p:txBody>
      </p:sp>
    </p:spTree>
    <p:extLst>
      <p:ext uri="{BB962C8B-B14F-4D97-AF65-F5344CB8AC3E}">
        <p14:creationId xmlns:p14="http://schemas.microsoft.com/office/powerpoint/2010/main" val="23046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A5394EF9-919E-4A7E-8BB8-50FEC1B34FDF}" type="slidenum">
              <a:rPr lang="ar-IQ" smtClean="0"/>
              <a:t>20</a:t>
            </a:fld>
            <a:endParaRPr lang="ar-IQ"/>
          </a:p>
        </p:txBody>
      </p:sp>
    </p:spTree>
    <p:extLst>
      <p:ext uri="{BB962C8B-B14F-4D97-AF65-F5344CB8AC3E}">
        <p14:creationId xmlns:p14="http://schemas.microsoft.com/office/powerpoint/2010/main" val="168774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61CF724-300A-4031-B231-082B53A73A1C}" type="slidenum">
              <a:rPr lang="en-US" altLang="ar-IQ" sz="1200">
                <a:latin typeface="Arial" panose="020B0604020202020204" pitchFamily="34" charset="0"/>
              </a:rPr>
              <a:pPr/>
              <a:t>26</a:t>
            </a:fld>
            <a:endParaRPr lang="en-US" altLang="ar-IQ"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7478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21754FAA-020F-41A2-A3C5-258F28D9F11D}" type="datetimeFigureOut">
              <a:rPr lang="ar-IQ" smtClean="0"/>
              <a:t>08/04/1444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408672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1754FAA-020F-41A2-A3C5-258F28D9F11D}" type="datetimeFigureOut">
              <a:rPr lang="ar-IQ" smtClean="0"/>
              <a:t>08/04/1444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64528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1754FAA-020F-41A2-A3C5-258F28D9F11D}" type="datetimeFigureOut">
              <a:rPr lang="ar-IQ" smtClean="0"/>
              <a:t>08/04/1444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184388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1754FAA-020F-41A2-A3C5-258F28D9F11D}" type="datetimeFigureOut">
              <a:rPr lang="ar-IQ" smtClean="0"/>
              <a:t>08/04/1444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173540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21754FAA-020F-41A2-A3C5-258F28D9F11D}" type="datetimeFigureOut">
              <a:rPr lang="ar-IQ" smtClean="0"/>
              <a:t>08/04/1444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87999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21754FAA-020F-41A2-A3C5-258F28D9F11D}" type="datetimeFigureOut">
              <a:rPr lang="ar-IQ" smtClean="0"/>
              <a:t>08/04/1444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210811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21754FAA-020F-41A2-A3C5-258F28D9F11D}" type="datetimeFigureOut">
              <a:rPr lang="ar-IQ" smtClean="0"/>
              <a:t>08/04/1444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206524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21754FAA-020F-41A2-A3C5-258F28D9F11D}" type="datetimeFigureOut">
              <a:rPr lang="ar-IQ" smtClean="0"/>
              <a:t>08/04/1444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355796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1754FAA-020F-41A2-A3C5-258F28D9F11D}" type="datetimeFigureOut">
              <a:rPr lang="ar-IQ" smtClean="0"/>
              <a:t>08/04/1444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185527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21754FAA-020F-41A2-A3C5-258F28D9F11D}" type="datetimeFigureOut">
              <a:rPr lang="ar-IQ" smtClean="0"/>
              <a:t>08/04/1444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42268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21754FAA-020F-41A2-A3C5-258F28D9F11D}" type="datetimeFigureOut">
              <a:rPr lang="ar-IQ" smtClean="0"/>
              <a:t>08/04/1444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FF7D991-26FF-48AC-B62F-6A8224893B29}" type="slidenum">
              <a:rPr lang="ar-IQ" smtClean="0"/>
              <a:t>‹#›</a:t>
            </a:fld>
            <a:endParaRPr lang="ar-IQ"/>
          </a:p>
        </p:txBody>
      </p:sp>
    </p:spTree>
    <p:extLst>
      <p:ext uri="{BB962C8B-B14F-4D97-AF65-F5344CB8AC3E}">
        <p14:creationId xmlns:p14="http://schemas.microsoft.com/office/powerpoint/2010/main" val="280899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754FAA-020F-41A2-A3C5-258F28D9F11D}" type="datetimeFigureOut">
              <a:rPr lang="ar-IQ" smtClean="0"/>
              <a:t>08/04/1444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FF7D991-26FF-48AC-B62F-6A8224893B29}" type="slidenum">
              <a:rPr lang="ar-IQ" smtClean="0"/>
              <a:t>‹#›</a:t>
            </a:fld>
            <a:endParaRPr lang="ar-IQ"/>
          </a:p>
        </p:txBody>
      </p:sp>
    </p:spTree>
    <p:extLst>
      <p:ext uri="{BB962C8B-B14F-4D97-AF65-F5344CB8AC3E}">
        <p14:creationId xmlns:p14="http://schemas.microsoft.com/office/powerpoint/2010/main" val="121454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3.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39724"/>
            <a:ext cx="9144000" cy="1074927"/>
          </a:xfrm>
        </p:spPr>
        <p:txBody>
          <a:bodyPr>
            <a:normAutofit fontScale="90000"/>
          </a:bodyPr>
          <a:lstStyle/>
          <a:p>
            <a:r>
              <a:rPr lang="en-US" sz="7200" dirty="0" smtClean="0"/>
              <a:t>Composite Materials</a:t>
            </a:r>
            <a:endParaRPr lang="ar-IQ" sz="7200" dirty="0"/>
          </a:p>
        </p:txBody>
      </p:sp>
      <p:sp>
        <p:nvSpPr>
          <p:cNvPr id="3" name="عنوان فرعي 2"/>
          <p:cNvSpPr>
            <a:spLocks noGrp="1"/>
          </p:cNvSpPr>
          <p:nvPr>
            <p:ph type="subTitle" idx="1"/>
          </p:nvPr>
        </p:nvSpPr>
        <p:spPr>
          <a:xfrm>
            <a:off x="1851546" y="5186149"/>
            <a:ext cx="9144000" cy="808630"/>
          </a:xfrm>
        </p:spPr>
        <p:txBody>
          <a:bodyPr>
            <a:normAutofit fontScale="55000" lnSpcReduction="20000"/>
          </a:bodyPr>
          <a:lstStyle/>
          <a:p>
            <a:r>
              <a:rPr lang="en-US" sz="4800" dirty="0" smtClean="0"/>
              <a:t>Dr. Abbas Hasan </a:t>
            </a:r>
            <a:r>
              <a:rPr lang="en-US" sz="4800" dirty="0" err="1" smtClean="0"/>
              <a:t>Faris</a:t>
            </a:r>
            <a:endParaRPr lang="en-US" sz="4800" dirty="0" smtClean="0"/>
          </a:p>
          <a:p>
            <a:r>
              <a:rPr lang="en-US" sz="4800" dirty="0" smtClean="0"/>
              <a:t>Lecture 4</a:t>
            </a:r>
            <a:endParaRPr lang="ar-IQ" sz="4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10824"/>
            <a:ext cx="9949218" cy="3875325"/>
          </a:xfrm>
          <a:prstGeom prst="rect">
            <a:avLst/>
          </a:prstGeom>
        </p:spPr>
      </p:pic>
    </p:spTree>
    <p:extLst>
      <p:ext uri="{BB962C8B-B14F-4D97-AF65-F5344CB8AC3E}">
        <p14:creationId xmlns:p14="http://schemas.microsoft.com/office/powerpoint/2010/main" val="3719418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6478" y="150124"/>
            <a:ext cx="11887200" cy="6496335"/>
          </a:xfrm>
        </p:spPr>
        <p:txBody>
          <a:bodyPr/>
          <a:lstStyle/>
          <a:p>
            <a:pPr algn="l" rtl="0">
              <a:buFont typeface="Wingdings" panose="05000000000000000000" pitchFamily="2" charset="2"/>
              <a:buChar char="v"/>
            </a:pPr>
            <a:r>
              <a:rPr lang="en-US" dirty="0" smtClean="0"/>
              <a:t> </a:t>
            </a:r>
            <a:r>
              <a:rPr lang="en-US" dirty="0"/>
              <a:t>Types of Fiber-Reinforced Composites </a:t>
            </a:r>
          </a:p>
          <a:p>
            <a:pPr algn="just" rtl="0"/>
            <a:r>
              <a:rPr lang="en-US" dirty="0"/>
              <a:t>One generally finds four types of fiber-reinforced composites as shown </a:t>
            </a:r>
            <a:r>
              <a:rPr lang="en-US" dirty="0" smtClean="0"/>
              <a:t>below </a:t>
            </a:r>
            <a:r>
              <a:rPr lang="en-US" dirty="0"/>
              <a:t>. They differ in how the fibers are utilized to make the composite </a:t>
            </a:r>
            <a:r>
              <a:rPr lang="en-US" dirty="0" smtClean="0"/>
              <a:t>(</a:t>
            </a:r>
            <a:r>
              <a:rPr lang="en-US" b="1" dirty="0">
                <a:solidFill>
                  <a:srgbClr val="FF0000"/>
                </a:solidFill>
              </a:rPr>
              <a:t>orientation</a:t>
            </a:r>
            <a:r>
              <a:rPr lang="en-US" dirty="0"/>
              <a:t> and </a:t>
            </a:r>
            <a:r>
              <a:rPr lang="en-US" b="1" dirty="0">
                <a:solidFill>
                  <a:srgbClr val="FF0000"/>
                </a:solidFill>
              </a:rPr>
              <a:t>length of fibers</a:t>
            </a:r>
            <a:r>
              <a:rPr lang="en-US" dirty="0" smtClean="0"/>
              <a:t>).</a:t>
            </a:r>
          </a:p>
          <a:p>
            <a:pPr algn="just" rtl="0"/>
            <a:endParaRPr lang="ar-IQ" dirty="0"/>
          </a:p>
        </p:txBody>
      </p:sp>
      <p:pic>
        <p:nvPicPr>
          <p:cNvPr id="4" name="صورة 3"/>
          <p:cNvPicPr>
            <a:picLocks noChangeAspect="1"/>
          </p:cNvPicPr>
          <p:nvPr/>
        </p:nvPicPr>
        <p:blipFill>
          <a:blip r:embed="rId2"/>
          <a:stretch>
            <a:fillRect/>
          </a:stretch>
        </p:blipFill>
        <p:spPr>
          <a:xfrm>
            <a:off x="0" y="1864624"/>
            <a:ext cx="12023678" cy="4993376"/>
          </a:xfrm>
          <a:prstGeom prst="rect">
            <a:avLst/>
          </a:prstGeom>
        </p:spPr>
      </p:pic>
    </p:spTree>
    <p:extLst>
      <p:ext uri="{BB962C8B-B14F-4D97-AF65-F5344CB8AC3E}">
        <p14:creationId xmlns:p14="http://schemas.microsoft.com/office/powerpoint/2010/main" val="410585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95534" y="177800"/>
            <a:ext cx="12096466" cy="6680200"/>
          </a:xfrm>
          <a:prstGeom prst="rect">
            <a:avLst/>
          </a:prstGeom>
        </p:spPr>
      </p:pic>
    </p:spTree>
    <p:extLst>
      <p:ext uri="{BB962C8B-B14F-4D97-AF65-F5344CB8AC3E}">
        <p14:creationId xmlns:p14="http://schemas.microsoft.com/office/powerpoint/2010/main" val="2138247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1" y="214312"/>
            <a:ext cx="11744324" cy="6472237"/>
          </a:xfrm>
        </p:spPr>
        <p:txBody>
          <a:bodyPr/>
          <a:lstStyle/>
          <a:p>
            <a:pPr marL="0" indent="0" algn="just" rtl="0">
              <a:buNone/>
            </a:pPr>
            <a:r>
              <a:rPr lang="en-US" b="1" u="sng" dirty="0" smtClean="0"/>
              <a:t>1- Continuous </a:t>
            </a:r>
            <a:r>
              <a:rPr lang="en-US" b="1" u="sng" dirty="0"/>
              <a:t>fiber composites </a:t>
            </a:r>
            <a:r>
              <a:rPr lang="en-US" dirty="0"/>
              <a:t>are generally "laid-up" in plies (or </a:t>
            </a:r>
            <a:r>
              <a:rPr lang="en-US" dirty="0" smtClean="0"/>
              <a:t>laminae</a:t>
            </a:r>
            <a:r>
              <a:rPr lang="en-US" dirty="0"/>
              <a:t>) with each ply having fibers oriented in the same direction.  A </a:t>
            </a:r>
            <a:r>
              <a:rPr lang="en-US" dirty="0" smtClean="0"/>
              <a:t>layer </a:t>
            </a:r>
            <a:r>
              <a:rPr lang="en-US" dirty="0"/>
              <a:t>of fibers all oriented in the same direction is embedded in a </a:t>
            </a:r>
            <a:r>
              <a:rPr lang="en-US" dirty="0" smtClean="0"/>
              <a:t>homogeneous </a:t>
            </a:r>
            <a:r>
              <a:rPr lang="en-US" dirty="0"/>
              <a:t>material (called the matrix) to make a single ply or </a:t>
            </a:r>
            <a:r>
              <a:rPr lang="en-US" dirty="0" smtClean="0"/>
              <a:t>laminae</a:t>
            </a:r>
            <a:r>
              <a:rPr lang="en-US" dirty="0"/>
              <a:t>. For example, glass-epoxy has a layer of glass fibers running </a:t>
            </a:r>
            <a:r>
              <a:rPr lang="en-US" dirty="0" smtClean="0"/>
              <a:t>more-or-less </a:t>
            </a:r>
            <a:r>
              <a:rPr lang="en-US" dirty="0"/>
              <a:t>parallel within an epoxy resin matrix material</a:t>
            </a:r>
            <a:r>
              <a:rPr lang="en-US" dirty="0" smtClean="0"/>
              <a:t>.</a:t>
            </a:r>
          </a:p>
          <a:p>
            <a:pPr marL="0" indent="0" algn="l" rtl="0">
              <a:buNone/>
            </a:pPr>
            <a:endParaRPr lang="en-US" dirty="0"/>
          </a:p>
          <a:p>
            <a:pPr marL="0" indent="0" algn="l" rtl="0">
              <a:buNone/>
            </a:pPr>
            <a:endParaRPr lang="en-US" dirty="0" smtClean="0"/>
          </a:p>
          <a:p>
            <a:pPr marL="0" indent="0" algn="just" rtl="0">
              <a:buNone/>
            </a:pPr>
            <a:r>
              <a:rPr lang="en-US" b="1" u="sng" dirty="0" smtClean="0"/>
              <a:t>2- Woven </a:t>
            </a:r>
            <a:r>
              <a:rPr lang="en-US" b="1" u="sng" dirty="0"/>
              <a:t>fiber composites </a:t>
            </a:r>
            <a:r>
              <a:rPr lang="en-US" dirty="0"/>
              <a:t>are </a:t>
            </a:r>
            <a:r>
              <a:rPr lang="en-US" b="1" dirty="0">
                <a:solidFill>
                  <a:srgbClr val="FF0000"/>
                </a:solidFill>
              </a:rPr>
              <a:t>similar to ordinary cloth </a:t>
            </a:r>
            <a:r>
              <a:rPr lang="en-US" dirty="0"/>
              <a:t>used in the textile industry.  The woven fiber may be 2-D (fibers interwoven in 2 directions) or 3-D (fibers interwoven in 3 directions). Woven fiber composites do not generally have distinct laminae and are not nearly as susceptible to delamination; however, </a:t>
            </a:r>
            <a:r>
              <a:rPr lang="en-US" b="1" dirty="0">
                <a:solidFill>
                  <a:srgbClr val="FF0000"/>
                </a:solidFill>
              </a:rPr>
              <a:t>strength and stiffness </a:t>
            </a:r>
            <a:r>
              <a:rPr lang="en-US" dirty="0"/>
              <a:t>are sacrificed due to the fact that the fibers are not as straight (because of the weaving) as in the continuous fiber laminate. </a:t>
            </a:r>
          </a:p>
          <a:p>
            <a:pPr algn="l" rtl="0"/>
            <a:r>
              <a:rPr lang="en-US" dirty="0" smtClean="0"/>
              <a:t> </a:t>
            </a:r>
            <a:endParaRPr lang="ar-IQ" dirty="0"/>
          </a:p>
        </p:txBody>
      </p:sp>
    </p:spTree>
    <p:extLst>
      <p:ext uri="{BB962C8B-B14F-4D97-AF65-F5344CB8AC3E}">
        <p14:creationId xmlns:p14="http://schemas.microsoft.com/office/powerpoint/2010/main" val="2613840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867" y="148633"/>
            <a:ext cx="11844337" cy="6429375"/>
          </a:xfrm>
        </p:spPr>
        <p:txBody>
          <a:bodyPr/>
          <a:lstStyle/>
          <a:p>
            <a:pPr marL="0" indent="0" algn="just" rtl="0">
              <a:buNone/>
            </a:pPr>
            <a:r>
              <a:rPr lang="en-US" b="1" u="sng" dirty="0" smtClean="0"/>
              <a:t>3- Chopped </a:t>
            </a:r>
            <a:r>
              <a:rPr lang="en-US" b="1" u="sng" dirty="0"/>
              <a:t>fiber composites </a:t>
            </a:r>
            <a:r>
              <a:rPr lang="en-US" dirty="0" smtClean="0"/>
              <a:t> </a:t>
            </a:r>
            <a:r>
              <a:rPr lang="en-US" dirty="0"/>
              <a:t>have fibers that are relatively short and have a random orientation and distribution of fibers. Chopped fiber composites generally have mechanical properties that are considerably </a:t>
            </a:r>
            <a:r>
              <a:rPr lang="en-US" b="1" dirty="0">
                <a:solidFill>
                  <a:srgbClr val="FF0000"/>
                </a:solidFill>
              </a:rPr>
              <a:t>poorer</a:t>
            </a:r>
            <a:r>
              <a:rPr lang="en-US" dirty="0"/>
              <a:t> than those of continuous fiber composites. However, they are cheaper to manufacture and are used in high-volume applications.</a:t>
            </a:r>
          </a:p>
          <a:p>
            <a:pPr marL="0" indent="0" algn="just" rtl="0">
              <a:buNone/>
            </a:pPr>
            <a:r>
              <a:rPr lang="en-US" b="1" u="sng" dirty="0" smtClean="0"/>
              <a:t>4- </a:t>
            </a:r>
            <a:r>
              <a:rPr lang="en-US" b="1" u="sng" dirty="0"/>
              <a:t>Hybrid composites </a:t>
            </a:r>
            <a:r>
              <a:rPr lang="en-US" dirty="0"/>
              <a:t>generally consist of mixed chopped and continuous fibers; or mixed fiber types such as glass/graphite. </a:t>
            </a:r>
          </a:p>
          <a:p>
            <a:pPr marL="0" indent="0" algn="just" rtl="0">
              <a:buNone/>
            </a:pPr>
            <a:r>
              <a:rPr lang="en-US" b="1" dirty="0"/>
              <a:t> The mechanical characteristics of FRC depend on the following </a:t>
            </a:r>
          </a:p>
          <a:p>
            <a:pPr marL="0" indent="0" algn="just" rtl="0">
              <a:buNone/>
            </a:pPr>
            <a:r>
              <a:rPr lang="en-US" dirty="0"/>
              <a:t>1. Properties of fiber </a:t>
            </a:r>
          </a:p>
          <a:p>
            <a:pPr marL="0" indent="0" algn="just" rtl="0">
              <a:buNone/>
            </a:pPr>
            <a:r>
              <a:rPr lang="en-US" dirty="0"/>
              <a:t>2. Interfacial bond between fiber and matrix </a:t>
            </a:r>
          </a:p>
          <a:p>
            <a:pPr marL="0" indent="0" algn="just" rtl="0">
              <a:buNone/>
            </a:pPr>
            <a:r>
              <a:rPr lang="en-US" dirty="0"/>
              <a:t>3</a:t>
            </a:r>
            <a:r>
              <a:rPr lang="en-US" dirty="0" smtClean="0"/>
              <a:t>. Fiber </a:t>
            </a:r>
            <a:r>
              <a:rPr lang="en-US" dirty="0"/>
              <a:t>length like longer gives continuous, shorter length gives discontinuous or random. Reinforcement efficiency of continuous is higher than short fibers. </a:t>
            </a:r>
          </a:p>
          <a:p>
            <a:pPr marL="0" indent="0" algn="just" rtl="0">
              <a:buNone/>
            </a:pPr>
            <a:r>
              <a:rPr lang="en-US" dirty="0"/>
              <a:t>4</a:t>
            </a:r>
            <a:r>
              <a:rPr lang="en-US" dirty="0" smtClean="0"/>
              <a:t>. Fiber </a:t>
            </a:r>
            <a:r>
              <a:rPr lang="en-US" dirty="0"/>
              <a:t>orientation and concentration, if it is orderly orientation and continuous it is highly anisotropic or discontinuous or random orientation,</a:t>
            </a:r>
          </a:p>
        </p:txBody>
      </p:sp>
    </p:spTree>
    <p:extLst>
      <p:ext uri="{BB962C8B-B14F-4D97-AF65-F5344CB8AC3E}">
        <p14:creationId xmlns:p14="http://schemas.microsoft.com/office/powerpoint/2010/main" val="2806559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830" y="259307"/>
            <a:ext cx="11873552" cy="6414448"/>
          </a:xfrm>
        </p:spPr>
        <p:txBody>
          <a:bodyPr/>
          <a:lstStyle/>
          <a:p>
            <a:pPr algn="just" rtl="0"/>
            <a:r>
              <a:rPr lang="en-US" b="1" dirty="0"/>
              <a:t>Continuous fibers </a:t>
            </a:r>
            <a:r>
              <a:rPr lang="en-US" dirty="0"/>
              <a:t>have </a:t>
            </a:r>
            <a:r>
              <a:rPr lang="en-US" b="1" dirty="0">
                <a:solidFill>
                  <a:srgbClr val="FF0000"/>
                </a:solidFill>
              </a:rPr>
              <a:t>long aspect ratios</a:t>
            </a:r>
            <a:r>
              <a:rPr lang="en-US" dirty="0"/>
              <a:t>, while </a:t>
            </a:r>
            <a:r>
              <a:rPr lang="en-US" b="1" dirty="0"/>
              <a:t>discontinuous</a:t>
            </a:r>
            <a:r>
              <a:rPr lang="en-US" dirty="0"/>
              <a:t> </a:t>
            </a:r>
            <a:r>
              <a:rPr lang="en-US" b="1" dirty="0"/>
              <a:t>fibers</a:t>
            </a:r>
            <a:r>
              <a:rPr lang="en-US" dirty="0"/>
              <a:t> have </a:t>
            </a:r>
            <a:r>
              <a:rPr lang="en-US" b="1" dirty="0">
                <a:solidFill>
                  <a:srgbClr val="FF0000"/>
                </a:solidFill>
              </a:rPr>
              <a:t>short aspect ratios. </a:t>
            </a:r>
            <a:r>
              <a:rPr lang="en-US" dirty="0"/>
              <a:t>Continuous-fiber composites normally have a </a:t>
            </a:r>
            <a:r>
              <a:rPr lang="en-US" b="1" dirty="0">
                <a:solidFill>
                  <a:srgbClr val="FF0000"/>
                </a:solidFill>
              </a:rPr>
              <a:t>preferred orientation</a:t>
            </a:r>
            <a:r>
              <a:rPr lang="en-US" dirty="0"/>
              <a:t>, while discontinuous fibers generally have a </a:t>
            </a:r>
            <a:r>
              <a:rPr lang="en-US" b="1" dirty="0">
                <a:solidFill>
                  <a:srgbClr val="FF0000"/>
                </a:solidFill>
              </a:rPr>
              <a:t>random orientation</a:t>
            </a:r>
            <a:r>
              <a:rPr lang="en-US" dirty="0"/>
              <a:t>. examples of continuous reinforcements include </a:t>
            </a:r>
            <a:r>
              <a:rPr lang="en-US" b="1" dirty="0" smtClean="0">
                <a:solidFill>
                  <a:srgbClr val="FF0000"/>
                </a:solidFill>
              </a:rPr>
              <a:t>unidirectional</a:t>
            </a:r>
            <a:r>
              <a:rPr lang="en-US" dirty="0" smtClean="0"/>
              <a:t> </a:t>
            </a:r>
            <a:r>
              <a:rPr lang="en-US" b="1" dirty="0">
                <a:solidFill>
                  <a:srgbClr val="FF0000"/>
                </a:solidFill>
              </a:rPr>
              <a:t>woven cloth</a:t>
            </a:r>
            <a:r>
              <a:rPr lang="en-US" dirty="0"/>
              <a:t>, and </a:t>
            </a:r>
            <a:r>
              <a:rPr lang="en-US" b="1" dirty="0">
                <a:solidFill>
                  <a:srgbClr val="FF0000"/>
                </a:solidFill>
              </a:rPr>
              <a:t>helical </a:t>
            </a:r>
            <a:r>
              <a:rPr lang="en-US" b="1" dirty="0" smtClean="0">
                <a:solidFill>
                  <a:srgbClr val="FF0000"/>
                </a:solidFill>
              </a:rPr>
              <a:t>winding</a:t>
            </a:r>
            <a:r>
              <a:rPr lang="en-US" dirty="0" smtClean="0"/>
              <a:t>, </a:t>
            </a:r>
            <a:r>
              <a:rPr lang="en-US" dirty="0"/>
              <a:t>while examples of </a:t>
            </a:r>
            <a:r>
              <a:rPr lang="en-US" dirty="0" smtClean="0"/>
              <a:t>discontinuous reinforcements </a:t>
            </a:r>
            <a:r>
              <a:rPr lang="en-US" dirty="0"/>
              <a:t>are </a:t>
            </a:r>
            <a:r>
              <a:rPr lang="en-US" b="1" dirty="0">
                <a:solidFill>
                  <a:srgbClr val="FF0000"/>
                </a:solidFill>
              </a:rPr>
              <a:t>chopped fibers </a:t>
            </a:r>
            <a:r>
              <a:rPr lang="en-US" dirty="0"/>
              <a:t>and </a:t>
            </a:r>
            <a:r>
              <a:rPr lang="en-US" b="1" dirty="0">
                <a:solidFill>
                  <a:srgbClr val="FF0000"/>
                </a:solidFill>
              </a:rPr>
              <a:t>random </a:t>
            </a:r>
            <a:r>
              <a:rPr lang="en-US" b="1" dirty="0" smtClean="0">
                <a:solidFill>
                  <a:srgbClr val="FF0000"/>
                </a:solidFill>
              </a:rPr>
              <a:t>mat </a:t>
            </a:r>
            <a:r>
              <a:rPr lang="en-US" dirty="0" smtClean="0"/>
              <a:t>. </a:t>
            </a:r>
            <a:r>
              <a:rPr lang="en-US" dirty="0"/>
              <a:t>Continuous-fiber composites are often made into laminates by stacking single sheets of continuous fibers in different </a:t>
            </a:r>
            <a:r>
              <a:rPr lang="en-US" dirty="0" smtClean="0"/>
              <a:t>orientations </a:t>
            </a:r>
            <a:r>
              <a:rPr lang="en-US" dirty="0"/>
              <a:t>to obtain the desired strength and stiffness properties with fiber volumes as high as 60 to  70 percent. </a:t>
            </a:r>
            <a:endParaRPr lang="en-US" dirty="0" smtClean="0"/>
          </a:p>
          <a:p>
            <a:pPr algn="just" rtl="0"/>
            <a:r>
              <a:rPr lang="en-US" dirty="0"/>
              <a:t>As the fibers become </a:t>
            </a:r>
            <a:r>
              <a:rPr lang="en-US" b="1" dirty="0">
                <a:solidFill>
                  <a:srgbClr val="FF0000"/>
                </a:solidFill>
              </a:rPr>
              <a:t>smaller in diameter</a:t>
            </a:r>
            <a:r>
              <a:rPr lang="en-US" dirty="0"/>
              <a:t>, the chances of an </a:t>
            </a:r>
            <a:r>
              <a:rPr lang="en-US" b="1" dirty="0">
                <a:solidFill>
                  <a:srgbClr val="FF0000"/>
                </a:solidFill>
              </a:rPr>
              <a:t>inherent defect </a:t>
            </a:r>
            <a:r>
              <a:rPr lang="en-US" dirty="0" smtClean="0"/>
              <a:t> </a:t>
            </a:r>
            <a:r>
              <a:rPr lang="en-US" dirty="0"/>
              <a:t>in the material are </a:t>
            </a:r>
            <a:r>
              <a:rPr lang="en-US" b="1" dirty="0">
                <a:solidFill>
                  <a:srgbClr val="FF0000"/>
                </a:solidFill>
              </a:rPr>
              <a:t>reduced</a:t>
            </a:r>
            <a:r>
              <a:rPr lang="en-US" dirty="0"/>
              <a:t>. </a:t>
            </a:r>
            <a:endParaRPr lang="en-US" dirty="0" smtClean="0"/>
          </a:p>
          <a:p>
            <a:pPr algn="just" rtl="0"/>
            <a:endParaRPr lang="en-US" dirty="0"/>
          </a:p>
          <a:p>
            <a:pPr marL="0" indent="0" algn="just" rtl="0">
              <a:buNone/>
            </a:pPr>
            <a:r>
              <a:rPr lang="en-US" b="1" dirty="0">
                <a:solidFill>
                  <a:srgbClr val="FF0000"/>
                </a:solidFill>
              </a:rPr>
              <a:t>Fibers produce </a:t>
            </a:r>
            <a:r>
              <a:rPr lang="en-US" dirty="0"/>
              <a:t>high-strength composites because of their </a:t>
            </a:r>
            <a:r>
              <a:rPr lang="en-US" b="1" dirty="0">
                <a:solidFill>
                  <a:srgbClr val="FF0000"/>
                </a:solidFill>
              </a:rPr>
              <a:t>small diameter</a:t>
            </a:r>
            <a:r>
              <a:rPr lang="en-US" dirty="0"/>
              <a:t>; they contain far fewer defects (normally surface defects) compared to the material produced in bulk.</a:t>
            </a:r>
          </a:p>
          <a:p>
            <a:pPr marL="0" indent="0" algn="just" rtl="0">
              <a:buNone/>
            </a:pPr>
            <a:endParaRPr lang="en-US" dirty="0"/>
          </a:p>
        </p:txBody>
      </p:sp>
    </p:spTree>
    <p:extLst>
      <p:ext uri="{BB962C8B-B14F-4D97-AF65-F5344CB8AC3E}">
        <p14:creationId xmlns:p14="http://schemas.microsoft.com/office/powerpoint/2010/main" val="289790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5660" y="259306"/>
            <a:ext cx="11737074" cy="6359857"/>
          </a:xfrm>
        </p:spPr>
        <p:txBody>
          <a:bodyPr/>
          <a:lstStyle/>
          <a:p>
            <a:pPr algn="just" rtl="0"/>
            <a:r>
              <a:rPr lang="en-US" dirty="0"/>
              <a:t>As a general rule, the </a:t>
            </a:r>
            <a:r>
              <a:rPr lang="en-US" b="1" dirty="0">
                <a:solidFill>
                  <a:srgbClr val="FF0000"/>
                </a:solidFill>
              </a:rPr>
              <a:t>smaller the diameter </a:t>
            </a:r>
            <a:r>
              <a:rPr lang="en-US" dirty="0"/>
              <a:t>of the fiber, </a:t>
            </a:r>
            <a:r>
              <a:rPr lang="en-US" b="1" dirty="0">
                <a:solidFill>
                  <a:srgbClr val="FF0000"/>
                </a:solidFill>
              </a:rPr>
              <a:t>the higher its strength</a:t>
            </a:r>
            <a:r>
              <a:rPr lang="en-US" dirty="0"/>
              <a:t>, but often the </a:t>
            </a:r>
            <a:r>
              <a:rPr lang="en-US" b="1" dirty="0">
                <a:solidFill>
                  <a:srgbClr val="FF0000"/>
                </a:solidFill>
              </a:rPr>
              <a:t>cost increases </a:t>
            </a:r>
            <a:r>
              <a:rPr lang="en-US" dirty="0"/>
              <a:t>as the diameter becomes smaller. In addition, smaller-diameter high-strength fibers have </a:t>
            </a:r>
            <a:r>
              <a:rPr lang="en-US" b="1" dirty="0">
                <a:solidFill>
                  <a:srgbClr val="FF0000"/>
                </a:solidFill>
              </a:rPr>
              <a:t>greater flexibility </a:t>
            </a:r>
            <a:r>
              <a:rPr lang="en-US" dirty="0"/>
              <a:t>and are more amenable to fabrication processes such as weaving or forming over radii. typical fibers include glass, aramid, and carbon, which may be continuous or discontinuous.</a:t>
            </a:r>
            <a:endParaRPr lang="ar-IQ" dirty="0"/>
          </a:p>
        </p:txBody>
      </p:sp>
    </p:spTree>
    <p:extLst>
      <p:ext uri="{BB962C8B-B14F-4D97-AF65-F5344CB8AC3E}">
        <p14:creationId xmlns:p14="http://schemas.microsoft.com/office/powerpoint/2010/main" val="956343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D2F043E-F5BF-47C8-B585-A694EFAE6D81}" type="slidenum">
              <a:rPr lang="en-US" altLang="ar-IQ" sz="1200" b="0"/>
              <a:pPr>
                <a:spcBef>
                  <a:spcPct val="0"/>
                </a:spcBef>
                <a:buFontTx/>
                <a:buNone/>
              </a:pPr>
              <a:t>16</a:t>
            </a:fld>
            <a:endParaRPr lang="en-US" altLang="ar-IQ" sz="1200" b="0"/>
          </a:p>
        </p:txBody>
      </p:sp>
      <p:sp>
        <p:nvSpPr>
          <p:cNvPr id="25603" name="Rectangle 3"/>
          <p:cNvSpPr>
            <a:spLocks noChangeArrowheads="1"/>
          </p:cNvSpPr>
          <p:nvPr/>
        </p:nvSpPr>
        <p:spPr bwMode="auto">
          <a:xfrm>
            <a:off x="2099804" y="1600200"/>
            <a:ext cx="3494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a:t>•  </a:t>
            </a:r>
            <a:r>
              <a:rPr lang="en-US" altLang="ar-IQ" sz="2200" b="0">
                <a:solidFill>
                  <a:schemeClr val="accent2"/>
                </a:solidFill>
              </a:rPr>
              <a:t>Aligned Continuous</a:t>
            </a:r>
            <a:r>
              <a:rPr lang="en-US" altLang="ar-IQ" sz="2200" b="0"/>
              <a:t> fibers</a:t>
            </a:r>
            <a:endParaRPr lang="en-US" altLang="ar-IQ" sz="2400" b="0"/>
          </a:p>
        </p:txBody>
      </p:sp>
      <p:sp>
        <p:nvSpPr>
          <p:cNvPr id="25604" name="Rectangle 4"/>
          <p:cNvSpPr>
            <a:spLocks noChangeArrowheads="1"/>
          </p:cNvSpPr>
          <p:nvPr/>
        </p:nvSpPr>
        <p:spPr bwMode="auto">
          <a:xfrm>
            <a:off x="5181600" y="1143000"/>
            <a:ext cx="2667000" cy="381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5605" name="Rectangle 7"/>
          <p:cNvSpPr>
            <a:spLocks noChangeArrowheads="1"/>
          </p:cNvSpPr>
          <p:nvPr/>
        </p:nvSpPr>
        <p:spPr bwMode="auto">
          <a:xfrm>
            <a:off x="2119764" y="1905000"/>
            <a:ext cx="1594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a:t>•  </a:t>
            </a:r>
            <a:r>
              <a:rPr lang="en-US" altLang="ar-IQ" sz="2200" b="0"/>
              <a:t>Examples:</a:t>
            </a:r>
            <a:endParaRPr lang="en-US" altLang="ar-IQ" sz="2400" b="0"/>
          </a:p>
        </p:txBody>
      </p:sp>
      <p:sp>
        <p:nvSpPr>
          <p:cNvPr id="25606" name="Rectangle 8"/>
          <p:cNvSpPr>
            <a:spLocks noChangeArrowheads="1"/>
          </p:cNvSpPr>
          <p:nvPr/>
        </p:nvSpPr>
        <p:spPr bwMode="auto">
          <a:xfrm>
            <a:off x="2438400" y="5578475"/>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200" b="0">
                <a:solidFill>
                  <a:srgbClr val="000000"/>
                </a:solidFill>
              </a:rPr>
              <a:t>From W. Funk and E. Blank, “Creep deformation of Ni</a:t>
            </a:r>
            <a:r>
              <a:rPr lang="en-US" altLang="ar-IQ" sz="1200" b="0" baseline="-25000">
                <a:solidFill>
                  <a:srgbClr val="000000"/>
                </a:solidFill>
              </a:rPr>
              <a:t>3</a:t>
            </a:r>
            <a:r>
              <a:rPr lang="en-US" altLang="ar-IQ" sz="1200" b="0">
                <a:solidFill>
                  <a:srgbClr val="000000"/>
                </a:solidFill>
              </a:rPr>
              <a:t>Al-Mo in-situ composites", </a:t>
            </a:r>
            <a:r>
              <a:rPr lang="en-US" altLang="ar-IQ" sz="1200" b="0" i="1">
                <a:solidFill>
                  <a:srgbClr val="000000"/>
                </a:solidFill>
              </a:rPr>
              <a:t>Metall. Trans. A</a:t>
            </a:r>
            <a:r>
              <a:rPr lang="en-US" altLang="ar-IQ" sz="1200" b="0">
                <a:solidFill>
                  <a:srgbClr val="000000"/>
                </a:solidFill>
              </a:rPr>
              <a:t> Vol. 19(4), pp. 987-998, 1988.  Used with permission.</a:t>
            </a:r>
          </a:p>
        </p:txBody>
      </p:sp>
      <p:sp>
        <p:nvSpPr>
          <p:cNvPr id="25607" name="Rectangle 11"/>
          <p:cNvSpPr>
            <a:spLocks noChangeArrowheads="1"/>
          </p:cNvSpPr>
          <p:nvPr/>
        </p:nvSpPr>
        <p:spPr bwMode="auto">
          <a:xfrm>
            <a:off x="2452689" y="2286000"/>
            <a:ext cx="2719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dirty="0"/>
              <a:t>-- </a:t>
            </a:r>
            <a:r>
              <a:rPr lang="en-US" altLang="ar-IQ" sz="2000" b="0" dirty="0">
                <a:solidFill>
                  <a:schemeClr val="accent2"/>
                </a:solidFill>
              </a:rPr>
              <a:t>Metal</a:t>
            </a:r>
            <a:r>
              <a:rPr lang="en-US" altLang="ar-IQ" sz="2000" b="0" dirty="0"/>
              <a:t>:  </a:t>
            </a:r>
            <a:r>
              <a:rPr lang="en-US" altLang="ar-IQ" sz="2000" b="0" dirty="0">
                <a:latin typeface="Symbol" panose="05050102010706020507" pitchFamily="18" charset="2"/>
              </a:rPr>
              <a:t>g</a:t>
            </a:r>
            <a:r>
              <a:rPr lang="en-US" altLang="ar-IQ" sz="2000" b="0" dirty="0"/>
              <a:t>'(Ni</a:t>
            </a:r>
            <a:r>
              <a:rPr lang="en-US" altLang="ar-IQ" sz="2000" b="0" baseline="-25000" dirty="0">
                <a:solidFill>
                  <a:srgbClr val="000000"/>
                </a:solidFill>
              </a:rPr>
              <a:t>3</a:t>
            </a:r>
            <a:r>
              <a:rPr lang="en-US" altLang="ar-IQ" sz="2000" b="0" dirty="0"/>
              <a:t>Al)-</a:t>
            </a:r>
            <a:r>
              <a:rPr lang="en-US" altLang="ar-IQ" sz="2000" b="0" dirty="0">
                <a:latin typeface="Symbol" panose="05050102010706020507" pitchFamily="18" charset="2"/>
              </a:rPr>
              <a:t>a</a:t>
            </a:r>
            <a:r>
              <a:rPr lang="en-US" altLang="ar-IQ" sz="2000" b="0" dirty="0"/>
              <a:t>(Mo)</a:t>
            </a:r>
          </a:p>
          <a:p>
            <a:pPr>
              <a:spcBef>
                <a:spcPct val="0"/>
              </a:spcBef>
              <a:buFontTx/>
              <a:buNone/>
            </a:pPr>
            <a:r>
              <a:rPr lang="en-US" altLang="ar-IQ" sz="1800" b="0" dirty="0"/>
              <a:t>    by eutectic solidification.</a:t>
            </a:r>
          </a:p>
        </p:txBody>
      </p:sp>
      <p:sp>
        <p:nvSpPr>
          <p:cNvPr id="25608" name="Rectangle 16"/>
          <p:cNvSpPr>
            <a:spLocks noGrp="1" noChangeArrowheads="1"/>
          </p:cNvSpPr>
          <p:nvPr>
            <p:ph type="title" idx="4294967295"/>
          </p:nvPr>
        </p:nvSpPr>
        <p:spPr>
          <a:xfrm>
            <a:off x="838200" y="365125"/>
            <a:ext cx="10515600" cy="436565"/>
          </a:xfrm>
        </p:spPr>
        <p:txBody>
          <a:bodyPr>
            <a:noAutofit/>
          </a:bodyPr>
          <a:lstStyle/>
          <a:p>
            <a:pPr algn="ctr"/>
            <a:r>
              <a:rPr lang="en-US" altLang="ar-IQ" sz="4000" b="1" dirty="0">
                <a:solidFill>
                  <a:srgbClr val="002060"/>
                </a:solidFill>
                <a:ea typeface="ＭＳ Ｐゴシック" panose="020B0600070205080204" pitchFamily="34" charset="-128"/>
              </a:rPr>
              <a:t>Classification: Fiber-Reinforced </a:t>
            </a:r>
          </a:p>
        </p:txBody>
      </p:sp>
      <p:grpSp>
        <p:nvGrpSpPr>
          <p:cNvPr id="25609" name="Group 17"/>
          <p:cNvGrpSpPr>
            <a:grpSpLocks/>
          </p:cNvGrpSpPr>
          <p:nvPr/>
        </p:nvGrpSpPr>
        <p:grpSpPr bwMode="auto">
          <a:xfrm>
            <a:off x="2438400" y="939801"/>
            <a:ext cx="7310438" cy="741363"/>
            <a:chOff x="576" y="592"/>
            <a:chExt cx="4605" cy="467"/>
          </a:xfrm>
        </p:grpSpPr>
        <p:sp>
          <p:nvSpPr>
            <p:cNvPr id="25647" name="Rectangle 18"/>
            <p:cNvSpPr>
              <a:spLocks noChangeArrowheads="1"/>
            </p:cNvSpPr>
            <p:nvPr/>
          </p:nvSpPr>
          <p:spPr bwMode="auto">
            <a:xfrm>
              <a:off x="2304" y="819"/>
              <a:ext cx="1680" cy="24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pSp>
          <p:nvGrpSpPr>
            <p:cNvPr id="25648" name="Group 19"/>
            <p:cNvGrpSpPr>
              <a:grpSpLocks/>
            </p:cNvGrpSpPr>
            <p:nvPr/>
          </p:nvGrpSpPr>
          <p:grpSpPr bwMode="auto">
            <a:xfrm>
              <a:off x="576" y="592"/>
              <a:ext cx="4605" cy="445"/>
              <a:chOff x="576" y="592"/>
              <a:chExt cx="4605" cy="445"/>
            </a:xfrm>
          </p:grpSpPr>
          <p:sp>
            <p:nvSpPr>
              <p:cNvPr id="25649" name="Rectangle 20"/>
              <p:cNvSpPr>
                <a:spLocks noChangeArrowheads="1"/>
              </p:cNvSpPr>
              <p:nvPr/>
            </p:nvSpPr>
            <p:spPr bwMode="auto">
              <a:xfrm>
                <a:off x="576" y="816"/>
                <a:ext cx="1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ar-IQ" sz="2200" b="0">
                    <a:solidFill>
                      <a:srgbClr val="BBBBBB"/>
                    </a:solidFill>
                  </a:rPr>
                  <a:t>Particle-reinforced</a:t>
                </a:r>
              </a:p>
            </p:txBody>
          </p:sp>
          <p:sp>
            <p:nvSpPr>
              <p:cNvPr id="25650" name="Line 21"/>
              <p:cNvSpPr>
                <a:spLocks noChangeShapeType="1"/>
              </p:cNvSpPr>
              <p:nvPr/>
            </p:nvSpPr>
            <p:spPr bwMode="auto">
              <a:xfrm flipV="1">
                <a:off x="3088" y="592"/>
                <a:ext cx="1" cy="2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5651" name="Line 22"/>
              <p:cNvSpPr>
                <a:spLocks noChangeShapeType="1"/>
              </p:cNvSpPr>
              <p:nvPr/>
            </p:nvSpPr>
            <p:spPr bwMode="auto">
              <a:xfrm>
                <a:off x="1350" y="632"/>
                <a:ext cx="3480"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5652" name="Line 23"/>
              <p:cNvSpPr>
                <a:spLocks noChangeShapeType="1"/>
              </p:cNvSpPr>
              <p:nvPr/>
            </p:nvSpPr>
            <p:spPr bwMode="auto">
              <a:xfrm flipV="1">
                <a:off x="1368" y="632"/>
                <a:ext cx="1" cy="16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5653" name="Line 24"/>
              <p:cNvSpPr>
                <a:spLocks noChangeShapeType="1"/>
              </p:cNvSpPr>
              <p:nvPr/>
            </p:nvSpPr>
            <p:spPr bwMode="auto">
              <a:xfrm flipV="1">
                <a:off x="4814" y="632"/>
                <a:ext cx="1" cy="17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5654" name="Rectangle 25"/>
              <p:cNvSpPr>
                <a:spLocks noChangeArrowheads="1"/>
              </p:cNvSpPr>
              <p:nvPr/>
            </p:nvSpPr>
            <p:spPr bwMode="auto">
              <a:xfrm>
                <a:off x="2505" y="824"/>
                <a:ext cx="12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t>Fiber-reinforced</a:t>
                </a:r>
                <a:endParaRPr lang="en-US" altLang="ar-IQ" sz="2400" b="0"/>
              </a:p>
            </p:txBody>
          </p:sp>
          <p:sp>
            <p:nvSpPr>
              <p:cNvPr id="25655" name="Rectangle 26"/>
              <p:cNvSpPr>
                <a:spLocks noChangeArrowheads="1"/>
              </p:cNvSpPr>
              <p:nvPr/>
            </p:nvSpPr>
            <p:spPr bwMode="auto">
              <a:xfrm>
                <a:off x="4420" y="824"/>
                <a:ext cx="7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solidFill>
                      <a:srgbClr val="BBBBBB"/>
                    </a:solidFill>
                  </a:rPr>
                  <a:t>Structural</a:t>
                </a:r>
                <a:endParaRPr lang="en-US" altLang="ar-IQ" sz="2400" b="0"/>
              </a:p>
            </p:txBody>
          </p:sp>
        </p:grpSp>
      </p:grpSp>
      <p:sp>
        <p:nvSpPr>
          <p:cNvPr id="25610" name="Rectangle 30"/>
          <p:cNvSpPr>
            <a:spLocks noChangeArrowheads="1"/>
          </p:cNvSpPr>
          <p:nvPr/>
        </p:nvSpPr>
        <p:spPr bwMode="auto">
          <a:xfrm>
            <a:off x="2641600" y="2933700"/>
            <a:ext cx="3009900" cy="31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aphicFrame>
        <p:nvGraphicFramePr>
          <p:cNvPr id="25611" name="Object 72"/>
          <p:cNvGraphicFramePr>
            <a:graphicFrameLocks noChangeAspect="1"/>
          </p:cNvGraphicFramePr>
          <p:nvPr/>
        </p:nvGraphicFramePr>
        <p:xfrm>
          <a:off x="2667001" y="3214688"/>
          <a:ext cx="2233613" cy="1936750"/>
        </p:xfrm>
        <a:graphic>
          <a:graphicData uri="http://schemas.openxmlformats.org/presentationml/2006/ole">
            <mc:AlternateContent xmlns:mc="http://schemas.openxmlformats.org/markup-compatibility/2006">
              <mc:Choice xmlns:v="urn:schemas-microsoft-com:vml" Requires="v">
                <p:oleObj spid="_x0000_s1028" name="Image" r:id="rId4" imgW="3530159" imgH="3060317" progId="Photoshop.Image.9">
                  <p:embed/>
                </p:oleObj>
              </mc:Choice>
              <mc:Fallback>
                <p:oleObj name="Image" r:id="rId4" imgW="3530159" imgH="3060317" progId="Photoshop.Image.9">
                  <p:embed/>
                  <p:pic>
                    <p:nvPicPr>
                      <p:cNvPr id="25611"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1" y="3214688"/>
                        <a:ext cx="2233613"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2" name="Rectangle 31"/>
          <p:cNvSpPr>
            <a:spLocks noChangeArrowheads="1"/>
          </p:cNvSpPr>
          <p:nvPr/>
        </p:nvSpPr>
        <p:spPr bwMode="auto">
          <a:xfrm>
            <a:off x="2398713" y="2847975"/>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solidFill>
                  <a:srgbClr val="000000"/>
                </a:solidFill>
              </a:rPr>
              <a:t>matrix: </a:t>
            </a:r>
            <a:endParaRPr lang="en-US" altLang="ar-IQ" sz="2400" b="0"/>
          </a:p>
        </p:txBody>
      </p:sp>
      <p:sp>
        <p:nvSpPr>
          <p:cNvPr id="25613" name="Rectangle 32"/>
          <p:cNvSpPr>
            <a:spLocks noChangeArrowheads="1"/>
          </p:cNvSpPr>
          <p:nvPr/>
        </p:nvSpPr>
        <p:spPr bwMode="auto">
          <a:xfrm>
            <a:off x="3323626" y="2863851"/>
            <a:ext cx="226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solidFill>
                  <a:srgbClr val="000000"/>
                </a:solidFill>
                <a:latin typeface="Symbol" panose="05050102010706020507" pitchFamily="18" charset="2"/>
              </a:rPr>
              <a:t>a </a:t>
            </a:r>
            <a:endParaRPr lang="en-US" altLang="ar-IQ" sz="2400" b="0">
              <a:latin typeface="Times" panose="02020603050405020304" pitchFamily="18" charset="0"/>
            </a:endParaRPr>
          </a:p>
        </p:txBody>
      </p:sp>
      <p:sp>
        <p:nvSpPr>
          <p:cNvPr id="25614" name="Rectangle 33"/>
          <p:cNvSpPr>
            <a:spLocks noChangeArrowheads="1"/>
          </p:cNvSpPr>
          <p:nvPr/>
        </p:nvSpPr>
        <p:spPr bwMode="auto">
          <a:xfrm>
            <a:off x="3541713" y="2847975"/>
            <a:ext cx="1566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dirty="0">
                <a:solidFill>
                  <a:srgbClr val="000000"/>
                </a:solidFill>
              </a:rPr>
              <a:t>(Mo) (ductile) </a:t>
            </a:r>
            <a:endParaRPr lang="en-US" altLang="ar-IQ" sz="2400" b="0" dirty="0"/>
          </a:p>
        </p:txBody>
      </p:sp>
      <p:grpSp>
        <p:nvGrpSpPr>
          <p:cNvPr id="25615" name="Group 37"/>
          <p:cNvGrpSpPr>
            <a:grpSpLocks/>
          </p:cNvGrpSpPr>
          <p:nvPr/>
        </p:nvGrpSpPr>
        <p:grpSpPr bwMode="auto">
          <a:xfrm>
            <a:off x="2514600" y="4673600"/>
            <a:ext cx="482600" cy="457200"/>
            <a:chOff x="624" y="2944"/>
            <a:chExt cx="304" cy="288"/>
          </a:xfrm>
        </p:grpSpPr>
        <p:sp>
          <p:nvSpPr>
            <p:cNvPr id="25645" name="Freeform 35"/>
            <p:cNvSpPr>
              <a:spLocks/>
            </p:cNvSpPr>
            <p:nvPr/>
          </p:nvSpPr>
          <p:spPr bwMode="auto">
            <a:xfrm>
              <a:off x="800" y="2944"/>
              <a:ext cx="128" cy="120"/>
            </a:xfrm>
            <a:custGeom>
              <a:avLst/>
              <a:gdLst>
                <a:gd name="T0" fmla="*/ 128 w 128"/>
                <a:gd name="T1" fmla="*/ 0 h 120"/>
                <a:gd name="T2" fmla="*/ 80 w 128"/>
                <a:gd name="T3" fmla="*/ 120 h 120"/>
                <a:gd name="T4" fmla="*/ 72 w 128"/>
                <a:gd name="T5" fmla="*/ 56 h 120"/>
                <a:gd name="T6" fmla="*/ 0 w 128"/>
                <a:gd name="T7" fmla="*/ 40 h 120"/>
                <a:gd name="T8" fmla="*/ 128 w 128"/>
                <a:gd name="T9" fmla="*/ 0 h 120"/>
                <a:gd name="T10" fmla="*/ 0 60000 65536"/>
                <a:gd name="T11" fmla="*/ 0 60000 65536"/>
                <a:gd name="T12" fmla="*/ 0 60000 65536"/>
                <a:gd name="T13" fmla="*/ 0 60000 65536"/>
                <a:gd name="T14" fmla="*/ 0 60000 65536"/>
                <a:gd name="T15" fmla="*/ 0 w 128"/>
                <a:gd name="T16" fmla="*/ 0 h 120"/>
                <a:gd name="T17" fmla="*/ 128 w 128"/>
                <a:gd name="T18" fmla="*/ 120 h 120"/>
              </a:gdLst>
              <a:ahLst/>
              <a:cxnLst>
                <a:cxn ang="T10">
                  <a:pos x="T0" y="T1"/>
                </a:cxn>
                <a:cxn ang="T11">
                  <a:pos x="T2" y="T3"/>
                </a:cxn>
                <a:cxn ang="T12">
                  <a:pos x="T4" y="T5"/>
                </a:cxn>
                <a:cxn ang="T13">
                  <a:pos x="T6" y="T7"/>
                </a:cxn>
                <a:cxn ang="T14">
                  <a:pos x="T8" y="T9"/>
                </a:cxn>
              </a:cxnLst>
              <a:rect l="T15" t="T16" r="T17" b="T18"/>
              <a:pathLst>
                <a:path w="128" h="120">
                  <a:moveTo>
                    <a:pt x="128" y="0"/>
                  </a:moveTo>
                  <a:lnTo>
                    <a:pt x="80" y="120"/>
                  </a:lnTo>
                  <a:lnTo>
                    <a:pt x="72" y="56"/>
                  </a:lnTo>
                  <a:lnTo>
                    <a:pt x="0" y="40"/>
                  </a:lnTo>
                  <a:lnTo>
                    <a:pt x="128" y="0"/>
                  </a:lnTo>
                  <a:close/>
                </a:path>
              </a:pathLst>
            </a:custGeom>
            <a:solidFill>
              <a:srgbClr val="009999"/>
            </a:solidFill>
            <a:ln w="12700">
              <a:solidFill>
                <a:srgbClr val="009999"/>
              </a:solidFill>
              <a:round/>
              <a:headEnd/>
              <a:tailEnd/>
            </a:ln>
          </p:spPr>
          <p:txBody>
            <a:bodyPr/>
            <a:lstStyle/>
            <a:p>
              <a:endParaRPr lang="ar-IQ"/>
            </a:p>
          </p:txBody>
        </p:sp>
        <p:sp>
          <p:nvSpPr>
            <p:cNvPr id="25646" name="Line 36"/>
            <p:cNvSpPr>
              <a:spLocks noChangeShapeType="1"/>
            </p:cNvSpPr>
            <p:nvPr/>
          </p:nvSpPr>
          <p:spPr bwMode="auto">
            <a:xfrm flipV="1">
              <a:off x="624" y="3000"/>
              <a:ext cx="248" cy="232"/>
            </a:xfrm>
            <a:prstGeom prst="line">
              <a:avLst/>
            </a:prstGeom>
            <a:noFill/>
            <a:ln w="50800">
              <a:solidFill>
                <a:srgbClr val="009999"/>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5616" name="Rectangle 38"/>
          <p:cNvSpPr>
            <a:spLocks noChangeArrowheads="1"/>
          </p:cNvSpPr>
          <p:nvPr/>
        </p:nvSpPr>
        <p:spPr bwMode="auto">
          <a:xfrm>
            <a:off x="2413000" y="5130800"/>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solidFill>
                  <a:srgbClr val="000000"/>
                </a:solidFill>
              </a:rPr>
              <a:t>fibers:</a:t>
            </a:r>
            <a:endParaRPr lang="en-US" altLang="ar-IQ" sz="2400" b="0"/>
          </a:p>
        </p:txBody>
      </p:sp>
      <p:sp>
        <p:nvSpPr>
          <p:cNvPr id="25617" name="Rectangle 39"/>
          <p:cNvSpPr>
            <a:spLocks noChangeArrowheads="1"/>
          </p:cNvSpPr>
          <p:nvPr/>
        </p:nvSpPr>
        <p:spPr bwMode="auto">
          <a:xfrm>
            <a:off x="3200401" y="5118100"/>
            <a:ext cx="10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solidFill>
                  <a:srgbClr val="000000"/>
                </a:solidFill>
                <a:latin typeface="Symbol" panose="05050102010706020507" pitchFamily="18" charset="2"/>
              </a:rPr>
              <a:t>g</a:t>
            </a:r>
            <a:endParaRPr lang="en-US" altLang="ar-IQ" sz="2400" b="0">
              <a:latin typeface="Times" panose="02020603050405020304" pitchFamily="18" charset="0"/>
            </a:endParaRPr>
          </a:p>
        </p:txBody>
      </p:sp>
      <p:sp>
        <p:nvSpPr>
          <p:cNvPr id="25618" name="Rectangle 40"/>
          <p:cNvSpPr>
            <a:spLocks noChangeArrowheads="1"/>
          </p:cNvSpPr>
          <p:nvPr/>
        </p:nvSpPr>
        <p:spPr bwMode="auto">
          <a:xfrm>
            <a:off x="3314700" y="5130800"/>
            <a:ext cx="171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solidFill>
                  <a:srgbClr val="000000"/>
                </a:solidFill>
              </a:rPr>
              <a:t>’ (Ni</a:t>
            </a:r>
            <a:r>
              <a:rPr lang="en-US" altLang="ar-IQ" sz="2000" b="0" baseline="-25000">
                <a:solidFill>
                  <a:srgbClr val="000000"/>
                </a:solidFill>
              </a:rPr>
              <a:t>3</a:t>
            </a:r>
            <a:r>
              <a:rPr lang="en-US" altLang="ar-IQ" sz="2000" b="0">
                <a:solidFill>
                  <a:srgbClr val="000000"/>
                </a:solidFill>
              </a:rPr>
              <a:t>Al) (brittle)</a:t>
            </a:r>
            <a:endParaRPr lang="en-US" altLang="ar-IQ" sz="2400" b="0"/>
          </a:p>
        </p:txBody>
      </p:sp>
      <p:grpSp>
        <p:nvGrpSpPr>
          <p:cNvPr id="25619" name="Group 46"/>
          <p:cNvGrpSpPr>
            <a:grpSpLocks/>
          </p:cNvGrpSpPr>
          <p:nvPr/>
        </p:nvGrpSpPr>
        <p:grpSpPr bwMode="auto">
          <a:xfrm>
            <a:off x="2874964" y="3101976"/>
            <a:ext cx="757237" cy="1152525"/>
            <a:chOff x="888" y="2008"/>
            <a:chExt cx="440" cy="672"/>
          </a:xfrm>
        </p:grpSpPr>
        <p:sp>
          <p:nvSpPr>
            <p:cNvPr id="25643" name="Freeform 44"/>
            <p:cNvSpPr>
              <a:spLocks/>
            </p:cNvSpPr>
            <p:nvPr/>
          </p:nvSpPr>
          <p:spPr bwMode="auto">
            <a:xfrm>
              <a:off x="1216" y="2552"/>
              <a:ext cx="112" cy="128"/>
            </a:xfrm>
            <a:custGeom>
              <a:avLst/>
              <a:gdLst>
                <a:gd name="T0" fmla="*/ 112 w 112"/>
                <a:gd name="T1" fmla="*/ 128 h 128"/>
                <a:gd name="T2" fmla="*/ 0 w 112"/>
                <a:gd name="T3" fmla="*/ 56 h 128"/>
                <a:gd name="T4" fmla="*/ 64 w 112"/>
                <a:gd name="T5" fmla="*/ 64 h 128"/>
                <a:gd name="T6" fmla="*/ 96 w 112"/>
                <a:gd name="T7" fmla="*/ 0 h 128"/>
                <a:gd name="T8" fmla="*/ 112 w 112"/>
                <a:gd name="T9" fmla="*/ 128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112" y="128"/>
                  </a:moveTo>
                  <a:lnTo>
                    <a:pt x="0" y="56"/>
                  </a:lnTo>
                  <a:lnTo>
                    <a:pt x="64" y="64"/>
                  </a:lnTo>
                  <a:lnTo>
                    <a:pt x="96" y="0"/>
                  </a:lnTo>
                  <a:lnTo>
                    <a:pt x="112" y="128"/>
                  </a:lnTo>
                  <a:close/>
                </a:path>
              </a:pathLst>
            </a:custGeom>
            <a:solidFill>
              <a:srgbClr val="009999"/>
            </a:solidFill>
            <a:ln w="12700">
              <a:solidFill>
                <a:srgbClr val="009999"/>
              </a:solidFill>
              <a:round/>
              <a:headEnd/>
              <a:tailEnd/>
            </a:ln>
          </p:spPr>
          <p:txBody>
            <a:bodyPr/>
            <a:lstStyle/>
            <a:p>
              <a:endParaRPr lang="ar-IQ"/>
            </a:p>
          </p:txBody>
        </p:sp>
        <p:sp>
          <p:nvSpPr>
            <p:cNvPr id="25644" name="Line 45"/>
            <p:cNvSpPr>
              <a:spLocks noChangeShapeType="1"/>
            </p:cNvSpPr>
            <p:nvPr/>
          </p:nvSpPr>
          <p:spPr bwMode="auto">
            <a:xfrm>
              <a:off x="888" y="2008"/>
              <a:ext cx="392" cy="608"/>
            </a:xfrm>
            <a:prstGeom prst="line">
              <a:avLst/>
            </a:prstGeom>
            <a:noFill/>
            <a:ln w="50800">
              <a:solidFill>
                <a:srgbClr val="009999"/>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5620" name="Line 47"/>
          <p:cNvSpPr>
            <a:spLocks noChangeShapeType="1"/>
          </p:cNvSpPr>
          <p:nvPr/>
        </p:nvSpPr>
        <p:spPr bwMode="auto">
          <a:xfrm>
            <a:off x="4406900" y="4995864"/>
            <a:ext cx="381000" cy="1587"/>
          </a:xfrm>
          <a:prstGeom prst="line">
            <a:avLst/>
          </a:prstGeom>
          <a:noFill/>
          <a:ln w="25400">
            <a:solidFill>
              <a:srgbClr val="CC0099"/>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5621" name="Rectangle 48"/>
          <p:cNvSpPr>
            <a:spLocks noChangeArrowheads="1"/>
          </p:cNvSpPr>
          <p:nvPr/>
        </p:nvSpPr>
        <p:spPr bwMode="auto">
          <a:xfrm>
            <a:off x="4368800" y="4652963"/>
            <a:ext cx="482600" cy="279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5622" name="Rectangle 49"/>
          <p:cNvSpPr>
            <a:spLocks noChangeArrowheads="1"/>
          </p:cNvSpPr>
          <p:nvPr/>
        </p:nvSpPr>
        <p:spPr bwMode="auto">
          <a:xfrm>
            <a:off x="4368800" y="4652964"/>
            <a:ext cx="477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990066"/>
                </a:solidFill>
              </a:rPr>
              <a:t>2</a:t>
            </a:r>
            <a:r>
              <a:rPr lang="en-US" altLang="ar-IQ" sz="800" b="0">
                <a:solidFill>
                  <a:srgbClr val="990066"/>
                </a:solidFill>
              </a:rPr>
              <a:t> </a:t>
            </a:r>
            <a:r>
              <a:rPr lang="en-US" altLang="ar-IQ" sz="1800" b="0">
                <a:solidFill>
                  <a:srgbClr val="990066"/>
                </a:solidFill>
                <a:latin typeface="Symbol" panose="05050102010706020507" pitchFamily="18" charset="2"/>
              </a:rPr>
              <a:t>m</a:t>
            </a:r>
            <a:r>
              <a:rPr lang="en-US" altLang="ar-IQ" sz="1800" b="0">
                <a:solidFill>
                  <a:srgbClr val="990066"/>
                </a:solidFill>
              </a:rPr>
              <a:t>m</a:t>
            </a:r>
            <a:endParaRPr lang="en-US" altLang="ar-IQ" sz="2400" b="0"/>
          </a:p>
        </p:txBody>
      </p:sp>
      <p:sp>
        <p:nvSpPr>
          <p:cNvPr id="25623" name="Rectangle 68"/>
          <p:cNvSpPr>
            <a:spLocks noChangeArrowheads="1"/>
          </p:cNvSpPr>
          <p:nvPr/>
        </p:nvSpPr>
        <p:spPr bwMode="auto">
          <a:xfrm>
            <a:off x="4383088" y="5051425"/>
            <a:ext cx="406400" cy="115888"/>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pSp>
        <p:nvGrpSpPr>
          <p:cNvPr id="6" name="Group 76"/>
          <p:cNvGrpSpPr>
            <a:grpSpLocks/>
          </p:cNvGrpSpPr>
          <p:nvPr/>
        </p:nvGrpSpPr>
        <p:grpSpPr bwMode="auto">
          <a:xfrm>
            <a:off x="5634038" y="2286001"/>
            <a:ext cx="4729162" cy="4144963"/>
            <a:chOff x="2589" y="1440"/>
            <a:chExt cx="2979" cy="2611"/>
          </a:xfrm>
        </p:grpSpPr>
        <p:grpSp>
          <p:nvGrpSpPr>
            <p:cNvPr id="25625" name="Group 75"/>
            <p:cNvGrpSpPr>
              <a:grpSpLocks/>
            </p:cNvGrpSpPr>
            <p:nvPr/>
          </p:nvGrpSpPr>
          <p:grpSpPr bwMode="auto">
            <a:xfrm>
              <a:off x="2589" y="1440"/>
              <a:ext cx="2456" cy="2486"/>
              <a:chOff x="2589" y="1440"/>
              <a:chExt cx="2456" cy="2486"/>
            </a:xfrm>
          </p:grpSpPr>
          <p:graphicFrame>
            <p:nvGraphicFramePr>
              <p:cNvPr id="25627" name="Object 74"/>
              <p:cNvGraphicFramePr>
                <a:graphicFrameLocks noChangeAspect="1"/>
              </p:cNvGraphicFramePr>
              <p:nvPr/>
            </p:nvGraphicFramePr>
            <p:xfrm>
              <a:off x="2859" y="2009"/>
              <a:ext cx="1602" cy="886"/>
            </p:xfrm>
            <a:graphic>
              <a:graphicData uri="http://schemas.openxmlformats.org/presentationml/2006/ole">
                <mc:AlternateContent xmlns:mc="http://schemas.openxmlformats.org/markup-compatibility/2006">
                  <mc:Choice xmlns:v="urn:schemas-microsoft-com:vml" Requires="v">
                    <p:oleObj spid="_x0000_s1029" name="Image" r:id="rId6" imgW="4114286" imgH="2273016" progId="Photoshop.Image.9">
                      <p:embed/>
                    </p:oleObj>
                  </mc:Choice>
                  <mc:Fallback>
                    <p:oleObj name="Image" r:id="rId6" imgW="4114286" imgH="2273016" progId="Photoshop.Image.9">
                      <p:embed/>
                      <p:pic>
                        <p:nvPicPr>
                          <p:cNvPr id="25627" name="Object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 y="2009"/>
                            <a:ext cx="1602"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8" name="Rectangle 12"/>
              <p:cNvSpPr>
                <a:spLocks noChangeArrowheads="1"/>
              </p:cNvSpPr>
              <p:nvPr/>
            </p:nvSpPr>
            <p:spPr bwMode="auto">
              <a:xfrm>
                <a:off x="2700" y="1440"/>
                <a:ext cx="234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t>-- </a:t>
                </a:r>
                <a:r>
                  <a:rPr lang="en-US" altLang="ar-IQ" sz="2000" b="0">
                    <a:solidFill>
                      <a:schemeClr val="accent2"/>
                    </a:solidFill>
                  </a:rPr>
                  <a:t>Ceramic</a:t>
                </a:r>
                <a:r>
                  <a:rPr lang="en-US" altLang="ar-IQ" sz="2000" b="0"/>
                  <a:t>: Glass w/SiC fibers</a:t>
                </a:r>
              </a:p>
              <a:p>
                <a:pPr>
                  <a:spcBef>
                    <a:spcPct val="0"/>
                  </a:spcBef>
                  <a:buFontTx/>
                  <a:buNone/>
                </a:pPr>
                <a:r>
                  <a:rPr lang="en-US" altLang="ar-IQ" sz="1800" b="0"/>
                  <a:t>    formed by glass slurry</a:t>
                </a:r>
              </a:p>
              <a:p>
                <a:pPr>
                  <a:spcBef>
                    <a:spcPct val="0"/>
                  </a:spcBef>
                  <a:buFontTx/>
                  <a:buNone/>
                </a:pPr>
                <a:r>
                  <a:rPr lang="en-US" altLang="ar-IQ" sz="1800" b="0"/>
                  <a:t>     </a:t>
                </a:r>
                <a:r>
                  <a:rPr lang="en-US" altLang="ar-IQ" sz="1800" b="0" i="1"/>
                  <a:t>E</a:t>
                </a:r>
                <a:r>
                  <a:rPr lang="en-US" altLang="ar-IQ" sz="2200" b="0" baseline="-15000"/>
                  <a:t>glass</a:t>
                </a:r>
                <a:r>
                  <a:rPr lang="en-US" altLang="ar-IQ" sz="1800" b="0"/>
                  <a:t> = 76 GPa; </a:t>
                </a:r>
                <a:r>
                  <a:rPr lang="en-US" altLang="ar-IQ" sz="1800" b="0" i="1"/>
                  <a:t>E</a:t>
                </a:r>
                <a:r>
                  <a:rPr lang="en-US" altLang="ar-IQ" sz="2000" b="0" baseline="-15000"/>
                  <a:t>SiC</a:t>
                </a:r>
                <a:r>
                  <a:rPr lang="en-US" altLang="ar-IQ" sz="1800" b="0"/>
                  <a:t> = 400 GPa.</a:t>
                </a:r>
              </a:p>
            </p:txBody>
          </p:sp>
          <p:sp>
            <p:nvSpPr>
              <p:cNvPr id="25629" name="Rectangle 14"/>
              <p:cNvSpPr>
                <a:spLocks noChangeArrowheads="1"/>
              </p:cNvSpPr>
              <p:nvPr/>
            </p:nvSpPr>
            <p:spPr bwMode="auto">
              <a:xfrm>
                <a:off x="2589" y="2380"/>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600" b="0"/>
                  <a:t>(a)</a:t>
                </a:r>
              </a:p>
            </p:txBody>
          </p:sp>
          <p:sp>
            <p:nvSpPr>
              <p:cNvPr id="25630" name="Rectangle 15"/>
              <p:cNvSpPr>
                <a:spLocks noChangeArrowheads="1"/>
              </p:cNvSpPr>
              <p:nvPr/>
            </p:nvSpPr>
            <p:spPr bwMode="auto">
              <a:xfrm>
                <a:off x="2589" y="3312"/>
                <a:ext cx="28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600" b="0"/>
                  <a:t>(b)</a:t>
                </a:r>
              </a:p>
            </p:txBody>
          </p:sp>
          <p:grpSp>
            <p:nvGrpSpPr>
              <p:cNvPr id="25631" name="Group 57"/>
              <p:cNvGrpSpPr>
                <a:grpSpLocks/>
              </p:cNvGrpSpPr>
              <p:nvPr/>
            </p:nvGrpSpPr>
            <p:grpSpPr bwMode="auto">
              <a:xfrm>
                <a:off x="2858" y="2964"/>
                <a:ext cx="1046" cy="962"/>
                <a:chOff x="2858" y="2964"/>
                <a:chExt cx="1046" cy="962"/>
              </a:xfrm>
            </p:grpSpPr>
            <p:pic>
              <p:nvPicPr>
                <p:cNvPr id="25641"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 y="2964"/>
                  <a:ext cx="1045"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2" name="Rectangle 56"/>
                <p:cNvSpPr>
                  <a:spLocks noChangeArrowheads="1"/>
                </p:cNvSpPr>
                <p:nvPr/>
              </p:nvSpPr>
              <p:spPr bwMode="auto">
                <a:xfrm>
                  <a:off x="2858" y="2964"/>
                  <a:ext cx="1040" cy="957"/>
                </a:xfrm>
                <a:prstGeom prst="rect">
                  <a:avLst/>
                </a:prstGeom>
                <a:noFill/>
                <a:ln w="36513">
                  <a:solidFill>
                    <a:srgbClr val="00CC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pSp>
          <p:sp>
            <p:nvSpPr>
              <p:cNvPr id="25632" name="Rectangle 59"/>
              <p:cNvSpPr>
                <a:spLocks noChangeArrowheads="1"/>
              </p:cNvSpPr>
              <p:nvPr/>
            </p:nvSpPr>
            <p:spPr bwMode="auto">
              <a:xfrm>
                <a:off x="3915" y="2419"/>
                <a:ext cx="159" cy="152"/>
              </a:xfrm>
              <a:prstGeom prst="rect">
                <a:avLst/>
              </a:prstGeom>
              <a:noFill/>
              <a:ln w="19050">
                <a:solidFill>
                  <a:srgbClr val="00CC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5633" name="Freeform 60"/>
              <p:cNvSpPr>
                <a:spLocks/>
              </p:cNvSpPr>
              <p:nvPr/>
            </p:nvSpPr>
            <p:spPr bwMode="auto">
              <a:xfrm>
                <a:off x="4267" y="2331"/>
                <a:ext cx="112" cy="545"/>
              </a:xfrm>
              <a:custGeom>
                <a:avLst/>
                <a:gdLst>
                  <a:gd name="T0" fmla="*/ 0 w 112"/>
                  <a:gd name="T1" fmla="*/ 0 h 545"/>
                  <a:gd name="T2" fmla="*/ 112 w 112"/>
                  <a:gd name="T3" fmla="*/ 76 h 545"/>
                  <a:gd name="T4" fmla="*/ 112 w 112"/>
                  <a:gd name="T5" fmla="*/ 475 h 545"/>
                  <a:gd name="T6" fmla="*/ 12 w 112"/>
                  <a:gd name="T7" fmla="*/ 545 h 545"/>
                  <a:gd name="T8" fmla="*/ 0 60000 65536"/>
                  <a:gd name="T9" fmla="*/ 0 60000 65536"/>
                  <a:gd name="T10" fmla="*/ 0 60000 65536"/>
                  <a:gd name="T11" fmla="*/ 0 60000 65536"/>
                  <a:gd name="T12" fmla="*/ 0 w 112"/>
                  <a:gd name="T13" fmla="*/ 0 h 545"/>
                  <a:gd name="T14" fmla="*/ 112 w 112"/>
                  <a:gd name="T15" fmla="*/ 545 h 545"/>
                </a:gdLst>
                <a:ahLst/>
                <a:cxnLst>
                  <a:cxn ang="T8">
                    <a:pos x="T0" y="T1"/>
                  </a:cxn>
                  <a:cxn ang="T9">
                    <a:pos x="T2" y="T3"/>
                  </a:cxn>
                  <a:cxn ang="T10">
                    <a:pos x="T4" y="T5"/>
                  </a:cxn>
                  <a:cxn ang="T11">
                    <a:pos x="T6" y="T7"/>
                  </a:cxn>
                </a:cxnLst>
                <a:rect l="T12" t="T13" r="T14" b="T15"/>
                <a:pathLst>
                  <a:path w="112" h="545">
                    <a:moveTo>
                      <a:pt x="0" y="0"/>
                    </a:moveTo>
                    <a:lnTo>
                      <a:pt x="112" y="76"/>
                    </a:lnTo>
                    <a:lnTo>
                      <a:pt x="112" y="475"/>
                    </a:lnTo>
                    <a:lnTo>
                      <a:pt x="12" y="54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5634" name="Freeform 61"/>
              <p:cNvSpPr>
                <a:spLocks/>
              </p:cNvSpPr>
              <p:nvPr/>
            </p:nvSpPr>
            <p:spPr bwMode="auto">
              <a:xfrm>
                <a:off x="4273" y="2337"/>
                <a:ext cx="112" cy="539"/>
              </a:xfrm>
              <a:custGeom>
                <a:avLst/>
                <a:gdLst>
                  <a:gd name="T0" fmla="*/ 0 w 112"/>
                  <a:gd name="T1" fmla="*/ 0 h 539"/>
                  <a:gd name="T2" fmla="*/ 112 w 112"/>
                  <a:gd name="T3" fmla="*/ 70 h 539"/>
                  <a:gd name="T4" fmla="*/ 112 w 112"/>
                  <a:gd name="T5" fmla="*/ 475 h 539"/>
                  <a:gd name="T6" fmla="*/ 6 w 112"/>
                  <a:gd name="T7" fmla="*/ 539 h 539"/>
                  <a:gd name="T8" fmla="*/ 0 60000 65536"/>
                  <a:gd name="T9" fmla="*/ 0 60000 65536"/>
                  <a:gd name="T10" fmla="*/ 0 60000 65536"/>
                  <a:gd name="T11" fmla="*/ 0 60000 65536"/>
                  <a:gd name="T12" fmla="*/ 0 w 112"/>
                  <a:gd name="T13" fmla="*/ 0 h 539"/>
                  <a:gd name="T14" fmla="*/ 112 w 112"/>
                  <a:gd name="T15" fmla="*/ 539 h 539"/>
                </a:gdLst>
                <a:ahLst/>
                <a:cxnLst>
                  <a:cxn ang="T8">
                    <a:pos x="T0" y="T1"/>
                  </a:cxn>
                  <a:cxn ang="T9">
                    <a:pos x="T2" y="T3"/>
                  </a:cxn>
                  <a:cxn ang="T10">
                    <a:pos x="T4" y="T5"/>
                  </a:cxn>
                  <a:cxn ang="T11">
                    <a:pos x="T6" y="T7"/>
                  </a:cxn>
                </a:cxnLst>
                <a:rect l="T12" t="T13" r="T14" b="T15"/>
                <a:pathLst>
                  <a:path w="112" h="539">
                    <a:moveTo>
                      <a:pt x="0" y="0"/>
                    </a:moveTo>
                    <a:lnTo>
                      <a:pt x="112" y="70"/>
                    </a:lnTo>
                    <a:lnTo>
                      <a:pt x="112" y="475"/>
                    </a:lnTo>
                    <a:lnTo>
                      <a:pt x="6" y="5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5635" name="Rectangle 62"/>
              <p:cNvSpPr>
                <a:spLocks noChangeArrowheads="1"/>
              </p:cNvSpPr>
              <p:nvPr/>
            </p:nvSpPr>
            <p:spPr bwMode="auto">
              <a:xfrm>
                <a:off x="4185" y="2466"/>
                <a:ext cx="487"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5636" name="Rectangle 63"/>
              <p:cNvSpPr>
                <a:spLocks noChangeArrowheads="1"/>
              </p:cNvSpPr>
              <p:nvPr/>
            </p:nvSpPr>
            <p:spPr bwMode="auto">
              <a:xfrm>
                <a:off x="4185" y="2466"/>
                <a:ext cx="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500" b="0">
                    <a:solidFill>
                      <a:srgbClr val="000000"/>
                    </a:solidFill>
                  </a:rPr>
                  <a:t>fracture </a:t>
                </a:r>
                <a:endParaRPr lang="en-US" altLang="ar-IQ" sz="2400" b="0"/>
              </a:p>
            </p:txBody>
          </p:sp>
          <p:sp>
            <p:nvSpPr>
              <p:cNvPr id="25637" name="Rectangle 64"/>
              <p:cNvSpPr>
                <a:spLocks noChangeArrowheads="1"/>
              </p:cNvSpPr>
              <p:nvPr/>
            </p:nvSpPr>
            <p:spPr bwMode="auto">
              <a:xfrm>
                <a:off x="4185" y="2601"/>
                <a:ext cx="3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500" b="0">
                    <a:solidFill>
                      <a:srgbClr val="000000"/>
                    </a:solidFill>
                  </a:rPr>
                  <a:t>surface</a:t>
                </a:r>
                <a:endParaRPr lang="en-US" altLang="ar-IQ" sz="2400" b="0"/>
              </a:p>
            </p:txBody>
          </p:sp>
          <p:grpSp>
            <p:nvGrpSpPr>
              <p:cNvPr id="25638" name="Group 67"/>
              <p:cNvGrpSpPr>
                <a:grpSpLocks/>
              </p:cNvGrpSpPr>
              <p:nvPr/>
            </p:nvGrpSpPr>
            <p:grpSpPr bwMode="auto">
              <a:xfrm>
                <a:off x="3704" y="2554"/>
                <a:ext cx="293" cy="410"/>
                <a:chOff x="3704" y="2554"/>
                <a:chExt cx="293" cy="410"/>
              </a:xfrm>
            </p:grpSpPr>
            <p:sp>
              <p:nvSpPr>
                <p:cNvPr id="25639" name="Freeform 65"/>
                <p:cNvSpPr>
                  <a:spLocks/>
                </p:cNvSpPr>
                <p:nvPr/>
              </p:nvSpPr>
              <p:spPr bwMode="auto">
                <a:xfrm>
                  <a:off x="3915" y="2554"/>
                  <a:ext cx="82" cy="93"/>
                </a:xfrm>
                <a:custGeom>
                  <a:avLst/>
                  <a:gdLst>
                    <a:gd name="T0" fmla="*/ 82 w 82"/>
                    <a:gd name="T1" fmla="*/ 0 h 93"/>
                    <a:gd name="T2" fmla="*/ 65 w 82"/>
                    <a:gd name="T3" fmla="*/ 93 h 93"/>
                    <a:gd name="T4" fmla="*/ 47 w 82"/>
                    <a:gd name="T5" fmla="*/ 47 h 93"/>
                    <a:gd name="T6" fmla="*/ 0 w 82"/>
                    <a:gd name="T7" fmla="*/ 47 h 93"/>
                    <a:gd name="T8" fmla="*/ 82 w 82"/>
                    <a:gd name="T9" fmla="*/ 0 h 93"/>
                    <a:gd name="T10" fmla="*/ 0 60000 65536"/>
                    <a:gd name="T11" fmla="*/ 0 60000 65536"/>
                    <a:gd name="T12" fmla="*/ 0 60000 65536"/>
                    <a:gd name="T13" fmla="*/ 0 60000 65536"/>
                    <a:gd name="T14" fmla="*/ 0 60000 65536"/>
                    <a:gd name="T15" fmla="*/ 0 w 82"/>
                    <a:gd name="T16" fmla="*/ 0 h 93"/>
                    <a:gd name="T17" fmla="*/ 82 w 82"/>
                    <a:gd name="T18" fmla="*/ 93 h 93"/>
                  </a:gdLst>
                  <a:ahLst/>
                  <a:cxnLst>
                    <a:cxn ang="T10">
                      <a:pos x="T0" y="T1"/>
                    </a:cxn>
                    <a:cxn ang="T11">
                      <a:pos x="T2" y="T3"/>
                    </a:cxn>
                    <a:cxn ang="T12">
                      <a:pos x="T4" y="T5"/>
                    </a:cxn>
                    <a:cxn ang="T13">
                      <a:pos x="T6" y="T7"/>
                    </a:cxn>
                    <a:cxn ang="T14">
                      <a:pos x="T8" y="T9"/>
                    </a:cxn>
                  </a:cxnLst>
                  <a:rect l="T15" t="T16" r="T17" b="T18"/>
                  <a:pathLst>
                    <a:path w="82" h="93">
                      <a:moveTo>
                        <a:pt x="82" y="0"/>
                      </a:moveTo>
                      <a:lnTo>
                        <a:pt x="65" y="93"/>
                      </a:lnTo>
                      <a:lnTo>
                        <a:pt x="47" y="47"/>
                      </a:lnTo>
                      <a:lnTo>
                        <a:pt x="0" y="47"/>
                      </a:lnTo>
                      <a:lnTo>
                        <a:pt x="82" y="0"/>
                      </a:lnTo>
                      <a:close/>
                    </a:path>
                  </a:pathLst>
                </a:custGeom>
                <a:solidFill>
                  <a:srgbClr val="00CCCC"/>
                </a:solidFill>
                <a:ln w="9525">
                  <a:solidFill>
                    <a:srgbClr val="00CCCC"/>
                  </a:solidFill>
                  <a:round/>
                  <a:headEnd/>
                  <a:tailEnd/>
                </a:ln>
              </p:spPr>
              <p:txBody>
                <a:bodyPr/>
                <a:lstStyle/>
                <a:p>
                  <a:endParaRPr lang="ar-IQ"/>
                </a:p>
              </p:txBody>
            </p:sp>
            <p:sp>
              <p:nvSpPr>
                <p:cNvPr id="25640" name="Line 66"/>
                <p:cNvSpPr>
                  <a:spLocks noChangeShapeType="1"/>
                </p:cNvSpPr>
                <p:nvPr/>
              </p:nvSpPr>
              <p:spPr bwMode="auto">
                <a:xfrm flipV="1">
                  <a:off x="3704" y="2601"/>
                  <a:ext cx="258" cy="363"/>
                </a:xfrm>
                <a:prstGeom prst="line">
                  <a:avLst/>
                </a:prstGeom>
                <a:noFill/>
                <a:ln w="36513">
                  <a:solidFill>
                    <a:srgbClr val="00CCCC"/>
                  </a:solidFill>
                  <a:round/>
                  <a:headEnd/>
                  <a:tailEnd/>
                </a:ln>
                <a:extLst>
                  <a:ext uri="{909E8E84-426E-40DD-AFC4-6F175D3DCCD1}">
                    <a14:hiddenFill xmlns:a14="http://schemas.microsoft.com/office/drawing/2010/main">
                      <a:noFill/>
                    </a14:hiddenFill>
                  </a:ext>
                </a:extLst>
              </p:spPr>
              <p:txBody>
                <a:bodyPr/>
                <a:lstStyle/>
                <a:p>
                  <a:endParaRPr lang="ar-IQ"/>
                </a:p>
              </p:txBody>
            </p:sp>
          </p:grpSp>
        </p:grpSp>
        <p:sp>
          <p:nvSpPr>
            <p:cNvPr id="25626" name="Rectangle 13"/>
            <p:cNvSpPr>
              <a:spLocks noChangeArrowheads="1"/>
            </p:cNvSpPr>
            <p:nvPr/>
          </p:nvSpPr>
          <p:spPr bwMode="auto">
            <a:xfrm>
              <a:off x="3984" y="2888"/>
              <a:ext cx="1584"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200" b="0">
                  <a:solidFill>
                    <a:srgbClr val="000000"/>
                  </a:solidFill>
                </a:rPr>
                <a:t>From F.L. Matthews and R.L. Rawlings, </a:t>
              </a:r>
              <a:r>
                <a:rPr lang="en-US" altLang="ar-IQ" sz="1200" b="0" i="1">
                  <a:solidFill>
                    <a:srgbClr val="000000"/>
                  </a:solidFill>
                </a:rPr>
                <a:t>Composite Materials;  Engineering and Science</a:t>
              </a:r>
              <a:r>
                <a:rPr lang="en-US" altLang="ar-IQ" sz="1200" b="0">
                  <a:solidFill>
                    <a:srgbClr val="000000"/>
                  </a:solidFill>
                </a:rPr>
                <a:t>, Reprint ed., CRC Press, Boca Raton, FL, 2000. (a) Fig. 4.22, p. 145 (photo by J. Davies); (b) Fig. 11.20,  p. 349 (micrograph by H.S. Kim, P.S. Rodgers, and R.D. Rawlings).  Used with permission of CRC</a:t>
              </a:r>
            </a:p>
            <a:p>
              <a:pPr>
                <a:spcBef>
                  <a:spcPct val="0"/>
                </a:spcBef>
                <a:buFontTx/>
                <a:buNone/>
              </a:pPr>
              <a:r>
                <a:rPr lang="en-US" altLang="ar-IQ" sz="1200" b="0">
                  <a:solidFill>
                    <a:srgbClr val="000000"/>
                  </a:solidFill>
                </a:rPr>
                <a:t>Press, Boca Raton, FL.</a:t>
              </a:r>
            </a:p>
          </p:txBody>
        </p:sp>
      </p:grpSp>
    </p:spTree>
    <p:extLst>
      <p:ext uri="{BB962C8B-B14F-4D97-AF65-F5344CB8AC3E}">
        <p14:creationId xmlns:p14="http://schemas.microsoft.com/office/powerpoint/2010/main" val="3732591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780CA60-9B14-4409-8077-117D95094EB8}" type="slidenum">
              <a:rPr lang="en-US" altLang="ar-IQ" sz="1200" b="0"/>
              <a:pPr>
                <a:spcBef>
                  <a:spcPct val="0"/>
                </a:spcBef>
                <a:buFontTx/>
                <a:buNone/>
              </a:pPr>
              <a:t>17</a:t>
            </a:fld>
            <a:endParaRPr lang="en-US" altLang="ar-IQ" sz="1200" b="0"/>
          </a:p>
        </p:txBody>
      </p:sp>
      <p:sp>
        <p:nvSpPr>
          <p:cNvPr id="27651" name="Rectangle 3"/>
          <p:cNvSpPr>
            <a:spLocks noChangeArrowheads="1"/>
          </p:cNvSpPr>
          <p:nvPr/>
        </p:nvSpPr>
        <p:spPr bwMode="auto">
          <a:xfrm>
            <a:off x="2133601" y="1600200"/>
            <a:ext cx="5984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a:t>•  </a:t>
            </a:r>
            <a:r>
              <a:rPr lang="en-US" altLang="ar-IQ" sz="2200" b="0">
                <a:solidFill>
                  <a:schemeClr val="accent2"/>
                </a:solidFill>
              </a:rPr>
              <a:t>Discontinuous fibers, </a:t>
            </a:r>
            <a:r>
              <a:rPr lang="en-US" altLang="ar-IQ" sz="2200" b="0"/>
              <a:t>random in 2 dimensions</a:t>
            </a:r>
            <a:endParaRPr lang="en-US" altLang="ar-IQ" sz="2400" b="0"/>
          </a:p>
        </p:txBody>
      </p:sp>
      <p:sp>
        <p:nvSpPr>
          <p:cNvPr id="27652" name="Rectangle 7"/>
          <p:cNvSpPr>
            <a:spLocks noChangeArrowheads="1"/>
          </p:cNvSpPr>
          <p:nvPr/>
        </p:nvSpPr>
        <p:spPr bwMode="auto">
          <a:xfrm>
            <a:off x="2109662" y="1905000"/>
            <a:ext cx="362438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a:t>•  </a:t>
            </a:r>
            <a:r>
              <a:rPr lang="en-US" altLang="ar-IQ" sz="2200" b="0"/>
              <a:t>Example:</a:t>
            </a:r>
            <a:r>
              <a:rPr lang="en-US" altLang="ar-IQ" sz="2000" b="0"/>
              <a:t>  Carbon-Carbon</a:t>
            </a:r>
          </a:p>
          <a:p>
            <a:pPr>
              <a:spcBef>
                <a:spcPct val="0"/>
              </a:spcBef>
              <a:buFontTx/>
              <a:buNone/>
            </a:pPr>
            <a:r>
              <a:rPr lang="en-US" altLang="ar-IQ" sz="2000" b="0"/>
              <a:t>    -- fabrication process:  </a:t>
            </a:r>
            <a:br>
              <a:rPr lang="en-US" altLang="ar-IQ" sz="2000" b="0"/>
            </a:br>
            <a:r>
              <a:rPr lang="en-US" altLang="ar-IQ" sz="2000" b="0"/>
              <a:t>        -  carbon fibers embedded </a:t>
            </a:r>
            <a:br>
              <a:rPr lang="en-US" altLang="ar-IQ" sz="2000" b="0"/>
            </a:br>
            <a:r>
              <a:rPr lang="en-US" altLang="ar-IQ" sz="2000" b="0"/>
              <a:t>           in polymer resin matrix, </a:t>
            </a:r>
            <a:br>
              <a:rPr lang="en-US" altLang="ar-IQ" sz="2000" b="0"/>
            </a:br>
            <a:r>
              <a:rPr lang="en-US" altLang="ar-IQ" sz="2000" b="0"/>
              <a:t>        -  polymer resin pyrolyzed </a:t>
            </a:r>
            <a:br>
              <a:rPr lang="en-US" altLang="ar-IQ" sz="2000" b="0"/>
            </a:br>
            <a:r>
              <a:rPr lang="en-US" altLang="ar-IQ" sz="2000" b="0"/>
              <a:t>           at up to 2500</a:t>
            </a:r>
            <a:r>
              <a:rPr lang="en-US" altLang="ar-IQ" sz="2000" b="0">
                <a:cs typeface="Arial" panose="020B0604020202020204" pitchFamily="34" charset="0"/>
              </a:rPr>
              <a:t>ºC.</a:t>
            </a:r>
          </a:p>
          <a:p>
            <a:pPr>
              <a:spcBef>
                <a:spcPct val="0"/>
              </a:spcBef>
              <a:buFontTx/>
              <a:buNone/>
            </a:pPr>
            <a:r>
              <a:rPr lang="en-US" altLang="ar-IQ" sz="2000" b="0">
                <a:cs typeface="Arial" panose="020B0604020202020204" pitchFamily="34" charset="0"/>
              </a:rPr>
              <a:t>    -- uses:  disk brakes, gas </a:t>
            </a:r>
          </a:p>
          <a:p>
            <a:pPr>
              <a:spcBef>
                <a:spcPct val="0"/>
              </a:spcBef>
              <a:buFontTx/>
              <a:buNone/>
            </a:pPr>
            <a:r>
              <a:rPr lang="en-US" altLang="ar-IQ" sz="2000" b="0">
                <a:cs typeface="Arial" panose="020B0604020202020204" pitchFamily="34" charset="0"/>
              </a:rPr>
              <a:t>        turbine exhaust flaps, </a:t>
            </a:r>
            <a:br>
              <a:rPr lang="en-US" altLang="ar-IQ" sz="2000" b="0">
                <a:cs typeface="Arial" panose="020B0604020202020204" pitchFamily="34" charset="0"/>
              </a:rPr>
            </a:br>
            <a:r>
              <a:rPr lang="en-US" altLang="ar-IQ" sz="2000" b="0">
                <a:cs typeface="Arial" panose="020B0604020202020204" pitchFamily="34" charset="0"/>
              </a:rPr>
              <a:t>        missile nose cones.</a:t>
            </a:r>
            <a:endParaRPr lang="en-US" altLang="ar-IQ" sz="2400" b="0">
              <a:cs typeface="Arial" panose="020B0604020202020204" pitchFamily="34" charset="0"/>
            </a:endParaRPr>
          </a:p>
        </p:txBody>
      </p:sp>
      <p:sp>
        <p:nvSpPr>
          <p:cNvPr id="27653" name="Rectangle 8"/>
          <p:cNvSpPr>
            <a:spLocks noChangeArrowheads="1"/>
          </p:cNvSpPr>
          <p:nvPr/>
        </p:nvSpPr>
        <p:spPr bwMode="auto">
          <a:xfrm>
            <a:off x="2104991" y="4778376"/>
            <a:ext cx="361477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a:t>•  </a:t>
            </a:r>
            <a:r>
              <a:rPr lang="en-US" altLang="ar-IQ" sz="2200" b="0"/>
              <a:t>Other possibilities:</a:t>
            </a:r>
          </a:p>
          <a:p>
            <a:pPr>
              <a:spcBef>
                <a:spcPct val="0"/>
              </a:spcBef>
              <a:buFontTx/>
              <a:buNone/>
            </a:pPr>
            <a:r>
              <a:rPr lang="en-US" altLang="ar-IQ" sz="2000" b="0"/>
              <a:t>     -- </a:t>
            </a:r>
            <a:r>
              <a:rPr lang="en-US" altLang="ar-IQ" sz="2000" b="0">
                <a:solidFill>
                  <a:schemeClr val="accent2"/>
                </a:solidFill>
              </a:rPr>
              <a:t>Discontinuous, random 3D</a:t>
            </a:r>
            <a:endParaRPr lang="en-US" altLang="ar-IQ" sz="2000" b="0"/>
          </a:p>
          <a:p>
            <a:pPr>
              <a:spcBef>
                <a:spcPct val="0"/>
              </a:spcBef>
              <a:buFontTx/>
              <a:buNone/>
            </a:pPr>
            <a:r>
              <a:rPr lang="en-US" altLang="ar-IQ" sz="2000" b="0"/>
              <a:t>     -- </a:t>
            </a:r>
            <a:r>
              <a:rPr lang="en-US" altLang="ar-IQ" sz="2000" b="0">
                <a:solidFill>
                  <a:schemeClr val="accent2"/>
                </a:solidFill>
              </a:rPr>
              <a:t>Discontinuous, aligned</a:t>
            </a:r>
            <a:endParaRPr lang="en-US" altLang="ar-IQ" sz="2400" b="0"/>
          </a:p>
        </p:txBody>
      </p:sp>
      <p:sp>
        <p:nvSpPr>
          <p:cNvPr id="27654" name="Rectangle 10"/>
          <p:cNvSpPr>
            <a:spLocks noChangeArrowheads="1"/>
          </p:cNvSpPr>
          <p:nvPr/>
        </p:nvSpPr>
        <p:spPr bwMode="auto">
          <a:xfrm>
            <a:off x="6248400" y="5162550"/>
            <a:ext cx="3352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200" b="0">
                <a:solidFill>
                  <a:srgbClr val="000000"/>
                </a:solidFill>
              </a:rPr>
              <a:t>Adapted from F.L. Matthews and R.L. Rawlings, </a:t>
            </a:r>
            <a:r>
              <a:rPr lang="en-US" altLang="ar-IQ" sz="1200" b="0" i="1">
                <a:solidFill>
                  <a:srgbClr val="000000"/>
                </a:solidFill>
              </a:rPr>
              <a:t>Composite Materials;  Engineering and Science</a:t>
            </a:r>
            <a:r>
              <a:rPr lang="en-US" altLang="ar-IQ" sz="1200" b="0">
                <a:solidFill>
                  <a:srgbClr val="000000"/>
                </a:solidFill>
              </a:rPr>
              <a:t>, Reprint ed., CRC Press, Boca Raton, FL, 2000. (a) Fig. 4.24(a), p. 151; (b) Fig. 4.24(b) p. 151. (Courtesy I.J. Davies) Reproduced with permission of CRC Press, Boca Raton, FL.</a:t>
            </a:r>
          </a:p>
        </p:txBody>
      </p:sp>
      <p:sp>
        <p:nvSpPr>
          <p:cNvPr id="27655" name="Rectangle 13"/>
          <p:cNvSpPr>
            <a:spLocks noGrp="1" noChangeArrowheads="1"/>
          </p:cNvSpPr>
          <p:nvPr>
            <p:ph type="title" idx="4294967295"/>
          </p:nvPr>
        </p:nvSpPr>
        <p:spPr>
          <a:xfrm>
            <a:off x="461963" y="92174"/>
            <a:ext cx="10515600" cy="915988"/>
          </a:xfrm>
        </p:spPr>
        <p:txBody>
          <a:bodyPr>
            <a:normAutofit/>
          </a:bodyPr>
          <a:lstStyle/>
          <a:p>
            <a:pPr algn="ctr"/>
            <a:r>
              <a:rPr lang="en-US" altLang="ar-IQ" sz="3600" b="1" dirty="0">
                <a:solidFill>
                  <a:srgbClr val="002060"/>
                </a:solidFill>
                <a:ea typeface="ＭＳ Ｐゴシック" panose="020B0600070205080204" pitchFamily="34" charset="-128"/>
              </a:rPr>
              <a:t>Classification: Fiber-Reinforced </a:t>
            </a:r>
          </a:p>
        </p:txBody>
      </p:sp>
      <p:grpSp>
        <p:nvGrpSpPr>
          <p:cNvPr id="27656" name="Group 14"/>
          <p:cNvGrpSpPr>
            <a:grpSpLocks/>
          </p:cNvGrpSpPr>
          <p:nvPr/>
        </p:nvGrpSpPr>
        <p:grpSpPr bwMode="auto">
          <a:xfrm>
            <a:off x="2438400" y="882651"/>
            <a:ext cx="7310438" cy="741363"/>
            <a:chOff x="576" y="592"/>
            <a:chExt cx="4605" cy="467"/>
          </a:xfrm>
        </p:grpSpPr>
        <p:sp>
          <p:nvSpPr>
            <p:cNvPr id="27695" name="Rectangle 15"/>
            <p:cNvSpPr>
              <a:spLocks noChangeArrowheads="1"/>
            </p:cNvSpPr>
            <p:nvPr/>
          </p:nvSpPr>
          <p:spPr bwMode="auto">
            <a:xfrm>
              <a:off x="2304" y="819"/>
              <a:ext cx="1680" cy="24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pSp>
          <p:nvGrpSpPr>
            <p:cNvPr id="27696" name="Group 16"/>
            <p:cNvGrpSpPr>
              <a:grpSpLocks/>
            </p:cNvGrpSpPr>
            <p:nvPr/>
          </p:nvGrpSpPr>
          <p:grpSpPr bwMode="auto">
            <a:xfrm>
              <a:off x="576" y="592"/>
              <a:ext cx="4605" cy="445"/>
              <a:chOff x="576" y="592"/>
              <a:chExt cx="4605" cy="445"/>
            </a:xfrm>
          </p:grpSpPr>
          <p:sp>
            <p:nvSpPr>
              <p:cNvPr id="27697" name="Rectangle 17"/>
              <p:cNvSpPr>
                <a:spLocks noChangeArrowheads="1"/>
              </p:cNvSpPr>
              <p:nvPr/>
            </p:nvSpPr>
            <p:spPr bwMode="auto">
              <a:xfrm>
                <a:off x="576" y="816"/>
                <a:ext cx="1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ar-IQ" sz="2200" b="0">
                    <a:solidFill>
                      <a:srgbClr val="BBBBBB"/>
                    </a:solidFill>
                  </a:rPr>
                  <a:t>Particle-reinforced</a:t>
                </a:r>
              </a:p>
            </p:txBody>
          </p:sp>
          <p:sp>
            <p:nvSpPr>
              <p:cNvPr id="27698" name="Line 18"/>
              <p:cNvSpPr>
                <a:spLocks noChangeShapeType="1"/>
              </p:cNvSpPr>
              <p:nvPr/>
            </p:nvSpPr>
            <p:spPr bwMode="auto">
              <a:xfrm flipV="1">
                <a:off x="3088" y="592"/>
                <a:ext cx="1" cy="2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7699" name="Line 19"/>
              <p:cNvSpPr>
                <a:spLocks noChangeShapeType="1"/>
              </p:cNvSpPr>
              <p:nvPr/>
            </p:nvSpPr>
            <p:spPr bwMode="auto">
              <a:xfrm>
                <a:off x="1350" y="632"/>
                <a:ext cx="3480"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7700" name="Line 20"/>
              <p:cNvSpPr>
                <a:spLocks noChangeShapeType="1"/>
              </p:cNvSpPr>
              <p:nvPr/>
            </p:nvSpPr>
            <p:spPr bwMode="auto">
              <a:xfrm flipV="1">
                <a:off x="1368" y="632"/>
                <a:ext cx="1" cy="16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7701" name="Line 21"/>
              <p:cNvSpPr>
                <a:spLocks noChangeShapeType="1"/>
              </p:cNvSpPr>
              <p:nvPr/>
            </p:nvSpPr>
            <p:spPr bwMode="auto">
              <a:xfrm flipV="1">
                <a:off x="4814" y="632"/>
                <a:ext cx="1" cy="17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7702" name="Rectangle 22"/>
              <p:cNvSpPr>
                <a:spLocks noChangeArrowheads="1"/>
              </p:cNvSpPr>
              <p:nvPr/>
            </p:nvSpPr>
            <p:spPr bwMode="auto">
              <a:xfrm>
                <a:off x="2505" y="824"/>
                <a:ext cx="12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t>Fiber-reinforced</a:t>
                </a:r>
                <a:endParaRPr lang="en-US" altLang="ar-IQ" sz="2400" b="0"/>
              </a:p>
            </p:txBody>
          </p:sp>
          <p:sp>
            <p:nvSpPr>
              <p:cNvPr id="27703" name="Rectangle 23"/>
              <p:cNvSpPr>
                <a:spLocks noChangeArrowheads="1"/>
              </p:cNvSpPr>
              <p:nvPr/>
            </p:nvSpPr>
            <p:spPr bwMode="auto">
              <a:xfrm>
                <a:off x="4420" y="824"/>
                <a:ext cx="7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solidFill>
                      <a:srgbClr val="BBBBBB"/>
                    </a:solidFill>
                  </a:rPr>
                  <a:t>Structural</a:t>
                </a:r>
                <a:endParaRPr lang="en-US" altLang="ar-IQ" sz="2400" b="0"/>
              </a:p>
            </p:txBody>
          </p:sp>
        </p:grpSp>
      </p:grpSp>
      <p:pic>
        <p:nvPicPr>
          <p:cNvPr id="2765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4089400"/>
            <a:ext cx="2654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8" name="Group 59"/>
          <p:cNvGrpSpPr>
            <a:grpSpLocks/>
          </p:cNvGrpSpPr>
          <p:nvPr/>
        </p:nvGrpSpPr>
        <p:grpSpPr bwMode="auto">
          <a:xfrm>
            <a:off x="5943601" y="2082800"/>
            <a:ext cx="3927475" cy="2552700"/>
            <a:chOff x="2784" y="1312"/>
            <a:chExt cx="2474" cy="1608"/>
          </a:xfrm>
        </p:grpSpPr>
        <p:graphicFrame>
          <p:nvGraphicFramePr>
            <p:cNvPr id="27665" name="Object 57"/>
            <p:cNvGraphicFramePr>
              <a:graphicFrameLocks noChangeAspect="1"/>
            </p:cNvGraphicFramePr>
            <p:nvPr/>
          </p:nvGraphicFramePr>
          <p:xfrm>
            <a:off x="3170" y="1325"/>
            <a:ext cx="1171" cy="851"/>
          </p:xfrm>
          <a:graphic>
            <a:graphicData uri="http://schemas.openxmlformats.org/presentationml/2006/ole">
              <mc:AlternateContent xmlns:mc="http://schemas.openxmlformats.org/markup-compatibility/2006">
                <mc:Choice xmlns:v="urn:schemas-microsoft-com:vml" Requires="v">
                  <p:oleObj spid="_x0000_s2051" name="Image" r:id="rId5" imgW="2463492" imgH="1790476" progId="Photoshop.Image.9">
                    <p:embed/>
                  </p:oleObj>
                </mc:Choice>
                <mc:Fallback>
                  <p:oleObj name="Image" r:id="rId5" imgW="2463492" imgH="1790476" progId="Photoshop.Image.9">
                    <p:embed/>
                    <p:pic>
                      <p:nvPicPr>
                        <p:cNvPr id="27665"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 y="1325"/>
                          <a:ext cx="1171" cy="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6" name="Rectangle 11"/>
            <p:cNvSpPr>
              <a:spLocks noChangeArrowheads="1"/>
            </p:cNvSpPr>
            <p:nvPr/>
          </p:nvSpPr>
          <p:spPr bwMode="auto">
            <a:xfrm>
              <a:off x="2784" y="1776"/>
              <a:ext cx="28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600" b="0"/>
                <a:t>(b)</a:t>
              </a:r>
            </a:p>
          </p:txBody>
        </p:sp>
        <p:sp>
          <p:nvSpPr>
            <p:cNvPr id="27667" name="Rectangle 27"/>
            <p:cNvSpPr>
              <a:spLocks noChangeArrowheads="1"/>
            </p:cNvSpPr>
            <p:nvPr/>
          </p:nvSpPr>
          <p:spPr bwMode="auto">
            <a:xfrm>
              <a:off x="4682" y="2518"/>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fibers lie </a:t>
              </a:r>
              <a:endParaRPr lang="en-US" altLang="ar-IQ" sz="2400" b="0"/>
            </a:p>
          </p:txBody>
        </p:sp>
        <p:sp>
          <p:nvSpPr>
            <p:cNvPr id="27668" name="Rectangle 28"/>
            <p:cNvSpPr>
              <a:spLocks noChangeArrowheads="1"/>
            </p:cNvSpPr>
            <p:nvPr/>
          </p:nvSpPr>
          <p:spPr bwMode="auto">
            <a:xfrm>
              <a:off x="4682" y="2686"/>
              <a:ext cx="5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in plane</a:t>
              </a:r>
              <a:endParaRPr lang="en-US" altLang="ar-IQ" sz="2400" b="0"/>
            </a:p>
          </p:txBody>
        </p:sp>
        <p:sp>
          <p:nvSpPr>
            <p:cNvPr id="27669" name="Freeform 29"/>
            <p:cNvSpPr>
              <a:spLocks/>
            </p:cNvSpPr>
            <p:nvPr/>
          </p:nvSpPr>
          <p:spPr bwMode="auto">
            <a:xfrm>
              <a:off x="3136" y="2656"/>
              <a:ext cx="1424" cy="192"/>
            </a:xfrm>
            <a:custGeom>
              <a:avLst/>
              <a:gdLst>
                <a:gd name="T0" fmla="*/ 0 w 1424"/>
                <a:gd name="T1" fmla="*/ 0 h 192"/>
                <a:gd name="T2" fmla="*/ 232 w 1424"/>
                <a:gd name="T3" fmla="*/ 192 h 192"/>
                <a:gd name="T4" fmla="*/ 1424 w 1424"/>
                <a:gd name="T5" fmla="*/ 192 h 192"/>
                <a:gd name="T6" fmla="*/ 1208 w 1424"/>
                <a:gd name="T7" fmla="*/ 0 h 192"/>
                <a:gd name="T8" fmla="*/ 0 w 1424"/>
                <a:gd name="T9" fmla="*/ 0 h 192"/>
                <a:gd name="T10" fmla="*/ 0 60000 65536"/>
                <a:gd name="T11" fmla="*/ 0 60000 65536"/>
                <a:gd name="T12" fmla="*/ 0 60000 65536"/>
                <a:gd name="T13" fmla="*/ 0 60000 65536"/>
                <a:gd name="T14" fmla="*/ 0 60000 65536"/>
                <a:gd name="T15" fmla="*/ 0 w 1424"/>
                <a:gd name="T16" fmla="*/ 0 h 192"/>
                <a:gd name="T17" fmla="*/ 1424 w 1424"/>
                <a:gd name="T18" fmla="*/ 192 h 192"/>
              </a:gdLst>
              <a:ahLst/>
              <a:cxnLst>
                <a:cxn ang="T10">
                  <a:pos x="T0" y="T1"/>
                </a:cxn>
                <a:cxn ang="T11">
                  <a:pos x="T2" y="T3"/>
                </a:cxn>
                <a:cxn ang="T12">
                  <a:pos x="T4" y="T5"/>
                </a:cxn>
                <a:cxn ang="T13">
                  <a:pos x="T6" y="T7"/>
                </a:cxn>
                <a:cxn ang="T14">
                  <a:pos x="T8" y="T9"/>
                </a:cxn>
              </a:cxnLst>
              <a:rect l="T15" t="T16" r="T17" b="T18"/>
              <a:pathLst>
                <a:path w="1424" h="192">
                  <a:moveTo>
                    <a:pt x="0" y="0"/>
                  </a:moveTo>
                  <a:lnTo>
                    <a:pt x="232" y="192"/>
                  </a:lnTo>
                  <a:lnTo>
                    <a:pt x="1424" y="192"/>
                  </a:lnTo>
                  <a:lnTo>
                    <a:pt x="1208" y="0"/>
                  </a:lnTo>
                  <a:lnTo>
                    <a:pt x="0" y="0"/>
                  </a:lnTo>
                  <a:close/>
                </a:path>
              </a:pathLst>
            </a:custGeom>
            <a:noFill/>
            <a:ln w="25400">
              <a:solidFill>
                <a:srgbClr val="00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7670" name="Freeform 30"/>
            <p:cNvSpPr>
              <a:spLocks/>
            </p:cNvSpPr>
            <p:nvPr/>
          </p:nvSpPr>
          <p:spPr bwMode="auto">
            <a:xfrm>
              <a:off x="3144" y="2664"/>
              <a:ext cx="1424" cy="192"/>
            </a:xfrm>
            <a:custGeom>
              <a:avLst/>
              <a:gdLst>
                <a:gd name="T0" fmla="*/ 0 w 1424"/>
                <a:gd name="T1" fmla="*/ 0 h 192"/>
                <a:gd name="T2" fmla="*/ 232 w 1424"/>
                <a:gd name="T3" fmla="*/ 192 h 192"/>
                <a:gd name="T4" fmla="*/ 1424 w 1424"/>
                <a:gd name="T5" fmla="*/ 192 h 192"/>
                <a:gd name="T6" fmla="*/ 1208 w 1424"/>
                <a:gd name="T7" fmla="*/ 0 h 192"/>
                <a:gd name="T8" fmla="*/ 8 w 1424"/>
                <a:gd name="T9" fmla="*/ 0 h 192"/>
                <a:gd name="T10" fmla="*/ 0 60000 65536"/>
                <a:gd name="T11" fmla="*/ 0 60000 65536"/>
                <a:gd name="T12" fmla="*/ 0 60000 65536"/>
                <a:gd name="T13" fmla="*/ 0 60000 65536"/>
                <a:gd name="T14" fmla="*/ 0 60000 65536"/>
                <a:gd name="T15" fmla="*/ 0 w 1424"/>
                <a:gd name="T16" fmla="*/ 0 h 192"/>
                <a:gd name="T17" fmla="*/ 1424 w 1424"/>
                <a:gd name="T18" fmla="*/ 192 h 192"/>
              </a:gdLst>
              <a:ahLst/>
              <a:cxnLst>
                <a:cxn ang="T10">
                  <a:pos x="T0" y="T1"/>
                </a:cxn>
                <a:cxn ang="T11">
                  <a:pos x="T2" y="T3"/>
                </a:cxn>
                <a:cxn ang="T12">
                  <a:pos x="T4" y="T5"/>
                </a:cxn>
                <a:cxn ang="T13">
                  <a:pos x="T6" y="T7"/>
                </a:cxn>
                <a:cxn ang="T14">
                  <a:pos x="T8" y="T9"/>
                </a:cxn>
              </a:cxnLst>
              <a:rect l="T15" t="T16" r="T17" b="T18"/>
              <a:pathLst>
                <a:path w="1424" h="192">
                  <a:moveTo>
                    <a:pt x="0" y="0"/>
                  </a:moveTo>
                  <a:lnTo>
                    <a:pt x="232" y="192"/>
                  </a:lnTo>
                  <a:lnTo>
                    <a:pt x="1424" y="192"/>
                  </a:lnTo>
                  <a:lnTo>
                    <a:pt x="1208" y="0"/>
                  </a:lnTo>
                  <a:lnTo>
                    <a:pt x="8" y="0"/>
                  </a:lnTo>
                </a:path>
              </a:pathLst>
            </a:custGeom>
            <a:noFill/>
            <a:ln w="25400">
              <a:solidFill>
                <a:srgbClr val="00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7671" name="Group 33"/>
            <p:cNvGrpSpPr>
              <a:grpSpLocks/>
            </p:cNvGrpSpPr>
            <p:nvPr/>
          </p:nvGrpSpPr>
          <p:grpSpPr bwMode="auto">
            <a:xfrm rot="1594216">
              <a:off x="4230" y="2550"/>
              <a:ext cx="392" cy="288"/>
              <a:chOff x="3984" y="2440"/>
              <a:chExt cx="392" cy="288"/>
            </a:xfrm>
          </p:grpSpPr>
          <p:sp>
            <p:nvSpPr>
              <p:cNvPr id="27693" name="Freeform 31"/>
              <p:cNvSpPr>
                <a:spLocks/>
              </p:cNvSpPr>
              <p:nvPr/>
            </p:nvSpPr>
            <p:spPr bwMode="auto">
              <a:xfrm>
                <a:off x="3984" y="2632"/>
                <a:ext cx="112" cy="96"/>
              </a:xfrm>
              <a:custGeom>
                <a:avLst/>
                <a:gdLst>
                  <a:gd name="T0" fmla="*/ 0 w 112"/>
                  <a:gd name="T1" fmla="*/ 96 h 96"/>
                  <a:gd name="T2" fmla="*/ 56 w 112"/>
                  <a:gd name="T3" fmla="*/ 0 h 96"/>
                  <a:gd name="T4" fmla="*/ 56 w 112"/>
                  <a:gd name="T5" fmla="*/ 56 h 96"/>
                  <a:gd name="T6" fmla="*/ 112 w 112"/>
                  <a:gd name="T7" fmla="*/ 72 h 96"/>
                  <a:gd name="T8" fmla="*/ 0 w 112"/>
                  <a:gd name="T9" fmla="*/ 96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96"/>
                    </a:moveTo>
                    <a:lnTo>
                      <a:pt x="56" y="0"/>
                    </a:lnTo>
                    <a:lnTo>
                      <a:pt x="56" y="56"/>
                    </a:lnTo>
                    <a:lnTo>
                      <a:pt x="112" y="72"/>
                    </a:lnTo>
                    <a:lnTo>
                      <a:pt x="0" y="96"/>
                    </a:lnTo>
                    <a:close/>
                  </a:path>
                </a:pathLst>
              </a:custGeom>
              <a:solidFill>
                <a:srgbClr val="000000"/>
              </a:solidFill>
              <a:ln w="12700">
                <a:solidFill>
                  <a:srgbClr val="000000"/>
                </a:solidFill>
                <a:round/>
                <a:headEnd/>
                <a:tailEnd/>
              </a:ln>
            </p:spPr>
            <p:txBody>
              <a:bodyPr/>
              <a:lstStyle/>
              <a:p>
                <a:endParaRPr lang="ar-IQ"/>
              </a:p>
            </p:txBody>
          </p:sp>
          <p:sp>
            <p:nvSpPr>
              <p:cNvPr id="27694" name="Line 32"/>
              <p:cNvSpPr>
                <a:spLocks noChangeShapeType="1"/>
              </p:cNvSpPr>
              <p:nvPr/>
            </p:nvSpPr>
            <p:spPr bwMode="auto">
              <a:xfrm flipV="1">
                <a:off x="4040" y="2440"/>
                <a:ext cx="336" cy="2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7672" name="Rectangle 35"/>
            <p:cNvSpPr>
              <a:spLocks noChangeArrowheads="1"/>
            </p:cNvSpPr>
            <p:nvPr/>
          </p:nvSpPr>
          <p:spPr bwMode="auto">
            <a:xfrm>
              <a:off x="3164" y="1316"/>
              <a:ext cx="1168" cy="872"/>
            </a:xfrm>
            <a:prstGeom prst="rect">
              <a:avLst/>
            </a:prstGeom>
            <a:noFill/>
            <a:ln w="38100">
              <a:solidFill>
                <a:srgbClr val="00CC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7673" name="Rectangle 37"/>
            <p:cNvSpPr>
              <a:spLocks noChangeArrowheads="1"/>
            </p:cNvSpPr>
            <p:nvPr/>
          </p:nvSpPr>
          <p:spPr bwMode="auto">
            <a:xfrm>
              <a:off x="3176" y="2187"/>
              <a:ext cx="11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000" b="0">
                  <a:solidFill>
                    <a:srgbClr val="000000"/>
                  </a:solidFill>
                </a:rPr>
                <a:t>view onto plane</a:t>
              </a:r>
              <a:endParaRPr lang="en-US" altLang="ar-IQ" sz="2400" b="0"/>
            </a:p>
          </p:txBody>
        </p:sp>
        <p:sp>
          <p:nvSpPr>
            <p:cNvPr id="27674" name="Freeform 38"/>
            <p:cNvSpPr>
              <a:spLocks/>
            </p:cNvSpPr>
            <p:nvPr/>
          </p:nvSpPr>
          <p:spPr bwMode="auto">
            <a:xfrm>
              <a:off x="3360" y="2688"/>
              <a:ext cx="320" cy="96"/>
            </a:xfrm>
            <a:custGeom>
              <a:avLst/>
              <a:gdLst>
                <a:gd name="T0" fmla="*/ 0 w 320"/>
                <a:gd name="T1" fmla="*/ 0 h 96"/>
                <a:gd name="T2" fmla="*/ 112 w 320"/>
                <a:gd name="T3" fmla="*/ 96 h 96"/>
                <a:gd name="T4" fmla="*/ 320 w 320"/>
                <a:gd name="T5" fmla="*/ 96 h 96"/>
                <a:gd name="T6" fmla="*/ 200 w 320"/>
                <a:gd name="T7" fmla="*/ 0 h 96"/>
                <a:gd name="T8" fmla="*/ 0 w 320"/>
                <a:gd name="T9" fmla="*/ 0 h 96"/>
                <a:gd name="T10" fmla="*/ 0 60000 65536"/>
                <a:gd name="T11" fmla="*/ 0 60000 65536"/>
                <a:gd name="T12" fmla="*/ 0 60000 65536"/>
                <a:gd name="T13" fmla="*/ 0 60000 65536"/>
                <a:gd name="T14" fmla="*/ 0 60000 65536"/>
                <a:gd name="T15" fmla="*/ 0 w 320"/>
                <a:gd name="T16" fmla="*/ 0 h 96"/>
                <a:gd name="T17" fmla="*/ 320 w 320"/>
                <a:gd name="T18" fmla="*/ 96 h 96"/>
              </a:gdLst>
              <a:ahLst/>
              <a:cxnLst>
                <a:cxn ang="T10">
                  <a:pos x="T0" y="T1"/>
                </a:cxn>
                <a:cxn ang="T11">
                  <a:pos x="T2" y="T3"/>
                </a:cxn>
                <a:cxn ang="T12">
                  <a:pos x="T4" y="T5"/>
                </a:cxn>
                <a:cxn ang="T13">
                  <a:pos x="T6" y="T7"/>
                </a:cxn>
                <a:cxn ang="T14">
                  <a:pos x="T8" y="T9"/>
                </a:cxn>
              </a:cxnLst>
              <a:rect l="T15" t="T16" r="T17" b="T18"/>
              <a:pathLst>
                <a:path w="320" h="96">
                  <a:moveTo>
                    <a:pt x="0" y="0"/>
                  </a:moveTo>
                  <a:lnTo>
                    <a:pt x="112" y="96"/>
                  </a:lnTo>
                  <a:lnTo>
                    <a:pt x="320" y="96"/>
                  </a:lnTo>
                  <a:lnTo>
                    <a:pt x="200" y="0"/>
                  </a:lnTo>
                  <a:lnTo>
                    <a:pt x="0" y="0"/>
                  </a:lnTo>
                  <a:close/>
                </a:path>
              </a:pathLst>
            </a:custGeom>
            <a:noFill/>
            <a:ln w="25400">
              <a:solidFill>
                <a:srgbClr val="00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7675" name="Freeform 39"/>
            <p:cNvSpPr>
              <a:spLocks/>
            </p:cNvSpPr>
            <p:nvPr/>
          </p:nvSpPr>
          <p:spPr bwMode="auto">
            <a:xfrm>
              <a:off x="3368" y="2696"/>
              <a:ext cx="320" cy="104"/>
            </a:xfrm>
            <a:custGeom>
              <a:avLst/>
              <a:gdLst>
                <a:gd name="T0" fmla="*/ 0 w 320"/>
                <a:gd name="T1" fmla="*/ 0 h 104"/>
                <a:gd name="T2" fmla="*/ 112 w 320"/>
                <a:gd name="T3" fmla="*/ 104 h 104"/>
                <a:gd name="T4" fmla="*/ 320 w 320"/>
                <a:gd name="T5" fmla="*/ 104 h 104"/>
                <a:gd name="T6" fmla="*/ 200 w 320"/>
                <a:gd name="T7" fmla="*/ 0 h 104"/>
                <a:gd name="T8" fmla="*/ 8 w 320"/>
                <a:gd name="T9" fmla="*/ 0 h 104"/>
                <a:gd name="T10" fmla="*/ 0 60000 65536"/>
                <a:gd name="T11" fmla="*/ 0 60000 65536"/>
                <a:gd name="T12" fmla="*/ 0 60000 65536"/>
                <a:gd name="T13" fmla="*/ 0 60000 65536"/>
                <a:gd name="T14" fmla="*/ 0 60000 65536"/>
                <a:gd name="T15" fmla="*/ 0 w 320"/>
                <a:gd name="T16" fmla="*/ 0 h 104"/>
                <a:gd name="T17" fmla="*/ 320 w 320"/>
                <a:gd name="T18" fmla="*/ 104 h 104"/>
              </a:gdLst>
              <a:ahLst/>
              <a:cxnLst>
                <a:cxn ang="T10">
                  <a:pos x="T0" y="T1"/>
                </a:cxn>
                <a:cxn ang="T11">
                  <a:pos x="T2" y="T3"/>
                </a:cxn>
                <a:cxn ang="T12">
                  <a:pos x="T4" y="T5"/>
                </a:cxn>
                <a:cxn ang="T13">
                  <a:pos x="T6" y="T7"/>
                </a:cxn>
                <a:cxn ang="T14">
                  <a:pos x="T8" y="T9"/>
                </a:cxn>
              </a:cxnLst>
              <a:rect l="T15" t="T16" r="T17" b="T18"/>
              <a:pathLst>
                <a:path w="320" h="104">
                  <a:moveTo>
                    <a:pt x="0" y="0"/>
                  </a:moveTo>
                  <a:lnTo>
                    <a:pt x="112" y="104"/>
                  </a:lnTo>
                  <a:lnTo>
                    <a:pt x="320" y="104"/>
                  </a:lnTo>
                  <a:lnTo>
                    <a:pt x="200" y="0"/>
                  </a:lnTo>
                  <a:lnTo>
                    <a:pt x="8" y="0"/>
                  </a:lnTo>
                </a:path>
              </a:pathLst>
            </a:custGeom>
            <a:noFill/>
            <a:ln w="25400">
              <a:solidFill>
                <a:srgbClr val="00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7676" name="Group 42"/>
            <p:cNvGrpSpPr>
              <a:grpSpLocks/>
            </p:cNvGrpSpPr>
            <p:nvPr/>
          </p:nvGrpSpPr>
          <p:grpSpPr bwMode="auto">
            <a:xfrm>
              <a:off x="3400" y="2360"/>
              <a:ext cx="96" cy="328"/>
              <a:chOff x="3400" y="2360"/>
              <a:chExt cx="96" cy="328"/>
            </a:xfrm>
          </p:grpSpPr>
          <p:sp>
            <p:nvSpPr>
              <p:cNvPr id="27691" name="Freeform 40"/>
              <p:cNvSpPr>
                <a:spLocks/>
              </p:cNvSpPr>
              <p:nvPr/>
            </p:nvSpPr>
            <p:spPr bwMode="auto">
              <a:xfrm>
                <a:off x="3400" y="2576"/>
                <a:ext cx="96" cy="112"/>
              </a:xfrm>
              <a:custGeom>
                <a:avLst/>
                <a:gdLst>
                  <a:gd name="T0" fmla="*/ 32 w 96"/>
                  <a:gd name="T1" fmla="*/ 112 h 112"/>
                  <a:gd name="T2" fmla="*/ 0 w 96"/>
                  <a:gd name="T3" fmla="*/ 0 h 112"/>
                  <a:gd name="T4" fmla="*/ 40 w 96"/>
                  <a:gd name="T5" fmla="*/ 40 h 112"/>
                  <a:gd name="T6" fmla="*/ 96 w 96"/>
                  <a:gd name="T7" fmla="*/ 16 h 112"/>
                  <a:gd name="T8" fmla="*/ 32 w 96"/>
                  <a:gd name="T9" fmla="*/ 112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32" y="112"/>
                    </a:moveTo>
                    <a:lnTo>
                      <a:pt x="0" y="0"/>
                    </a:lnTo>
                    <a:lnTo>
                      <a:pt x="40" y="40"/>
                    </a:lnTo>
                    <a:lnTo>
                      <a:pt x="96" y="16"/>
                    </a:lnTo>
                    <a:lnTo>
                      <a:pt x="32" y="112"/>
                    </a:lnTo>
                    <a:close/>
                  </a:path>
                </a:pathLst>
              </a:custGeom>
              <a:solidFill>
                <a:srgbClr val="000000"/>
              </a:solidFill>
              <a:ln w="12700">
                <a:solidFill>
                  <a:srgbClr val="000000"/>
                </a:solidFill>
                <a:round/>
                <a:headEnd/>
                <a:tailEnd/>
              </a:ln>
            </p:spPr>
            <p:txBody>
              <a:bodyPr/>
              <a:lstStyle/>
              <a:p>
                <a:endParaRPr lang="ar-IQ"/>
              </a:p>
            </p:txBody>
          </p:sp>
          <p:sp>
            <p:nvSpPr>
              <p:cNvPr id="27692" name="Line 41"/>
              <p:cNvSpPr>
                <a:spLocks noChangeShapeType="1"/>
              </p:cNvSpPr>
              <p:nvPr/>
            </p:nvSpPr>
            <p:spPr bwMode="auto">
              <a:xfrm flipV="1">
                <a:off x="3440" y="2360"/>
                <a:ext cx="48" cy="2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7677" name="Group 45"/>
            <p:cNvGrpSpPr>
              <a:grpSpLocks/>
            </p:cNvGrpSpPr>
            <p:nvPr/>
          </p:nvGrpSpPr>
          <p:grpSpPr bwMode="auto">
            <a:xfrm>
              <a:off x="3656" y="1408"/>
              <a:ext cx="744" cy="120"/>
              <a:chOff x="3656" y="1408"/>
              <a:chExt cx="744" cy="120"/>
            </a:xfrm>
          </p:grpSpPr>
          <p:sp>
            <p:nvSpPr>
              <p:cNvPr id="27689" name="Freeform 43"/>
              <p:cNvSpPr>
                <a:spLocks/>
              </p:cNvSpPr>
              <p:nvPr/>
            </p:nvSpPr>
            <p:spPr bwMode="auto">
              <a:xfrm>
                <a:off x="3656" y="1440"/>
                <a:ext cx="112" cy="88"/>
              </a:xfrm>
              <a:custGeom>
                <a:avLst/>
                <a:gdLst>
                  <a:gd name="T0" fmla="*/ 0 w 112"/>
                  <a:gd name="T1" fmla="*/ 56 h 88"/>
                  <a:gd name="T2" fmla="*/ 96 w 112"/>
                  <a:gd name="T3" fmla="*/ 0 h 88"/>
                  <a:gd name="T4" fmla="*/ 72 w 112"/>
                  <a:gd name="T5" fmla="*/ 48 h 88"/>
                  <a:gd name="T6" fmla="*/ 112 w 112"/>
                  <a:gd name="T7" fmla="*/ 88 h 88"/>
                  <a:gd name="T8" fmla="*/ 0 w 112"/>
                  <a:gd name="T9" fmla="*/ 56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56"/>
                    </a:moveTo>
                    <a:lnTo>
                      <a:pt x="96" y="0"/>
                    </a:lnTo>
                    <a:lnTo>
                      <a:pt x="72" y="48"/>
                    </a:lnTo>
                    <a:lnTo>
                      <a:pt x="112" y="88"/>
                    </a:lnTo>
                    <a:lnTo>
                      <a:pt x="0" y="56"/>
                    </a:lnTo>
                    <a:close/>
                  </a:path>
                </a:pathLst>
              </a:custGeom>
              <a:solidFill>
                <a:srgbClr val="000000"/>
              </a:solidFill>
              <a:ln w="12700">
                <a:solidFill>
                  <a:srgbClr val="000000"/>
                </a:solidFill>
                <a:round/>
                <a:headEnd/>
                <a:tailEnd/>
              </a:ln>
            </p:spPr>
            <p:txBody>
              <a:bodyPr/>
              <a:lstStyle/>
              <a:p>
                <a:endParaRPr lang="ar-IQ"/>
              </a:p>
            </p:txBody>
          </p:sp>
          <p:sp>
            <p:nvSpPr>
              <p:cNvPr id="27690" name="Line 44"/>
              <p:cNvSpPr>
                <a:spLocks noChangeShapeType="1"/>
              </p:cNvSpPr>
              <p:nvPr/>
            </p:nvSpPr>
            <p:spPr bwMode="auto">
              <a:xfrm flipV="1">
                <a:off x="3728" y="1408"/>
                <a:ext cx="67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7678" name="Rectangle 46"/>
            <p:cNvSpPr>
              <a:spLocks noChangeArrowheads="1"/>
            </p:cNvSpPr>
            <p:nvPr/>
          </p:nvSpPr>
          <p:spPr bwMode="auto">
            <a:xfrm>
              <a:off x="4416" y="1312"/>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C fibers: </a:t>
              </a:r>
              <a:endParaRPr lang="en-US" altLang="ar-IQ" sz="2400" b="0"/>
            </a:p>
          </p:txBody>
        </p:sp>
        <p:sp>
          <p:nvSpPr>
            <p:cNvPr id="27679" name="Rectangle 47"/>
            <p:cNvSpPr>
              <a:spLocks noChangeArrowheads="1"/>
            </p:cNvSpPr>
            <p:nvPr/>
          </p:nvSpPr>
          <p:spPr bwMode="auto">
            <a:xfrm>
              <a:off x="4416" y="1480"/>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very stiff </a:t>
              </a:r>
              <a:endParaRPr lang="en-US" altLang="ar-IQ" sz="2400" b="0"/>
            </a:p>
          </p:txBody>
        </p:sp>
        <p:sp>
          <p:nvSpPr>
            <p:cNvPr id="27680" name="Rectangle 48"/>
            <p:cNvSpPr>
              <a:spLocks noChangeArrowheads="1"/>
            </p:cNvSpPr>
            <p:nvPr/>
          </p:nvSpPr>
          <p:spPr bwMode="auto">
            <a:xfrm>
              <a:off x="4416" y="1648"/>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very </a:t>
              </a:r>
              <a:endParaRPr lang="en-US" altLang="ar-IQ" sz="2400" b="0"/>
            </a:p>
          </p:txBody>
        </p:sp>
        <p:sp>
          <p:nvSpPr>
            <p:cNvPr id="27681" name="Rectangle 49"/>
            <p:cNvSpPr>
              <a:spLocks noChangeArrowheads="1"/>
            </p:cNvSpPr>
            <p:nvPr/>
          </p:nvSpPr>
          <p:spPr bwMode="auto">
            <a:xfrm>
              <a:off x="4760" y="1648"/>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strong</a:t>
              </a:r>
              <a:endParaRPr lang="en-US" altLang="ar-IQ" sz="2400" b="0"/>
            </a:p>
          </p:txBody>
        </p:sp>
        <p:grpSp>
          <p:nvGrpSpPr>
            <p:cNvPr id="27682" name="Group 52"/>
            <p:cNvGrpSpPr>
              <a:grpSpLocks/>
            </p:cNvGrpSpPr>
            <p:nvPr/>
          </p:nvGrpSpPr>
          <p:grpSpPr bwMode="auto">
            <a:xfrm rot="494138">
              <a:off x="3993" y="1785"/>
              <a:ext cx="416" cy="152"/>
              <a:chOff x="4000" y="1752"/>
              <a:chExt cx="416" cy="152"/>
            </a:xfrm>
          </p:grpSpPr>
          <p:sp>
            <p:nvSpPr>
              <p:cNvPr id="27687" name="Freeform 50"/>
              <p:cNvSpPr>
                <a:spLocks/>
              </p:cNvSpPr>
              <p:nvPr/>
            </p:nvSpPr>
            <p:spPr bwMode="auto">
              <a:xfrm>
                <a:off x="4000" y="1752"/>
                <a:ext cx="112" cy="88"/>
              </a:xfrm>
              <a:custGeom>
                <a:avLst/>
                <a:gdLst>
                  <a:gd name="T0" fmla="*/ 0 w 112"/>
                  <a:gd name="T1" fmla="*/ 8 h 88"/>
                  <a:gd name="T2" fmla="*/ 112 w 112"/>
                  <a:gd name="T3" fmla="*/ 0 h 88"/>
                  <a:gd name="T4" fmla="*/ 72 w 112"/>
                  <a:gd name="T5" fmla="*/ 32 h 88"/>
                  <a:gd name="T6" fmla="*/ 80 w 112"/>
                  <a:gd name="T7" fmla="*/ 88 h 88"/>
                  <a:gd name="T8" fmla="*/ 0 w 112"/>
                  <a:gd name="T9" fmla="*/ 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8"/>
                    </a:moveTo>
                    <a:lnTo>
                      <a:pt x="112" y="0"/>
                    </a:lnTo>
                    <a:lnTo>
                      <a:pt x="72" y="32"/>
                    </a:lnTo>
                    <a:lnTo>
                      <a:pt x="80" y="88"/>
                    </a:lnTo>
                    <a:lnTo>
                      <a:pt x="0" y="8"/>
                    </a:lnTo>
                    <a:close/>
                  </a:path>
                </a:pathLst>
              </a:custGeom>
              <a:solidFill>
                <a:srgbClr val="000000"/>
              </a:solidFill>
              <a:ln w="12700">
                <a:solidFill>
                  <a:srgbClr val="000000"/>
                </a:solidFill>
                <a:round/>
                <a:headEnd/>
                <a:tailEnd/>
              </a:ln>
            </p:spPr>
            <p:txBody>
              <a:bodyPr/>
              <a:lstStyle/>
              <a:p>
                <a:endParaRPr lang="ar-IQ"/>
              </a:p>
            </p:txBody>
          </p:sp>
          <p:sp>
            <p:nvSpPr>
              <p:cNvPr id="27688" name="Line 51"/>
              <p:cNvSpPr>
                <a:spLocks noChangeShapeType="1"/>
              </p:cNvSpPr>
              <p:nvPr/>
            </p:nvSpPr>
            <p:spPr bwMode="auto">
              <a:xfrm>
                <a:off x="4072" y="1784"/>
                <a:ext cx="344" cy="1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7683" name="Rectangle 53"/>
            <p:cNvSpPr>
              <a:spLocks noChangeArrowheads="1"/>
            </p:cNvSpPr>
            <p:nvPr/>
          </p:nvSpPr>
          <p:spPr bwMode="auto">
            <a:xfrm>
              <a:off x="4408" y="1888"/>
              <a:ext cx="6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C matrix: </a:t>
              </a:r>
              <a:endParaRPr lang="en-US" altLang="ar-IQ" sz="2400" b="0"/>
            </a:p>
          </p:txBody>
        </p:sp>
        <p:sp>
          <p:nvSpPr>
            <p:cNvPr id="27684" name="Rectangle 54"/>
            <p:cNvSpPr>
              <a:spLocks noChangeArrowheads="1"/>
            </p:cNvSpPr>
            <p:nvPr/>
          </p:nvSpPr>
          <p:spPr bwMode="auto">
            <a:xfrm>
              <a:off x="4408" y="2056"/>
              <a:ext cx="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less stiff </a:t>
              </a:r>
              <a:endParaRPr lang="en-US" altLang="ar-IQ" sz="2400" b="0"/>
            </a:p>
          </p:txBody>
        </p:sp>
        <p:sp>
          <p:nvSpPr>
            <p:cNvPr id="27685" name="Rectangle 55"/>
            <p:cNvSpPr>
              <a:spLocks noChangeArrowheads="1"/>
            </p:cNvSpPr>
            <p:nvPr/>
          </p:nvSpPr>
          <p:spPr bwMode="auto">
            <a:xfrm>
              <a:off x="4408" y="2224"/>
              <a:ext cx="6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00"/>
                  </a:solidFill>
                </a:rPr>
                <a:t>less strong</a:t>
              </a:r>
              <a:endParaRPr lang="en-US" altLang="ar-IQ" sz="2400" b="0"/>
            </a:p>
          </p:txBody>
        </p:sp>
        <p:sp>
          <p:nvSpPr>
            <p:cNvPr id="27686" name="Rectangle 12"/>
            <p:cNvSpPr>
              <a:spLocks noChangeArrowheads="1"/>
            </p:cNvSpPr>
            <p:nvPr/>
          </p:nvSpPr>
          <p:spPr bwMode="auto">
            <a:xfrm>
              <a:off x="2784" y="2708"/>
              <a:ext cx="28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600" b="0"/>
                <a:t>(a)</a:t>
              </a:r>
            </a:p>
          </p:txBody>
        </p:sp>
      </p:grpSp>
      <p:sp>
        <p:nvSpPr>
          <p:cNvPr id="27659" name="Rectangle 60"/>
          <p:cNvSpPr>
            <a:spLocks noChangeArrowheads="1"/>
          </p:cNvSpPr>
          <p:nvPr/>
        </p:nvSpPr>
        <p:spPr bwMode="auto">
          <a:xfrm>
            <a:off x="7224713" y="3106739"/>
            <a:ext cx="1162050" cy="35083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ar-IQ" altLang="ar-IQ" sz="2400" b="0"/>
          </a:p>
        </p:txBody>
      </p:sp>
      <p:grpSp>
        <p:nvGrpSpPr>
          <p:cNvPr id="27660" name="Group 65"/>
          <p:cNvGrpSpPr>
            <a:grpSpLocks/>
          </p:cNvGrpSpPr>
          <p:nvPr/>
        </p:nvGrpSpPr>
        <p:grpSpPr bwMode="auto">
          <a:xfrm>
            <a:off x="7491414" y="3357564"/>
            <a:ext cx="630237" cy="71437"/>
            <a:chOff x="3801" y="2099"/>
            <a:chExt cx="397" cy="68"/>
          </a:xfrm>
        </p:grpSpPr>
        <p:sp>
          <p:nvSpPr>
            <p:cNvPr id="27662" name="Line 62"/>
            <p:cNvSpPr>
              <a:spLocks noChangeShapeType="1"/>
            </p:cNvSpPr>
            <p:nvPr/>
          </p:nvSpPr>
          <p:spPr bwMode="auto">
            <a:xfrm>
              <a:off x="3801" y="2133"/>
              <a:ext cx="3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7663" name="Line 63"/>
            <p:cNvSpPr>
              <a:spLocks noChangeShapeType="1"/>
            </p:cNvSpPr>
            <p:nvPr/>
          </p:nvSpPr>
          <p:spPr bwMode="auto">
            <a:xfrm>
              <a:off x="3801" y="2099"/>
              <a:ext cx="0" cy="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7664" name="Line 64"/>
            <p:cNvSpPr>
              <a:spLocks noChangeShapeType="1"/>
            </p:cNvSpPr>
            <p:nvPr/>
          </p:nvSpPr>
          <p:spPr bwMode="auto">
            <a:xfrm>
              <a:off x="4198" y="2099"/>
              <a:ext cx="0" cy="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grpSp>
      <p:sp>
        <p:nvSpPr>
          <p:cNvPr id="27661" name="Rectangle 66"/>
          <p:cNvSpPr>
            <a:spLocks noChangeArrowheads="1"/>
          </p:cNvSpPr>
          <p:nvPr/>
        </p:nvSpPr>
        <p:spPr bwMode="auto">
          <a:xfrm>
            <a:off x="7331076" y="3062288"/>
            <a:ext cx="950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t>500 </a:t>
            </a:r>
            <a:r>
              <a:rPr lang="en-US" altLang="ar-IQ" sz="1800" b="0">
                <a:latin typeface="Symbol" panose="05050102010706020507" pitchFamily="18" charset="2"/>
                <a:sym typeface="Symbol" panose="05050102010706020507" pitchFamily="18" charset="2"/>
              </a:rPr>
              <a:t></a:t>
            </a:r>
            <a:r>
              <a:rPr lang="en-US" altLang="ar-IQ" sz="1800" b="0"/>
              <a:t>m</a:t>
            </a:r>
          </a:p>
        </p:txBody>
      </p:sp>
    </p:spTree>
    <p:extLst>
      <p:ext uri="{BB962C8B-B14F-4D97-AF65-F5344CB8AC3E}">
        <p14:creationId xmlns:p14="http://schemas.microsoft.com/office/powerpoint/2010/main" val="121229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6479" y="272955"/>
            <a:ext cx="11900846" cy="6428096"/>
          </a:xfrm>
        </p:spPr>
        <p:txBody>
          <a:bodyPr/>
          <a:lstStyle/>
          <a:p>
            <a:pPr algn="l" rtl="0"/>
            <a:r>
              <a:rPr lang="en-US" b="1" dirty="0"/>
              <a:t>INFLUENCE OF FIBER </a:t>
            </a:r>
            <a:r>
              <a:rPr lang="en-US" b="1" dirty="0" smtClean="0"/>
              <a:t>LENGTH</a:t>
            </a:r>
            <a:endParaRPr lang="en-US" b="1" dirty="0"/>
          </a:p>
          <a:p>
            <a:pPr algn="just" rtl="0"/>
            <a:r>
              <a:rPr lang="en-US" dirty="0"/>
              <a:t>The mechanical </a:t>
            </a:r>
            <a:r>
              <a:rPr lang="en-US" dirty="0" smtClean="0"/>
              <a:t>characterization </a:t>
            </a:r>
            <a:r>
              <a:rPr lang="en-US" dirty="0"/>
              <a:t>of a fiber-reinforced composite depend not only on the </a:t>
            </a:r>
            <a:r>
              <a:rPr lang="en-US" b="1" dirty="0">
                <a:solidFill>
                  <a:srgbClr val="FF0000"/>
                </a:solidFill>
              </a:rPr>
              <a:t>properties of the fiber </a:t>
            </a:r>
            <a:r>
              <a:rPr lang="en-US" dirty="0"/>
              <a:t>but also on the </a:t>
            </a:r>
            <a:r>
              <a:rPr lang="en-US" b="1" dirty="0"/>
              <a:t>degree</a:t>
            </a:r>
            <a:r>
              <a:rPr lang="en-US" dirty="0"/>
              <a:t> to which an </a:t>
            </a:r>
            <a:r>
              <a:rPr lang="en-US" b="1" dirty="0">
                <a:solidFill>
                  <a:srgbClr val="FF0000"/>
                </a:solidFill>
              </a:rPr>
              <a:t>applied load </a:t>
            </a:r>
            <a:r>
              <a:rPr lang="en-US" dirty="0"/>
              <a:t>is transmitted to the fibers by the </a:t>
            </a:r>
            <a:r>
              <a:rPr lang="en-US" b="1" dirty="0">
                <a:solidFill>
                  <a:srgbClr val="FF0000"/>
                </a:solidFill>
              </a:rPr>
              <a:t>matrix phase</a:t>
            </a:r>
            <a:r>
              <a:rPr lang="en-US" dirty="0"/>
              <a:t>. Important to the extent of this </a:t>
            </a:r>
            <a:r>
              <a:rPr lang="en-US" b="1" dirty="0">
                <a:solidFill>
                  <a:srgbClr val="FF0000"/>
                </a:solidFill>
              </a:rPr>
              <a:t>load transmittance </a:t>
            </a:r>
            <a:r>
              <a:rPr lang="en-US" dirty="0"/>
              <a:t>is the magnitude of the </a:t>
            </a:r>
            <a:r>
              <a:rPr lang="en-US" b="1" dirty="0">
                <a:solidFill>
                  <a:srgbClr val="FF0000"/>
                </a:solidFill>
              </a:rPr>
              <a:t>interfacial bond </a:t>
            </a:r>
            <a:r>
              <a:rPr lang="en-US" dirty="0"/>
              <a:t>between the fiber and matrix phases. Under </a:t>
            </a:r>
            <a:r>
              <a:rPr lang="en-US" b="1" dirty="0">
                <a:solidFill>
                  <a:srgbClr val="FF0000"/>
                </a:solidFill>
              </a:rPr>
              <a:t>applied stress</a:t>
            </a:r>
            <a:r>
              <a:rPr lang="en-US" dirty="0"/>
              <a:t>, this </a:t>
            </a:r>
            <a:r>
              <a:rPr lang="en-US" b="1" dirty="0">
                <a:solidFill>
                  <a:srgbClr val="FF0000"/>
                </a:solidFill>
              </a:rPr>
              <a:t>fiber-matrix bond </a:t>
            </a:r>
            <a:r>
              <a:rPr lang="en-US" dirty="0"/>
              <a:t>ceases at the </a:t>
            </a:r>
            <a:r>
              <a:rPr lang="en-US" b="1" dirty="0">
                <a:solidFill>
                  <a:srgbClr val="FF0000"/>
                </a:solidFill>
              </a:rPr>
              <a:t>fiber ends</a:t>
            </a:r>
            <a:r>
              <a:rPr lang="en-US" dirty="0"/>
              <a:t>, yielding a </a:t>
            </a:r>
            <a:r>
              <a:rPr lang="en-US" b="1" dirty="0">
                <a:solidFill>
                  <a:srgbClr val="FF0000"/>
                </a:solidFill>
              </a:rPr>
              <a:t>matrix deformation </a:t>
            </a:r>
            <a:r>
              <a:rPr lang="en-US" dirty="0"/>
              <a:t>pattern as shown in the figure below</a:t>
            </a:r>
            <a:r>
              <a:rPr lang="en-US" dirty="0" smtClean="0"/>
              <a:t>.</a:t>
            </a:r>
          </a:p>
          <a:p>
            <a:pPr algn="just" rtl="0"/>
            <a:r>
              <a:rPr lang="en-US" dirty="0"/>
              <a:t>Fig. the deformation pattern in the matrix surrounding a fiber that is subjected to an applied tensile load</a:t>
            </a:r>
          </a:p>
          <a:p>
            <a:pPr algn="just" rtl="0"/>
            <a:endParaRPr lang="ar-IQ" sz="4000" b="1" dirty="0">
              <a:solidFill>
                <a:srgbClr val="FF0000"/>
              </a:solidFill>
            </a:endParaRPr>
          </a:p>
        </p:txBody>
      </p:sp>
      <p:pic>
        <p:nvPicPr>
          <p:cNvPr id="2" name="صورة 1"/>
          <p:cNvPicPr>
            <a:picLocks noChangeAspect="1"/>
          </p:cNvPicPr>
          <p:nvPr/>
        </p:nvPicPr>
        <p:blipFill>
          <a:blip r:embed="rId2"/>
          <a:stretch>
            <a:fillRect/>
          </a:stretch>
        </p:blipFill>
        <p:spPr>
          <a:xfrm>
            <a:off x="1107708" y="4462818"/>
            <a:ext cx="10336580" cy="2395182"/>
          </a:xfrm>
          <a:prstGeom prst="rect">
            <a:avLst/>
          </a:prstGeom>
        </p:spPr>
      </p:pic>
    </p:spTree>
    <p:extLst>
      <p:ext uri="{BB962C8B-B14F-4D97-AF65-F5344CB8AC3E}">
        <p14:creationId xmlns:p14="http://schemas.microsoft.com/office/powerpoint/2010/main" val="360533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1" y="300038"/>
            <a:ext cx="11630024" cy="6343650"/>
          </a:xfrm>
        </p:spPr>
        <p:txBody>
          <a:bodyPr/>
          <a:lstStyle/>
          <a:p>
            <a:pPr algn="just" rtl="0"/>
            <a:r>
              <a:rPr lang="en-US" dirty="0"/>
              <a:t>When a </a:t>
            </a:r>
            <a:r>
              <a:rPr lang="en-US" b="1" dirty="0"/>
              <a:t>load is applied </a:t>
            </a:r>
            <a:r>
              <a:rPr lang="en-US" dirty="0"/>
              <a:t>to a </a:t>
            </a:r>
            <a:r>
              <a:rPr lang="en-US" b="1" dirty="0" smtClean="0"/>
              <a:t>composite,</a:t>
            </a:r>
            <a:r>
              <a:rPr lang="en-US" dirty="0" smtClean="0"/>
              <a:t> </a:t>
            </a:r>
            <a:r>
              <a:rPr lang="en-US" dirty="0"/>
              <a:t>it is applied to the </a:t>
            </a:r>
            <a:r>
              <a:rPr lang="en-US" b="1" dirty="0">
                <a:solidFill>
                  <a:srgbClr val="FF0000"/>
                </a:solidFill>
              </a:rPr>
              <a:t>matrix</a:t>
            </a:r>
            <a:r>
              <a:rPr lang="en-US" dirty="0"/>
              <a:t> and transferred to the </a:t>
            </a:r>
            <a:r>
              <a:rPr lang="en-US" b="1" dirty="0">
                <a:solidFill>
                  <a:srgbClr val="FF0000"/>
                </a:solidFill>
              </a:rPr>
              <a:t>fibers</a:t>
            </a:r>
            <a:r>
              <a:rPr lang="en-US" dirty="0"/>
              <a:t> by some </a:t>
            </a:r>
            <a:r>
              <a:rPr lang="en-US" b="1" dirty="0">
                <a:solidFill>
                  <a:srgbClr val="FF0000"/>
                </a:solidFill>
              </a:rPr>
              <a:t>combination of shear and tensile stresses </a:t>
            </a:r>
            <a:r>
              <a:rPr lang="en-US" dirty="0"/>
              <a:t>acting across the </a:t>
            </a:r>
            <a:r>
              <a:rPr lang="en-US" dirty="0" smtClean="0"/>
              <a:t>interface</a:t>
            </a:r>
            <a:r>
              <a:rPr lang="en-US" dirty="0"/>
              <a:t>. </a:t>
            </a:r>
            <a:endParaRPr lang="en-US" dirty="0" smtClean="0"/>
          </a:p>
          <a:p>
            <a:pPr marL="0" indent="0" algn="just" rtl="0">
              <a:buNone/>
            </a:pPr>
            <a:endParaRPr lang="en-US" dirty="0"/>
          </a:p>
          <a:p>
            <a:pPr marL="0" indent="0" algn="just" rtl="0">
              <a:buNone/>
            </a:pPr>
            <a:endParaRPr lang="ar-IQ" dirty="0"/>
          </a:p>
        </p:txBody>
      </p:sp>
      <p:pic>
        <p:nvPicPr>
          <p:cNvPr id="4" name="صورة 3"/>
          <p:cNvPicPr>
            <a:picLocks noChangeAspect="1"/>
          </p:cNvPicPr>
          <p:nvPr/>
        </p:nvPicPr>
        <p:blipFill>
          <a:blip r:embed="rId3"/>
          <a:stretch>
            <a:fillRect/>
          </a:stretch>
        </p:blipFill>
        <p:spPr>
          <a:xfrm>
            <a:off x="2998676" y="1686166"/>
            <a:ext cx="6184127" cy="1785697"/>
          </a:xfrm>
          <a:prstGeom prst="rect">
            <a:avLst/>
          </a:prstGeom>
        </p:spPr>
      </p:pic>
      <p:sp>
        <p:nvSpPr>
          <p:cNvPr id="2" name="مستطيل 1"/>
          <p:cNvSpPr/>
          <p:nvPr/>
        </p:nvSpPr>
        <p:spPr>
          <a:xfrm>
            <a:off x="171451" y="3577440"/>
            <a:ext cx="11838579" cy="1815882"/>
          </a:xfrm>
          <a:prstGeom prst="rect">
            <a:avLst/>
          </a:prstGeom>
        </p:spPr>
        <p:txBody>
          <a:bodyPr wrap="square">
            <a:spAutoFit/>
          </a:bodyPr>
          <a:lstStyle/>
          <a:p>
            <a:pPr algn="just" rtl="0"/>
            <a:r>
              <a:rPr lang="ar-IQ" sz="2800" dirty="0" err="1"/>
              <a:t>The</a:t>
            </a:r>
            <a:r>
              <a:rPr lang="ar-IQ" sz="2800" dirty="0"/>
              <a:t> </a:t>
            </a:r>
            <a:r>
              <a:rPr lang="ar-IQ" sz="2800" dirty="0" err="1"/>
              <a:t>main</a:t>
            </a:r>
            <a:r>
              <a:rPr lang="ar-IQ" sz="2800" dirty="0"/>
              <a:t> </a:t>
            </a:r>
            <a:r>
              <a:rPr lang="ar-IQ" sz="2800" dirty="0" err="1"/>
              <a:t>difference</a:t>
            </a:r>
            <a:r>
              <a:rPr lang="ar-IQ" sz="2800" dirty="0"/>
              <a:t> </a:t>
            </a:r>
            <a:r>
              <a:rPr lang="ar-IQ" sz="2800" dirty="0" err="1"/>
              <a:t>between</a:t>
            </a:r>
            <a:r>
              <a:rPr lang="ar-IQ" sz="2800" dirty="0"/>
              <a:t> </a:t>
            </a:r>
            <a:r>
              <a:rPr lang="ar-IQ" sz="2800" dirty="0" err="1"/>
              <a:t>shear</a:t>
            </a:r>
            <a:r>
              <a:rPr lang="ar-IQ" sz="2800" dirty="0"/>
              <a:t> </a:t>
            </a:r>
            <a:r>
              <a:rPr lang="ar-IQ" sz="2800" dirty="0" err="1"/>
              <a:t>stress</a:t>
            </a:r>
            <a:r>
              <a:rPr lang="ar-IQ" sz="2800" dirty="0"/>
              <a:t> </a:t>
            </a:r>
            <a:r>
              <a:rPr lang="ar-IQ" sz="2800" dirty="0" err="1"/>
              <a:t>and</a:t>
            </a:r>
            <a:r>
              <a:rPr lang="ar-IQ" sz="2800" dirty="0"/>
              <a:t> </a:t>
            </a:r>
            <a:r>
              <a:rPr lang="ar-IQ" sz="2800" dirty="0" err="1"/>
              <a:t>tensile</a:t>
            </a:r>
            <a:r>
              <a:rPr lang="ar-IQ" sz="2800" dirty="0"/>
              <a:t> </a:t>
            </a:r>
            <a:r>
              <a:rPr lang="ar-IQ" sz="2800" dirty="0" err="1"/>
              <a:t>stress</a:t>
            </a:r>
            <a:r>
              <a:rPr lang="ar-IQ" sz="2800" dirty="0"/>
              <a:t> </a:t>
            </a:r>
            <a:r>
              <a:rPr lang="ar-IQ" sz="2800" dirty="0" err="1"/>
              <a:t>is</a:t>
            </a:r>
            <a:r>
              <a:rPr lang="ar-IQ" sz="2800" dirty="0"/>
              <a:t> </a:t>
            </a:r>
            <a:r>
              <a:rPr lang="ar-IQ" sz="2800" dirty="0" err="1"/>
              <a:t>that</a:t>
            </a:r>
            <a:r>
              <a:rPr lang="ar-IQ" sz="2800" dirty="0"/>
              <a:t> </a:t>
            </a:r>
            <a:r>
              <a:rPr lang="ar-IQ" sz="2800" dirty="0" err="1"/>
              <a:t>tensile</a:t>
            </a:r>
            <a:r>
              <a:rPr lang="ar-IQ" sz="2800" dirty="0"/>
              <a:t> </a:t>
            </a:r>
            <a:r>
              <a:rPr lang="ar-IQ" sz="2800" dirty="0" err="1"/>
              <a:t>stress</a:t>
            </a:r>
            <a:r>
              <a:rPr lang="ar-IQ" sz="2800" dirty="0"/>
              <a:t> </a:t>
            </a:r>
            <a:r>
              <a:rPr lang="ar-IQ" sz="2800" dirty="0" err="1"/>
              <a:t>refers</a:t>
            </a:r>
            <a:r>
              <a:rPr lang="ar-IQ" sz="2800" dirty="0"/>
              <a:t> </a:t>
            </a:r>
            <a:r>
              <a:rPr lang="ar-IQ" sz="2800" dirty="0" err="1"/>
              <a:t>to</a:t>
            </a:r>
            <a:r>
              <a:rPr lang="ar-IQ" sz="2800" dirty="0"/>
              <a:t> </a:t>
            </a:r>
            <a:r>
              <a:rPr lang="ar-IQ" sz="2800" dirty="0" err="1"/>
              <a:t>cases</a:t>
            </a:r>
            <a:r>
              <a:rPr lang="ar-IQ" sz="2800" dirty="0"/>
              <a:t> </a:t>
            </a:r>
            <a:r>
              <a:rPr lang="ar-IQ" sz="2800" dirty="0" err="1"/>
              <a:t>where</a:t>
            </a:r>
            <a:r>
              <a:rPr lang="ar-IQ" sz="2800" dirty="0"/>
              <a:t> a </a:t>
            </a:r>
            <a:r>
              <a:rPr lang="ar-IQ" sz="2800" dirty="0" err="1"/>
              <a:t>deforming</a:t>
            </a:r>
            <a:r>
              <a:rPr lang="ar-IQ" sz="2800" dirty="0"/>
              <a:t> </a:t>
            </a:r>
            <a:r>
              <a:rPr lang="ar-IQ" sz="2800" dirty="0" err="1"/>
              <a:t>force</a:t>
            </a:r>
            <a:r>
              <a:rPr lang="ar-IQ" sz="2800" dirty="0"/>
              <a:t> </a:t>
            </a:r>
            <a:r>
              <a:rPr lang="ar-IQ" sz="2800" dirty="0" err="1"/>
              <a:t>is</a:t>
            </a:r>
            <a:r>
              <a:rPr lang="ar-IQ" sz="2800" dirty="0"/>
              <a:t> </a:t>
            </a:r>
            <a:r>
              <a:rPr lang="ar-IQ" sz="2800" dirty="0" err="1"/>
              <a:t>applied</a:t>
            </a:r>
            <a:r>
              <a:rPr lang="ar-IQ" sz="2800" dirty="0"/>
              <a:t> </a:t>
            </a:r>
            <a:r>
              <a:rPr lang="ar-IQ" sz="2800" dirty="0" err="1"/>
              <a:t>at</a:t>
            </a:r>
            <a:r>
              <a:rPr lang="ar-IQ" sz="2800" dirty="0"/>
              <a:t> </a:t>
            </a:r>
            <a:r>
              <a:rPr lang="ar-IQ" sz="2800" dirty="0" err="1"/>
              <a:t>right</a:t>
            </a:r>
            <a:r>
              <a:rPr lang="ar-IQ" sz="2800" dirty="0"/>
              <a:t> </a:t>
            </a:r>
            <a:r>
              <a:rPr lang="ar-IQ" sz="2800" dirty="0" err="1"/>
              <a:t>angles</a:t>
            </a:r>
            <a:r>
              <a:rPr lang="ar-IQ" sz="2800" dirty="0"/>
              <a:t> </a:t>
            </a:r>
            <a:r>
              <a:rPr lang="ar-IQ" sz="2800" dirty="0" err="1"/>
              <a:t>to</a:t>
            </a:r>
            <a:r>
              <a:rPr lang="ar-IQ" sz="2800" dirty="0"/>
              <a:t> a </a:t>
            </a:r>
            <a:r>
              <a:rPr lang="ar-IQ" sz="2800" dirty="0" err="1"/>
              <a:t>surface</a:t>
            </a:r>
            <a:r>
              <a:rPr lang="ar-IQ" sz="2800" dirty="0"/>
              <a:t>, </a:t>
            </a:r>
            <a:r>
              <a:rPr lang="ar-IQ" sz="2800" dirty="0" err="1"/>
              <a:t>whereas</a:t>
            </a:r>
            <a:r>
              <a:rPr lang="ar-IQ" sz="2800" dirty="0"/>
              <a:t> </a:t>
            </a:r>
            <a:r>
              <a:rPr lang="ar-IQ" sz="2800" dirty="0" err="1"/>
              <a:t>shear</a:t>
            </a:r>
            <a:r>
              <a:rPr lang="ar-IQ" sz="2800" dirty="0"/>
              <a:t> </a:t>
            </a:r>
            <a:r>
              <a:rPr lang="ar-IQ" sz="2800" dirty="0" err="1"/>
              <a:t>stress</a:t>
            </a:r>
            <a:r>
              <a:rPr lang="ar-IQ" sz="2800" dirty="0"/>
              <a:t> </a:t>
            </a:r>
            <a:r>
              <a:rPr lang="ar-IQ" sz="2800" dirty="0" err="1"/>
              <a:t>refers</a:t>
            </a:r>
            <a:r>
              <a:rPr lang="ar-IQ" sz="2800" dirty="0"/>
              <a:t> </a:t>
            </a:r>
            <a:r>
              <a:rPr lang="ar-IQ" sz="2800" dirty="0" err="1"/>
              <a:t>to</a:t>
            </a:r>
            <a:r>
              <a:rPr lang="ar-IQ" sz="2800" dirty="0"/>
              <a:t> </a:t>
            </a:r>
            <a:r>
              <a:rPr lang="ar-IQ" sz="2800" dirty="0" err="1"/>
              <a:t>cases</a:t>
            </a:r>
            <a:r>
              <a:rPr lang="ar-IQ" sz="2800" dirty="0"/>
              <a:t> </a:t>
            </a:r>
            <a:r>
              <a:rPr lang="ar-IQ" sz="2800" dirty="0" err="1"/>
              <a:t>where</a:t>
            </a:r>
            <a:r>
              <a:rPr lang="ar-IQ" sz="2800" dirty="0"/>
              <a:t> a </a:t>
            </a:r>
            <a:r>
              <a:rPr lang="ar-IQ" sz="2800" dirty="0" err="1"/>
              <a:t>deforming</a:t>
            </a:r>
            <a:r>
              <a:rPr lang="ar-IQ" sz="2800" dirty="0"/>
              <a:t> </a:t>
            </a:r>
            <a:r>
              <a:rPr lang="ar-IQ" sz="2800" dirty="0" err="1"/>
              <a:t>force</a:t>
            </a:r>
            <a:r>
              <a:rPr lang="ar-IQ" sz="2800" dirty="0"/>
              <a:t> </a:t>
            </a:r>
            <a:r>
              <a:rPr lang="ar-IQ" sz="2800" dirty="0" err="1"/>
              <a:t>is</a:t>
            </a:r>
            <a:r>
              <a:rPr lang="ar-IQ" sz="2800" dirty="0"/>
              <a:t> </a:t>
            </a:r>
            <a:r>
              <a:rPr lang="ar-IQ" sz="2800" dirty="0" err="1"/>
              <a:t>applied</a:t>
            </a:r>
            <a:r>
              <a:rPr lang="ar-IQ" sz="2800" dirty="0"/>
              <a:t> </a:t>
            </a:r>
            <a:r>
              <a:rPr lang="ar-IQ" sz="2800" dirty="0" err="1"/>
              <a:t>parallel</a:t>
            </a:r>
            <a:r>
              <a:rPr lang="ar-IQ" sz="2800" dirty="0"/>
              <a:t> </a:t>
            </a:r>
            <a:r>
              <a:rPr lang="ar-IQ" sz="2800" dirty="0" err="1"/>
              <a:t>to</a:t>
            </a:r>
            <a:r>
              <a:rPr lang="ar-IQ" sz="2800" dirty="0"/>
              <a:t> a </a:t>
            </a:r>
            <a:r>
              <a:rPr lang="ar-IQ" sz="2800" dirty="0" err="1"/>
              <a:t>surface</a:t>
            </a:r>
            <a:r>
              <a:rPr lang="ar-IQ" sz="2800" dirty="0"/>
              <a:t>.</a:t>
            </a:r>
          </a:p>
        </p:txBody>
      </p:sp>
    </p:spTree>
    <p:extLst>
      <p:ext uri="{BB962C8B-B14F-4D97-AF65-F5344CB8AC3E}">
        <p14:creationId xmlns:p14="http://schemas.microsoft.com/office/powerpoint/2010/main" val="320719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5534" y="218364"/>
            <a:ext cx="11928144" cy="6523630"/>
          </a:xfrm>
        </p:spPr>
        <p:txBody>
          <a:bodyPr>
            <a:normAutofit lnSpcReduction="10000"/>
          </a:bodyPr>
          <a:lstStyle/>
          <a:p>
            <a:pPr algn="just" rtl="0"/>
            <a:r>
              <a:rPr lang="en-US" sz="3200" b="1" dirty="0" smtClean="0"/>
              <a:t>Fiber- </a:t>
            </a:r>
            <a:r>
              <a:rPr lang="en-US" sz="3200" b="1" dirty="0"/>
              <a:t>reinforcement composite:- </a:t>
            </a:r>
            <a:r>
              <a:rPr lang="en-US" sz="3200" dirty="0"/>
              <a:t>A composite in which the dispersed phase is in the form of </a:t>
            </a:r>
            <a:r>
              <a:rPr lang="en-US" sz="3200" b="1" dirty="0">
                <a:solidFill>
                  <a:srgbClr val="FF0000"/>
                </a:solidFill>
              </a:rPr>
              <a:t>fiber</a:t>
            </a:r>
            <a:r>
              <a:rPr lang="en-US" sz="3200" dirty="0"/>
              <a:t> (i.e., a filament that has a large length-to-diameter ratio). for example, </a:t>
            </a:r>
            <a:r>
              <a:rPr lang="en-US" sz="3200" b="1" dirty="0">
                <a:solidFill>
                  <a:srgbClr val="FF0000"/>
                </a:solidFill>
              </a:rPr>
              <a:t>straw-reinforced clay bricks</a:t>
            </a:r>
            <a:r>
              <a:rPr lang="en-US" sz="3200" dirty="0" smtClean="0"/>
              <a:t>.</a:t>
            </a:r>
          </a:p>
          <a:p>
            <a:pPr algn="just" rtl="0"/>
            <a:r>
              <a:rPr lang="en-US" sz="3200" dirty="0" smtClean="0"/>
              <a:t> </a:t>
            </a:r>
            <a:r>
              <a:rPr lang="en-US" sz="3200" dirty="0"/>
              <a:t>Fiber reinforcement of material is </a:t>
            </a:r>
            <a:r>
              <a:rPr lang="en-US" sz="3200" b="1" dirty="0">
                <a:solidFill>
                  <a:srgbClr val="FF0000"/>
                </a:solidFill>
              </a:rPr>
              <a:t>very effective</a:t>
            </a:r>
            <a:r>
              <a:rPr lang="en-US" sz="3200" dirty="0"/>
              <a:t> because many materials (but not all) are </a:t>
            </a:r>
            <a:r>
              <a:rPr lang="en-US" sz="3200" b="1" dirty="0"/>
              <a:t>much stronger and stiffer</a:t>
            </a:r>
            <a:r>
              <a:rPr lang="en-US" sz="3200" dirty="0"/>
              <a:t> in </a:t>
            </a:r>
            <a:r>
              <a:rPr lang="en-US" sz="3200" b="1" dirty="0">
                <a:solidFill>
                  <a:srgbClr val="FF0000"/>
                </a:solidFill>
              </a:rPr>
              <a:t>fiber</a:t>
            </a:r>
            <a:r>
              <a:rPr lang="en-US" sz="3200" dirty="0"/>
              <a:t> form than they are in bulk form.</a:t>
            </a:r>
          </a:p>
          <a:p>
            <a:pPr algn="just" rtl="0"/>
            <a:endParaRPr lang="en-US" sz="3200" dirty="0"/>
          </a:p>
          <a:p>
            <a:pPr algn="just" rtl="0"/>
            <a:r>
              <a:rPr lang="en-US" sz="3200" dirty="0"/>
              <a:t>Fibers allow one to obtain the </a:t>
            </a:r>
            <a:r>
              <a:rPr lang="en-US" sz="3200" b="1" dirty="0">
                <a:solidFill>
                  <a:srgbClr val="FF0000"/>
                </a:solidFill>
              </a:rPr>
              <a:t>maximum tensile strength and stiffness </a:t>
            </a:r>
            <a:r>
              <a:rPr lang="en-US" sz="3200" dirty="0">
                <a:solidFill>
                  <a:srgbClr val="FF0000"/>
                </a:solidFill>
              </a:rPr>
              <a:t>of a material</a:t>
            </a:r>
            <a:r>
              <a:rPr lang="en-US" sz="3200" dirty="0"/>
              <a:t>, but there are disadvantages. Fibers alone cannot support </a:t>
            </a:r>
            <a:r>
              <a:rPr lang="en-US" sz="3200" b="1" dirty="0">
                <a:solidFill>
                  <a:srgbClr val="FF0000"/>
                </a:solidFill>
              </a:rPr>
              <a:t>longitudinal compressive</a:t>
            </a:r>
            <a:r>
              <a:rPr lang="en-US" sz="3200" dirty="0"/>
              <a:t> </a:t>
            </a:r>
            <a:r>
              <a:rPr lang="en-US" sz="3200" b="1" dirty="0">
                <a:solidFill>
                  <a:srgbClr val="FF0000"/>
                </a:solidFill>
              </a:rPr>
              <a:t>loads</a:t>
            </a:r>
            <a:r>
              <a:rPr lang="en-US" sz="3200" dirty="0"/>
              <a:t> and their </a:t>
            </a:r>
            <a:r>
              <a:rPr lang="en-US" sz="3200" b="1" dirty="0">
                <a:solidFill>
                  <a:srgbClr val="FF0000"/>
                </a:solidFill>
              </a:rPr>
              <a:t>transverse</a:t>
            </a:r>
            <a:r>
              <a:rPr lang="en-US" sz="3200" dirty="0"/>
              <a:t> mechanical properties are generally </a:t>
            </a:r>
            <a:r>
              <a:rPr lang="en-US" sz="3200" b="1" dirty="0">
                <a:solidFill>
                  <a:srgbClr val="FF0000"/>
                </a:solidFill>
              </a:rPr>
              <a:t>not as good </a:t>
            </a:r>
            <a:r>
              <a:rPr lang="en-US" sz="3200" dirty="0"/>
              <a:t>as the corresponding </a:t>
            </a:r>
            <a:r>
              <a:rPr lang="en-US" sz="3200" b="1" dirty="0">
                <a:solidFill>
                  <a:srgbClr val="FF0000"/>
                </a:solidFill>
              </a:rPr>
              <a:t>longitudinal</a:t>
            </a:r>
            <a:r>
              <a:rPr lang="en-US" sz="3200" dirty="0"/>
              <a:t> (fiber direction) properties. Thus, there is often the need to </a:t>
            </a:r>
            <a:r>
              <a:rPr lang="en-US" sz="3200" b="1" dirty="0">
                <a:solidFill>
                  <a:srgbClr val="FF0000"/>
                </a:solidFill>
              </a:rPr>
              <a:t>place fibers in different directions </a:t>
            </a:r>
            <a:r>
              <a:rPr lang="en-US" sz="3200" dirty="0"/>
              <a:t>depending upon the </a:t>
            </a:r>
            <a:r>
              <a:rPr lang="en-US" sz="3200" b="1" dirty="0">
                <a:solidFill>
                  <a:srgbClr val="FF0000"/>
                </a:solidFill>
              </a:rPr>
              <a:t>particular loading application</a:t>
            </a:r>
            <a:r>
              <a:rPr lang="en-US" sz="3200" dirty="0"/>
              <a:t>. </a:t>
            </a:r>
            <a:endParaRPr lang="ar-IQ" sz="3200" dirty="0"/>
          </a:p>
        </p:txBody>
      </p:sp>
    </p:spTree>
    <p:extLst>
      <p:ext uri="{BB962C8B-B14F-4D97-AF65-F5344CB8AC3E}">
        <p14:creationId xmlns:p14="http://schemas.microsoft.com/office/powerpoint/2010/main" val="263467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5763" y="314326"/>
            <a:ext cx="11429999" cy="6315074"/>
          </a:xfrm>
        </p:spPr>
        <p:txBody>
          <a:bodyPr/>
          <a:lstStyle/>
          <a:p>
            <a:pPr algn="l" rtl="0"/>
            <a:r>
              <a:rPr lang="en-US" dirty="0"/>
              <a:t>Consider the interfacial shear stress acting on a single fiber in a matrix in the following figure</a:t>
            </a:r>
            <a:r>
              <a:rPr lang="en-US" dirty="0" smtClean="0"/>
              <a:t>.</a:t>
            </a:r>
          </a:p>
          <a:p>
            <a:pPr algn="l" rtl="0"/>
            <a:endParaRPr lang="en-US" dirty="0"/>
          </a:p>
        </p:txBody>
      </p:sp>
      <p:pic>
        <p:nvPicPr>
          <p:cNvPr id="4" name="صورة 3"/>
          <p:cNvPicPr>
            <a:picLocks noChangeAspect="1"/>
          </p:cNvPicPr>
          <p:nvPr/>
        </p:nvPicPr>
        <p:blipFill>
          <a:blip r:embed="rId3"/>
          <a:stretch>
            <a:fillRect/>
          </a:stretch>
        </p:blipFill>
        <p:spPr>
          <a:xfrm>
            <a:off x="2414589" y="1440131"/>
            <a:ext cx="7043736" cy="2146032"/>
          </a:xfrm>
          <a:prstGeom prst="rect">
            <a:avLst/>
          </a:prstGeom>
        </p:spPr>
      </p:pic>
      <p:sp>
        <p:nvSpPr>
          <p:cNvPr id="6" name="مستطيل 5"/>
          <p:cNvSpPr/>
          <p:nvPr/>
        </p:nvSpPr>
        <p:spPr>
          <a:xfrm>
            <a:off x="119062" y="3890189"/>
            <a:ext cx="12072938" cy="2739211"/>
          </a:xfrm>
          <a:prstGeom prst="rect">
            <a:avLst/>
          </a:prstGeom>
        </p:spPr>
        <p:txBody>
          <a:bodyPr wrap="square">
            <a:spAutoFit/>
          </a:bodyPr>
          <a:lstStyle/>
          <a:p>
            <a:pPr algn="just" rtl="0"/>
            <a:r>
              <a:rPr lang="ar-IQ" sz="2800" b="1" dirty="0" err="1"/>
              <a:t>If</a:t>
            </a:r>
            <a:r>
              <a:rPr lang="ar-IQ" sz="2800" b="1" dirty="0"/>
              <a:t> (  τ ) </a:t>
            </a:r>
            <a:r>
              <a:rPr lang="ar-IQ" sz="2800" b="1" dirty="0" err="1"/>
              <a:t>is</a:t>
            </a:r>
            <a:r>
              <a:rPr lang="ar-IQ" sz="2800" b="1" dirty="0"/>
              <a:t> </a:t>
            </a:r>
            <a:r>
              <a:rPr lang="ar-IQ" sz="2800" b="1" dirty="0" err="1"/>
              <a:t>the</a:t>
            </a:r>
            <a:r>
              <a:rPr lang="ar-IQ" sz="2800" b="1" dirty="0"/>
              <a:t> </a:t>
            </a:r>
            <a:r>
              <a:rPr lang="ar-IQ" sz="2800" b="1" dirty="0" err="1"/>
              <a:t>average</a:t>
            </a:r>
            <a:r>
              <a:rPr lang="ar-IQ" sz="2800" b="1" dirty="0"/>
              <a:t> </a:t>
            </a:r>
            <a:r>
              <a:rPr lang="ar-IQ" sz="2800" b="1" dirty="0" err="1"/>
              <a:t>interfacial</a:t>
            </a:r>
            <a:r>
              <a:rPr lang="ar-IQ" sz="2800" b="1" dirty="0"/>
              <a:t> </a:t>
            </a:r>
            <a:r>
              <a:rPr lang="ar-IQ" sz="2800" b="1" dirty="0" err="1"/>
              <a:t>shear</a:t>
            </a:r>
            <a:r>
              <a:rPr lang="ar-IQ" sz="2800" b="1" dirty="0"/>
              <a:t> </a:t>
            </a:r>
            <a:r>
              <a:rPr lang="ar-IQ" sz="2800" b="1" dirty="0" err="1"/>
              <a:t>stress</a:t>
            </a:r>
            <a:r>
              <a:rPr lang="ar-IQ" sz="2800" b="1" dirty="0"/>
              <a:t>, </a:t>
            </a:r>
            <a:r>
              <a:rPr lang="ar-IQ" sz="2800" b="1" dirty="0" err="1"/>
              <a:t>then</a:t>
            </a:r>
            <a:r>
              <a:rPr lang="ar-IQ" sz="2800" b="1" dirty="0"/>
              <a:t> </a:t>
            </a:r>
            <a:r>
              <a:rPr lang="ar-IQ" sz="2800" b="1" dirty="0" err="1"/>
              <a:t>the</a:t>
            </a:r>
            <a:r>
              <a:rPr lang="ar-IQ" sz="2800" b="1" dirty="0"/>
              <a:t> </a:t>
            </a:r>
            <a:r>
              <a:rPr lang="ar-IQ" sz="2800" b="1" dirty="0" err="1"/>
              <a:t>shear</a:t>
            </a:r>
            <a:r>
              <a:rPr lang="ar-IQ" sz="2800" b="1" dirty="0"/>
              <a:t> </a:t>
            </a:r>
            <a:r>
              <a:rPr lang="ar-IQ" sz="2800" b="1" dirty="0" err="1"/>
              <a:t>force</a:t>
            </a:r>
            <a:r>
              <a:rPr lang="ar-IQ" sz="2800" b="1" dirty="0"/>
              <a:t> </a:t>
            </a:r>
            <a:r>
              <a:rPr lang="ar-IQ" sz="2800" b="1" dirty="0" err="1"/>
              <a:t>acting</a:t>
            </a:r>
            <a:r>
              <a:rPr lang="ar-IQ" sz="2800" b="1" dirty="0"/>
              <a:t> </a:t>
            </a:r>
            <a:r>
              <a:rPr lang="ar-IQ" sz="2800" b="1" dirty="0" err="1"/>
              <a:t>on</a:t>
            </a:r>
            <a:r>
              <a:rPr lang="ar-IQ" sz="2800" b="1" dirty="0"/>
              <a:t> a </a:t>
            </a:r>
            <a:r>
              <a:rPr lang="ar-IQ" sz="2800" b="1" dirty="0" err="1"/>
              <a:t>section</a:t>
            </a:r>
            <a:r>
              <a:rPr lang="ar-IQ" sz="2800" b="1" dirty="0"/>
              <a:t> </a:t>
            </a:r>
            <a:r>
              <a:rPr lang="ar-IQ" sz="2800" b="1" dirty="0" err="1"/>
              <a:t>of</a:t>
            </a:r>
            <a:r>
              <a:rPr lang="ar-IQ" sz="2800" b="1" dirty="0"/>
              <a:t> </a:t>
            </a:r>
            <a:r>
              <a:rPr lang="ar-IQ" sz="2800" b="1" dirty="0" err="1"/>
              <a:t>the</a:t>
            </a:r>
            <a:r>
              <a:rPr lang="ar-IQ" sz="2800" b="1" dirty="0"/>
              <a:t> </a:t>
            </a:r>
            <a:r>
              <a:rPr lang="ar-IQ" sz="2800" b="1" dirty="0" err="1"/>
              <a:t>fiber</a:t>
            </a:r>
            <a:r>
              <a:rPr lang="ar-IQ" sz="2800" b="1" dirty="0"/>
              <a:t> </a:t>
            </a:r>
            <a:r>
              <a:rPr lang="ar-IQ" sz="2800" b="1" dirty="0" err="1"/>
              <a:t>length</a:t>
            </a:r>
            <a:r>
              <a:rPr lang="ar-IQ" sz="2800" b="1" dirty="0"/>
              <a:t> ( x ) </a:t>
            </a:r>
            <a:r>
              <a:rPr lang="ar-IQ" sz="2800" b="1" dirty="0" err="1"/>
              <a:t>and</a:t>
            </a:r>
            <a:r>
              <a:rPr lang="ar-IQ" sz="2800" b="1" dirty="0"/>
              <a:t> </a:t>
            </a:r>
            <a:r>
              <a:rPr lang="ar-IQ" sz="2800" b="1" dirty="0" err="1"/>
              <a:t>of</a:t>
            </a:r>
            <a:r>
              <a:rPr lang="ar-IQ" sz="2800" b="1" dirty="0"/>
              <a:t> </a:t>
            </a:r>
            <a:r>
              <a:rPr lang="ar-IQ" sz="2800" b="1" dirty="0" err="1"/>
              <a:t>uniform</a:t>
            </a:r>
            <a:r>
              <a:rPr lang="ar-IQ" sz="2800" b="1" dirty="0"/>
              <a:t> </a:t>
            </a:r>
            <a:r>
              <a:rPr lang="ar-IQ" sz="2800" b="1" dirty="0" err="1"/>
              <a:t>cross-sectional</a:t>
            </a:r>
            <a:r>
              <a:rPr lang="ar-IQ" sz="2800" b="1" dirty="0"/>
              <a:t> </a:t>
            </a:r>
            <a:r>
              <a:rPr lang="ar-IQ" sz="2800" b="1" dirty="0" err="1"/>
              <a:t>diameter</a:t>
            </a:r>
            <a:r>
              <a:rPr lang="ar-IQ" sz="2800" b="1" dirty="0"/>
              <a:t> (D) </a:t>
            </a:r>
            <a:r>
              <a:rPr lang="ar-IQ" sz="2800" b="1" dirty="0" err="1"/>
              <a:t>is</a:t>
            </a:r>
            <a:r>
              <a:rPr lang="ar-IQ" sz="2800" b="1" dirty="0"/>
              <a:t> </a:t>
            </a:r>
            <a:r>
              <a:rPr lang="ar-IQ" sz="2800" b="1" dirty="0" err="1"/>
              <a:t>the</a:t>
            </a:r>
            <a:r>
              <a:rPr lang="ar-IQ" sz="2800" b="1" dirty="0"/>
              <a:t>: </a:t>
            </a:r>
            <a:endParaRPr lang="en-US" sz="2800" b="1" dirty="0" smtClean="0"/>
          </a:p>
          <a:p>
            <a:pPr algn="just" rtl="0"/>
            <a:endParaRPr lang="en-US" sz="2400" b="1" dirty="0" smtClean="0">
              <a:solidFill>
                <a:srgbClr val="FF0000"/>
              </a:solidFill>
            </a:endParaRPr>
          </a:p>
          <a:p>
            <a:pPr algn="ctr" rtl="0"/>
            <a:r>
              <a:rPr lang="en-US" sz="3200" b="1" dirty="0">
                <a:solidFill>
                  <a:srgbClr val="FF0000"/>
                </a:solidFill>
              </a:rPr>
              <a:t>Shear force =shear stress * area </a:t>
            </a:r>
          </a:p>
          <a:p>
            <a:pPr algn="ctr" rtl="0"/>
            <a:r>
              <a:rPr lang="en-US" sz="3200" b="1" dirty="0">
                <a:solidFill>
                  <a:srgbClr val="FF0000"/>
                </a:solidFill>
              </a:rPr>
              <a:t>= τ*π</a:t>
            </a:r>
            <a:r>
              <a:rPr lang="en-US" sz="3200" b="1" dirty="0" err="1">
                <a:solidFill>
                  <a:srgbClr val="FF0000"/>
                </a:solidFill>
              </a:rPr>
              <a:t>Dx</a:t>
            </a:r>
            <a:r>
              <a:rPr lang="en-US" sz="3200" b="1" dirty="0">
                <a:solidFill>
                  <a:srgbClr val="FF0000"/>
                </a:solidFill>
              </a:rPr>
              <a:t> </a:t>
            </a:r>
            <a:endParaRPr lang="ar-IQ" sz="3200" b="1" dirty="0">
              <a:solidFill>
                <a:srgbClr val="FF0000"/>
              </a:solidFill>
            </a:endParaRPr>
          </a:p>
        </p:txBody>
      </p:sp>
    </p:spTree>
    <p:extLst>
      <p:ext uri="{BB962C8B-B14F-4D97-AF65-F5344CB8AC3E}">
        <p14:creationId xmlns:p14="http://schemas.microsoft.com/office/powerpoint/2010/main" val="186131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5661" y="354842"/>
            <a:ext cx="11600596" cy="6277970"/>
          </a:xfrm>
        </p:spPr>
        <p:txBody>
          <a:bodyPr/>
          <a:lstStyle/>
          <a:p>
            <a:pPr algn="l" rtl="0"/>
            <a:r>
              <a:rPr lang="en-US" dirty="0"/>
              <a:t>This shear force is equal to normal force on the fiber, therefore </a:t>
            </a:r>
            <a:endParaRPr lang="en-US" dirty="0" smtClean="0"/>
          </a:p>
          <a:p>
            <a:pPr algn="just" rtl="0"/>
            <a:r>
              <a:rPr lang="en-US" dirty="0"/>
              <a:t>The stress increases from zero at the end of a fiber, i.e. When  (x=0), to its maximum possible value when  (X=  0.5* </a:t>
            </a:r>
            <a:r>
              <a:rPr lang="en-US" dirty="0" err="1"/>
              <a:t>Lc</a:t>
            </a:r>
            <a:r>
              <a:rPr lang="en-US" dirty="0"/>
              <a:t>). </a:t>
            </a:r>
          </a:p>
        </p:txBody>
      </p:sp>
      <p:pic>
        <p:nvPicPr>
          <p:cNvPr id="4" name="صورة 3"/>
          <p:cNvPicPr>
            <a:picLocks noChangeAspect="1"/>
          </p:cNvPicPr>
          <p:nvPr/>
        </p:nvPicPr>
        <p:blipFill>
          <a:blip r:embed="rId2"/>
          <a:stretch>
            <a:fillRect/>
          </a:stretch>
        </p:blipFill>
        <p:spPr>
          <a:xfrm>
            <a:off x="4244455" y="2209277"/>
            <a:ext cx="3411940" cy="891404"/>
          </a:xfrm>
          <a:prstGeom prst="rect">
            <a:avLst/>
          </a:prstGeom>
        </p:spPr>
      </p:pic>
      <p:pic>
        <p:nvPicPr>
          <p:cNvPr id="5" name="صورة 4"/>
          <p:cNvPicPr>
            <a:picLocks noChangeAspect="1"/>
          </p:cNvPicPr>
          <p:nvPr/>
        </p:nvPicPr>
        <p:blipFill>
          <a:blip r:embed="rId3"/>
          <a:stretch>
            <a:fillRect/>
          </a:stretch>
        </p:blipFill>
        <p:spPr>
          <a:xfrm>
            <a:off x="4244455" y="3189065"/>
            <a:ext cx="3411940" cy="609524"/>
          </a:xfrm>
          <a:prstGeom prst="rect">
            <a:avLst/>
          </a:prstGeom>
        </p:spPr>
      </p:pic>
      <p:sp>
        <p:nvSpPr>
          <p:cNvPr id="6" name="مستطيل 5"/>
          <p:cNvSpPr/>
          <p:nvPr/>
        </p:nvSpPr>
        <p:spPr>
          <a:xfrm>
            <a:off x="56866" y="4698917"/>
            <a:ext cx="11978186" cy="1241365"/>
          </a:xfrm>
          <a:prstGeom prst="rect">
            <a:avLst/>
          </a:prstGeom>
        </p:spPr>
        <p:txBody>
          <a:bodyPr wrap="square">
            <a:spAutoFit/>
          </a:bodyPr>
          <a:lstStyle/>
          <a:p>
            <a:pPr algn="l" rtl="0"/>
            <a:r>
              <a:rPr lang="en-US" sz="2800" dirty="0" smtClean="0"/>
              <a:t>Hence </a:t>
            </a:r>
            <a:r>
              <a:rPr lang="en-US" sz="2800" dirty="0"/>
              <a:t>, the maximum value of the tensile stresses is given by: </a:t>
            </a:r>
          </a:p>
          <a:p>
            <a:pPr algn="l" rtl="0"/>
            <a:r>
              <a:rPr lang="en-US" sz="2800" dirty="0">
                <a:solidFill>
                  <a:srgbClr val="FF0000"/>
                </a:solidFill>
              </a:rPr>
              <a:t>𝑴𝒂𝒙𝒊𝒎𝒖𝒎 𝝈𝒇 = 𝟐∗𝝉∗𝑳𝒄</a:t>
            </a:r>
            <a:endParaRPr lang="en-US" sz="2800" dirty="0" smtClean="0">
              <a:solidFill>
                <a:srgbClr val="FF0000"/>
              </a:solidFill>
            </a:endParaRPr>
          </a:p>
          <a:p>
            <a:pPr algn="l" rtl="0"/>
            <a:endParaRPr lang="ar-IQ" sz="2800" baseline="-25000" dirty="0"/>
          </a:p>
        </p:txBody>
      </p:sp>
    </p:spTree>
    <p:extLst>
      <p:ext uri="{BB962C8B-B14F-4D97-AF65-F5344CB8AC3E}">
        <p14:creationId xmlns:p14="http://schemas.microsoft.com/office/powerpoint/2010/main" val="3978937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7175" y="257174"/>
            <a:ext cx="11587163" cy="6600825"/>
          </a:xfrm>
        </p:spPr>
        <p:txBody>
          <a:bodyPr/>
          <a:lstStyle/>
          <a:p>
            <a:pPr algn="l" rtl="0"/>
            <a:r>
              <a:rPr lang="en-US" dirty="0"/>
              <a:t>Then  the </a:t>
            </a:r>
            <a:r>
              <a:rPr lang="en-US" b="1" dirty="0">
                <a:solidFill>
                  <a:srgbClr val="FF0000"/>
                </a:solidFill>
              </a:rPr>
              <a:t>critical fiber  length (</a:t>
            </a:r>
            <a:r>
              <a:rPr lang="en-US" b="1" dirty="0" err="1">
                <a:solidFill>
                  <a:srgbClr val="FF0000"/>
                </a:solidFill>
              </a:rPr>
              <a:t>Lc</a:t>
            </a:r>
            <a:r>
              <a:rPr lang="en-US" b="1" dirty="0">
                <a:solidFill>
                  <a:srgbClr val="FF0000"/>
                </a:solidFill>
              </a:rPr>
              <a:t>),  </a:t>
            </a:r>
            <a:r>
              <a:rPr lang="en-US" dirty="0"/>
              <a:t>for any given fiber </a:t>
            </a:r>
            <a:r>
              <a:rPr lang="en-US" b="1" dirty="0">
                <a:solidFill>
                  <a:srgbClr val="FF0000"/>
                </a:solidFill>
              </a:rPr>
              <a:t>diameter  (D)</a:t>
            </a:r>
            <a:r>
              <a:rPr lang="en-US" dirty="0"/>
              <a:t>  can  be determined: </a:t>
            </a:r>
            <a:endParaRPr lang="ar-IQ" dirty="0"/>
          </a:p>
          <a:p>
            <a:pPr algn="l" rtl="0"/>
            <a:endParaRPr lang="en-US" dirty="0" smtClean="0"/>
          </a:p>
          <a:p>
            <a:pPr algn="l" rtl="0"/>
            <a:r>
              <a:rPr lang="en-US" b="1" dirty="0"/>
              <a:t>(τ ) is the average interfacial shear stress</a:t>
            </a:r>
          </a:p>
          <a:p>
            <a:pPr algn="l" rtl="0"/>
            <a:r>
              <a:rPr lang="en-US" b="1" dirty="0" smtClean="0"/>
              <a:t>(</a:t>
            </a:r>
            <a:r>
              <a:rPr lang="en-US" b="1" dirty="0"/>
              <a:t>D)cross-sectional </a:t>
            </a:r>
            <a:r>
              <a:rPr lang="en-US" b="1" dirty="0" smtClean="0"/>
              <a:t>diameter</a:t>
            </a:r>
          </a:p>
          <a:p>
            <a:pPr algn="l" rtl="0"/>
            <a:r>
              <a:rPr lang="en-US" b="1" dirty="0"/>
              <a:t>(𝜎f) ultimate (or tensile) strength</a:t>
            </a:r>
          </a:p>
          <a:p>
            <a:pPr algn="just" rtl="0"/>
            <a:r>
              <a:rPr lang="en-US" dirty="0" smtClean="0"/>
              <a:t>Some </a:t>
            </a:r>
            <a:r>
              <a:rPr lang="en-US" dirty="0"/>
              <a:t>critical fiber length is necessary for </a:t>
            </a:r>
            <a:r>
              <a:rPr lang="en-US" b="1" dirty="0">
                <a:solidFill>
                  <a:srgbClr val="FF0000"/>
                </a:solidFill>
              </a:rPr>
              <a:t>effective strengthening and stiffening</a:t>
            </a:r>
            <a:r>
              <a:rPr lang="en-US" dirty="0"/>
              <a:t> of the composite material. </a:t>
            </a:r>
            <a:endParaRPr lang="en-US" dirty="0" smtClean="0"/>
          </a:p>
          <a:p>
            <a:pPr algn="just" rtl="0"/>
            <a:r>
              <a:rPr lang="en-US" dirty="0" smtClean="0"/>
              <a:t>This </a:t>
            </a:r>
            <a:r>
              <a:rPr lang="en-US" dirty="0"/>
              <a:t>critical length </a:t>
            </a:r>
            <a:r>
              <a:rPr lang="en-US" dirty="0" err="1"/>
              <a:t>lc</a:t>
            </a:r>
            <a:r>
              <a:rPr lang="en-US" dirty="0"/>
              <a:t> is dependent on the fiber </a:t>
            </a:r>
            <a:r>
              <a:rPr lang="en-US" b="1" dirty="0">
                <a:solidFill>
                  <a:srgbClr val="FF0000"/>
                </a:solidFill>
              </a:rPr>
              <a:t>diameter</a:t>
            </a:r>
            <a:r>
              <a:rPr lang="en-US" dirty="0"/>
              <a:t> (</a:t>
            </a:r>
            <a:r>
              <a:rPr lang="en-US" dirty="0" smtClean="0"/>
              <a:t>d) </a:t>
            </a:r>
            <a:r>
              <a:rPr lang="en-US" dirty="0"/>
              <a:t>and its ultimate (</a:t>
            </a:r>
            <a:r>
              <a:rPr lang="en-US" b="1" dirty="0">
                <a:solidFill>
                  <a:srgbClr val="FF0000"/>
                </a:solidFill>
              </a:rPr>
              <a:t>or tensile</a:t>
            </a:r>
            <a:r>
              <a:rPr lang="en-US" dirty="0"/>
              <a:t>) strength (𝜎</a:t>
            </a:r>
            <a:r>
              <a:rPr lang="en-US" baseline="-25000" dirty="0"/>
              <a:t>f</a:t>
            </a:r>
            <a:r>
              <a:rPr lang="en-US" dirty="0"/>
              <a:t>), and on the </a:t>
            </a:r>
            <a:r>
              <a:rPr lang="en-US" b="1" dirty="0">
                <a:solidFill>
                  <a:srgbClr val="FF0000"/>
                </a:solidFill>
              </a:rPr>
              <a:t>fiber–matrix bond strength </a:t>
            </a:r>
            <a:r>
              <a:rPr lang="en-US" dirty="0"/>
              <a:t>(or the </a:t>
            </a:r>
            <a:r>
              <a:rPr lang="en-US" b="1" dirty="0"/>
              <a:t>shear strength </a:t>
            </a:r>
            <a:r>
              <a:rPr lang="en-US" dirty="0"/>
              <a:t>of the </a:t>
            </a:r>
            <a:r>
              <a:rPr lang="en-US" dirty="0" smtClean="0"/>
              <a:t>matrix</a:t>
            </a:r>
            <a:r>
              <a:rPr lang="en-US" dirty="0"/>
              <a:t>.</a:t>
            </a:r>
            <a:endParaRPr lang="en-US" dirty="0" smtClean="0"/>
          </a:p>
        </p:txBody>
      </p:sp>
      <p:graphicFrame>
        <p:nvGraphicFramePr>
          <p:cNvPr id="4" name="Object 11"/>
          <p:cNvGraphicFramePr>
            <a:graphicFrameLocks noChangeAspect="1"/>
          </p:cNvGraphicFramePr>
          <p:nvPr>
            <p:extLst/>
          </p:nvPr>
        </p:nvGraphicFramePr>
        <p:xfrm>
          <a:off x="6464988" y="5296113"/>
          <a:ext cx="3128961" cy="1362076"/>
        </p:xfrm>
        <a:graphic>
          <a:graphicData uri="http://schemas.openxmlformats.org/presentationml/2006/ole">
            <mc:AlternateContent xmlns:mc="http://schemas.openxmlformats.org/markup-compatibility/2006">
              <mc:Choice xmlns:v="urn:schemas-microsoft-com:vml" Requires="v">
                <p:oleObj spid="_x0000_s3075" name="معادلة" r:id="rId3" imgW="1168200" imgH="533160" progId="Equation.3">
                  <p:embed/>
                </p:oleObj>
              </mc:Choice>
              <mc:Fallback>
                <p:oleObj name="معادلة" r:id="rId3" imgW="1168200" imgH="533160" progId="Equation.3">
                  <p:embed/>
                  <p:pic>
                    <p:nvPicPr>
                      <p:cNvPr id="4" name="Object 11"/>
                      <p:cNvPicPr>
                        <a:picLocks noChangeAspect="1" noChangeArrowheads="1"/>
                      </p:cNvPicPr>
                      <p:nvPr/>
                    </p:nvPicPr>
                    <p:blipFill>
                      <a:blip r:embed="rId4"/>
                      <a:srcRect/>
                      <a:stretch>
                        <a:fillRect/>
                      </a:stretch>
                    </p:blipFill>
                    <p:spPr bwMode="auto">
                      <a:xfrm>
                        <a:off x="6464988" y="5296113"/>
                        <a:ext cx="3128961" cy="1362076"/>
                      </a:xfrm>
                      <a:prstGeom prst="rect">
                        <a:avLst/>
                      </a:prstGeom>
                      <a:noFill/>
                      <a:ln>
                        <a:noFill/>
                      </a:ln>
                      <a:effectLst/>
                    </p:spPr>
                  </p:pic>
                </p:oleObj>
              </mc:Fallback>
            </mc:AlternateContent>
          </a:graphicData>
        </a:graphic>
      </p:graphicFrame>
      <p:pic>
        <p:nvPicPr>
          <p:cNvPr id="5" name="صورة 4"/>
          <p:cNvPicPr>
            <a:picLocks noChangeAspect="1"/>
          </p:cNvPicPr>
          <p:nvPr/>
        </p:nvPicPr>
        <p:blipFill>
          <a:blip r:embed="rId5"/>
          <a:stretch>
            <a:fillRect/>
          </a:stretch>
        </p:blipFill>
        <p:spPr>
          <a:xfrm>
            <a:off x="4312693" y="838201"/>
            <a:ext cx="3493826" cy="774603"/>
          </a:xfrm>
          <a:prstGeom prst="rect">
            <a:avLst/>
          </a:prstGeom>
        </p:spPr>
      </p:pic>
    </p:spTree>
    <p:extLst>
      <p:ext uri="{BB962C8B-B14F-4D97-AF65-F5344CB8AC3E}">
        <p14:creationId xmlns:p14="http://schemas.microsoft.com/office/powerpoint/2010/main" val="3933027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36525" y="331703"/>
            <a:ext cx="11872913" cy="6355700"/>
          </a:xfrm>
          <a:prstGeom prst="rect">
            <a:avLst/>
          </a:prstGeom>
        </p:spPr>
      </p:pic>
    </p:spTree>
    <p:extLst>
      <p:ext uri="{BB962C8B-B14F-4D97-AF65-F5344CB8AC3E}">
        <p14:creationId xmlns:p14="http://schemas.microsoft.com/office/powerpoint/2010/main" val="893640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8365" y="218364"/>
            <a:ext cx="11723426" cy="6496335"/>
          </a:xfrm>
        </p:spPr>
        <p:txBody>
          <a:bodyPr/>
          <a:lstStyle/>
          <a:p>
            <a:pPr algn="l" rtl="0"/>
            <a:r>
              <a:rPr lang="en-US" dirty="0"/>
              <a:t>1. </a:t>
            </a:r>
            <a:r>
              <a:rPr lang="en-US" b="1" dirty="0">
                <a:solidFill>
                  <a:srgbClr val="FF0000"/>
                </a:solidFill>
              </a:rPr>
              <a:t>l = </a:t>
            </a:r>
            <a:r>
              <a:rPr lang="en-US" b="1" dirty="0" err="1">
                <a:solidFill>
                  <a:srgbClr val="FF0000"/>
                </a:solidFill>
              </a:rPr>
              <a:t>lc</a:t>
            </a:r>
            <a:r>
              <a:rPr lang="en-US" b="1" dirty="0">
                <a:solidFill>
                  <a:srgbClr val="FF0000"/>
                </a:solidFill>
              </a:rPr>
              <a:t> </a:t>
            </a:r>
            <a:r>
              <a:rPr lang="en-US" dirty="0"/>
              <a:t>, the maximum fiber load is achieved only at the </a:t>
            </a:r>
            <a:r>
              <a:rPr lang="en-US" b="1" dirty="0">
                <a:solidFill>
                  <a:srgbClr val="FF0000"/>
                </a:solidFill>
              </a:rPr>
              <a:t>axial center </a:t>
            </a:r>
            <a:r>
              <a:rPr lang="en-US" dirty="0"/>
              <a:t>of </a:t>
            </a:r>
          </a:p>
          <a:p>
            <a:pPr algn="l" rtl="0"/>
            <a:r>
              <a:rPr lang="en-US" dirty="0"/>
              <a:t>the fiber. </a:t>
            </a:r>
            <a:endParaRPr lang="en-US" dirty="0" smtClean="0"/>
          </a:p>
          <a:p>
            <a:pPr algn="l" rtl="0"/>
            <a:r>
              <a:rPr lang="en-US" dirty="0"/>
              <a:t>2. </a:t>
            </a:r>
            <a:r>
              <a:rPr lang="en-US" b="1" dirty="0">
                <a:solidFill>
                  <a:srgbClr val="FF0000"/>
                </a:solidFill>
              </a:rPr>
              <a:t>l </a:t>
            </a:r>
            <a:r>
              <a:rPr lang="en-US" b="1" dirty="0" smtClean="0">
                <a:solidFill>
                  <a:srgbClr val="FF0000"/>
                </a:solidFill>
              </a:rPr>
              <a:t>&gt; </a:t>
            </a:r>
            <a:r>
              <a:rPr lang="en-US" b="1" dirty="0" err="1" smtClean="0">
                <a:solidFill>
                  <a:srgbClr val="FF0000"/>
                </a:solidFill>
              </a:rPr>
              <a:t>lc</a:t>
            </a:r>
            <a:r>
              <a:rPr lang="en-US" b="1" dirty="0" smtClean="0">
                <a:solidFill>
                  <a:srgbClr val="FF0000"/>
                </a:solidFill>
              </a:rPr>
              <a:t> </a:t>
            </a:r>
            <a:r>
              <a:rPr lang="en-US" dirty="0"/>
              <a:t>, as fiber length increases, the fiber reinforcement becomes more </a:t>
            </a:r>
            <a:r>
              <a:rPr lang="en-US" dirty="0" smtClean="0"/>
              <a:t>effective</a:t>
            </a:r>
            <a:r>
              <a:rPr lang="en-US" dirty="0"/>
              <a:t>. Therefore, fiber normally have </a:t>
            </a:r>
            <a:r>
              <a:rPr lang="en-US" b="1" dirty="0">
                <a:solidFill>
                  <a:srgbClr val="FF0000"/>
                </a:solidFill>
              </a:rPr>
              <a:t>length  &gt; 15lc </a:t>
            </a:r>
            <a:r>
              <a:rPr lang="en-US" dirty="0"/>
              <a:t>. </a:t>
            </a:r>
            <a:endParaRPr lang="en-US" dirty="0" smtClean="0"/>
          </a:p>
          <a:p>
            <a:pPr algn="l" rtl="0"/>
            <a:r>
              <a:rPr lang="en-US" dirty="0"/>
              <a:t>3. </a:t>
            </a:r>
            <a:r>
              <a:rPr lang="en-US" b="1" dirty="0">
                <a:solidFill>
                  <a:srgbClr val="FF0000"/>
                </a:solidFill>
              </a:rPr>
              <a:t>l &lt; </a:t>
            </a:r>
            <a:r>
              <a:rPr lang="en-US" b="1" dirty="0" err="1">
                <a:solidFill>
                  <a:srgbClr val="FF0000"/>
                </a:solidFill>
              </a:rPr>
              <a:t>lc</a:t>
            </a:r>
            <a:r>
              <a:rPr lang="en-US" b="1" dirty="0">
                <a:solidFill>
                  <a:srgbClr val="FF0000"/>
                </a:solidFill>
              </a:rPr>
              <a:t> </a:t>
            </a:r>
            <a:r>
              <a:rPr lang="en-US" dirty="0"/>
              <a:t>, the matrix deforms around the fiber such that there is no </a:t>
            </a:r>
            <a:r>
              <a:rPr lang="en-US" b="1" dirty="0">
                <a:solidFill>
                  <a:srgbClr val="FF0000"/>
                </a:solidFill>
              </a:rPr>
              <a:t>stress </a:t>
            </a:r>
            <a:r>
              <a:rPr lang="en-US" b="1" dirty="0" smtClean="0">
                <a:solidFill>
                  <a:srgbClr val="FF0000"/>
                </a:solidFill>
              </a:rPr>
              <a:t>transference </a:t>
            </a:r>
            <a:r>
              <a:rPr lang="en-US" dirty="0"/>
              <a:t>and </a:t>
            </a:r>
            <a:r>
              <a:rPr lang="en-US" b="1" dirty="0">
                <a:solidFill>
                  <a:srgbClr val="FF0000"/>
                </a:solidFill>
              </a:rPr>
              <a:t>little reinforcement by the fiber</a:t>
            </a:r>
            <a:endParaRPr lang="ar-IQ" b="1" dirty="0">
              <a:solidFill>
                <a:srgbClr val="FF0000"/>
              </a:solidFill>
            </a:endParaRPr>
          </a:p>
        </p:txBody>
      </p:sp>
    </p:spTree>
    <p:extLst>
      <p:ext uri="{BB962C8B-B14F-4D97-AF65-F5344CB8AC3E}">
        <p14:creationId xmlns:p14="http://schemas.microsoft.com/office/powerpoint/2010/main" val="3173743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45660" y="272954"/>
                <a:ext cx="11641540" cy="6264323"/>
              </a:xfrm>
            </p:spPr>
            <p:txBody>
              <a:bodyPr/>
              <a:lstStyle/>
              <a:p>
                <a:pPr algn="just" rtl="0"/>
                <a:r>
                  <a:rPr lang="en-US" b="1" dirty="0" smtClean="0">
                    <a:solidFill>
                      <a:srgbClr val="FF0000"/>
                    </a:solidFill>
                  </a:rPr>
                  <a:t>Critical fiber length—dependence </a:t>
                </a:r>
                <a:r>
                  <a:rPr lang="en-US" dirty="0" smtClean="0"/>
                  <a:t>on </a:t>
                </a:r>
                <a:r>
                  <a:rPr lang="en-US" dirty="0"/>
                  <a:t>fiber strength and diameter, and fiber–matrix bond strength/matrix shear yield strength load is achieved only at the axial center of the fiber. As fiber length </a:t>
                </a:r>
                <a:r>
                  <a:rPr lang="en-US" dirty="0" smtClean="0"/>
                  <a:t>(l) </a:t>
                </a:r>
                <a:r>
                  <a:rPr lang="en-US" dirty="0"/>
                  <a:t>increases, the fiber reinforcement becomes more effective a stress–axial position profile for l ˃ </a:t>
                </a:r>
                <a:r>
                  <a:rPr lang="en-US" dirty="0" err="1"/>
                  <a:t>lc</a:t>
                </a:r>
                <a:r>
                  <a:rPr lang="en-US" dirty="0"/>
                  <a:t> when the applied stress is equal to the fiber strength</a:t>
                </a:r>
                <a:r>
                  <a:rPr lang="en-US" dirty="0" smtClean="0"/>
                  <a:t>.</a:t>
                </a:r>
              </a:p>
              <a:p>
                <a:pPr algn="just" rtl="0"/>
                <a:endParaRPr lang="en-US" dirty="0" smtClean="0"/>
              </a:p>
              <a:p>
                <a:pPr marL="0" indent="0" algn="ctr" rtl="0">
                  <a:buNone/>
                </a:pPr>
                <a:r>
                  <a:rPr lang="en-US" sz="4000" b="1" dirty="0">
                    <a:solidFill>
                      <a:srgbClr val="FF0000"/>
                    </a:solidFill>
                  </a:rPr>
                  <a:t>lc = </a:t>
                </a:r>
                <a14:m>
                  <m:oMath xmlns:m="http://schemas.openxmlformats.org/officeDocument/2006/math">
                    <m:r>
                      <a:rPr lang="en-US" sz="4000" b="1" i="1">
                        <a:solidFill>
                          <a:srgbClr val="FF0000"/>
                        </a:solidFill>
                        <a:latin typeface="Cambria Math" panose="02040503050406030204" pitchFamily="18" charset="0"/>
                      </a:rPr>
                      <m:t>𝝈</m:t>
                    </m:r>
                  </m:oMath>
                </a14:m>
                <a:r>
                  <a:rPr lang="en-US" sz="4000" b="1" baseline="-25000" dirty="0">
                    <a:solidFill>
                      <a:srgbClr val="FF0000"/>
                    </a:solidFill>
                  </a:rPr>
                  <a:t>f </a:t>
                </a:r>
                <a:r>
                  <a:rPr lang="en-US" sz="4000" b="1" dirty="0">
                    <a:solidFill>
                      <a:srgbClr val="FF0000"/>
                    </a:solidFill>
                  </a:rPr>
                  <a:t>d/2</a:t>
                </a:r>
                <a:r>
                  <a:rPr lang="az-Cyrl-AZ" sz="4000" b="1" dirty="0">
                    <a:solidFill>
                      <a:srgbClr val="FF0000"/>
                    </a:solidFill>
                  </a:rPr>
                  <a:t> Ҭ</a:t>
                </a:r>
                <a:r>
                  <a:rPr lang="en-US" sz="4000" b="1" baseline="-25000" dirty="0">
                    <a:solidFill>
                      <a:srgbClr val="FF0000"/>
                    </a:solidFill>
                  </a:rPr>
                  <a:t>c</a:t>
                </a:r>
              </a:p>
              <a:p>
                <a:pPr marL="0" indent="0" algn="just" rtl="0">
                  <a:buNone/>
                </a:pPr>
                <a:r>
                  <a:rPr lang="en-US" dirty="0" smtClean="0"/>
                  <a:t> where  </a:t>
                </a:r>
                <a:endParaRPr lang="en-US" dirty="0"/>
              </a:p>
              <a:p>
                <a:pPr algn="just" rtl="0"/>
                <a:r>
                  <a:rPr lang="en-US" dirty="0">
                    <a:solidFill>
                      <a:srgbClr val="FF0000"/>
                    </a:solidFill>
                  </a:rPr>
                  <a:t>d</a:t>
                </a:r>
                <a:r>
                  <a:rPr lang="en-US" dirty="0"/>
                  <a:t> = fiber diameter </a:t>
                </a:r>
              </a:p>
              <a:p>
                <a:pPr algn="just" rtl="0"/>
                <a:r>
                  <a:rPr lang="az-Cyrl-AZ" b="1" dirty="0">
                    <a:solidFill>
                      <a:srgbClr val="FF0000"/>
                    </a:solidFill>
                  </a:rPr>
                  <a:t>Ҭ</a:t>
                </a:r>
                <a:r>
                  <a:rPr lang="en-US" b="1" baseline="-25000" dirty="0" smtClean="0">
                    <a:solidFill>
                      <a:srgbClr val="FF0000"/>
                    </a:solidFill>
                  </a:rPr>
                  <a:t>c </a:t>
                </a:r>
                <a:r>
                  <a:rPr lang="en-US" dirty="0" smtClean="0"/>
                  <a:t> </a:t>
                </a:r>
                <a:r>
                  <a:rPr lang="en-US" dirty="0"/>
                  <a:t>= fiber-matrix bond </a:t>
                </a:r>
                <a:r>
                  <a:rPr lang="en-US" dirty="0" smtClean="0"/>
                  <a:t>strength </a:t>
                </a:r>
                <a:r>
                  <a:rPr lang="en-US" dirty="0"/>
                  <a:t>(</a:t>
                </a:r>
                <a:r>
                  <a:rPr lang="en-US" altLang="ar-IQ" dirty="0">
                    <a:solidFill>
                      <a:schemeClr val="tx2"/>
                    </a:solidFill>
                  </a:rPr>
                  <a:t>shear strength of fiber-matrix interface)</a:t>
                </a:r>
              </a:p>
              <a:p>
                <a:pPr algn="just" rtl="0"/>
                <a14:m>
                  <m:oMath xmlns:m="http://schemas.openxmlformats.org/officeDocument/2006/math">
                    <m:r>
                      <a:rPr lang="en-US" b="1" i="1">
                        <a:solidFill>
                          <a:srgbClr val="FF0000"/>
                        </a:solidFill>
                        <a:latin typeface="Cambria Math" panose="02040503050406030204" pitchFamily="18" charset="0"/>
                      </a:rPr>
                      <m:t>𝝈</m:t>
                    </m:r>
                  </m:oMath>
                </a14:m>
                <a:r>
                  <a:rPr lang="en-US" b="1" baseline="-25000" dirty="0">
                    <a:solidFill>
                      <a:srgbClr val="FF0000"/>
                    </a:solidFill>
                  </a:rPr>
                  <a:t>f </a:t>
                </a:r>
                <a:r>
                  <a:rPr lang="en-US" dirty="0"/>
                  <a:t>= fiber yield strength </a:t>
                </a:r>
                <a:r>
                  <a:rPr lang="en-US" dirty="0" smtClean="0"/>
                  <a:t>(fiber </a:t>
                </a:r>
                <a:r>
                  <a:rPr lang="en-US" dirty="0"/>
                  <a:t>ultimate tensile </a:t>
                </a:r>
                <a:r>
                  <a:rPr lang="en-US" dirty="0" smtClean="0"/>
                  <a:t>strength)</a:t>
                </a:r>
                <a:endParaRPr lang="en-US" dirty="0"/>
              </a:p>
              <a:p>
                <a:pPr algn="just" rtl="0"/>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45660" y="272954"/>
                <a:ext cx="11641540" cy="6264323"/>
              </a:xfrm>
              <a:blipFill>
                <a:blip r:embed="rId2"/>
                <a:stretch>
                  <a:fillRect l="-942" t="-1655" r="-1099"/>
                </a:stretch>
              </a:blipFill>
            </p:spPr>
            <p:txBody>
              <a:bodyPr/>
              <a:lstStyle/>
              <a:p>
                <a:r>
                  <a:rPr lang="ar-IQ">
                    <a:noFill/>
                  </a:rPr>
                  <a:t> </a:t>
                </a:r>
              </a:p>
            </p:txBody>
          </p:sp>
        </mc:Fallback>
      </mc:AlternateContent>
    </p:spTree>
    <p:extLst>
      <p:ext uri="{BB962C8B-B14F-4D97-AF65-F5344CB8AC3E}">
        <p14:creationId xmlns:p14="http://schemas.microsoft.com/office/powerpoint/2010/main" val="3220763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DBAD531-8661-44A2-86A8-B2FEA42159B8}" type="slidenum">
              <a:rPr lang="en-US" altLang="ar-IQ" sz="1200" b="0"/>
              <a:pPr>
                <a:spcBef>
                  <a:spcPct val="0"/>
                </a:spcBef>
                <a:buFontTx/>
                <a:buNone/>
              </a:pPr>
              <a:t>26</a:t>
            </a:fld>
            <a:endParaRPr lang="en-US" altLang="ar-IQ" sz="1200" b="0"/>
          </a:p>
        </p:txBody>
      </p:sp>
      <p:sp>
        <p:nvSpPr>
          <p:cNvPr id="29699" name="Rectangle 8"/>
          <p:cNvSpPr>
            <a:spLocks noChangeArrowheads="1"/>
          </p:cNvSpPr>
          <p:nvPr/>
        </p:nvSpPr>
        <p:spPr bwMode="auto">
          <a:xfrm>
            <a:off x="2068448" y="1681556"/>
            <a:ext cx="7488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dirty="0"/>
              <a:t>•  </a:t>
            </a:r>
            <a:r>
              <a:rPr lang="en-US" altLang="ar-IQ" sz="2200" b="0" dirty="0">
                <a:solidFill>
                  <a:schemeClr val="accent2"/>
                </a:solidFill>
              </a:rPr>
              <a:t>Critical </a:t>
            </a:r>
            <a:r>
              <a:rPr lang="en-US" altLang="ar-IQ" sz="2200" b="0" dirty="0"/>
              <a:t>fiber length for effective stiffening &amp; strengthening:</a:t>
            </a:r>
            <a:endParaRPr lang="en-US" altLang="ar-IQ" sz="2400" b="0" dirty="0"/>
          </a:p>
        </p:txBody>
      </p:sp>
      <p:sp>
        <p:nvSpPr>
          <p:cNvPr id="344082" name="Rectangle 18"/>
          <p:cNvSpPr>
            <a:spLocks noChangeArrowheads="1"/>
          </p:cNvSpPr>
          <p:nvPr/>
        </p:nvSpPr>
        <p:spPr bwMode="auto">
          <a:xfrm>
            <a:off x="2051050" y="3276600"/>
            <a:ext cx="7386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dirty="0"/>
              <a:t>•</a:t>
            </a:r>
            <a:r>
              <a:rPr lang="en-US" altLang="ar-IQ" sz="2200" b="0" dirty="0"/>
              <a:t>  Ex: For fiberglass, common fiber length &gt; 15 mm needed</a:t>
            </a:r>
          </a:p>
        </p:txBody>
      </p:sp>
      <p:sp>
        <p:nvSpPr>
          <p:cNvPr id="29701" name="Rectangle 28"/>
          <p:cNvSpPr>
            <a:spLocks noGrp="1" noChangeArrowheads="1"/>
          </p:cNvSpPr>
          <p:nvPr>
            <p:ph type="title" idx="4294967295"/>
          </p:nvPr>
        </p:nvSpPr>
        <p:spPr>
          <a:xfrm>
            <a:off x="838200" y="365126"/>
            <a:ext cx="10515600" cy="315913"/>
          </a:xfrm>
        </p:spPr>
        <p:txBody>
          <a:bodyPr>
            <a:noAutofit/>
          </a:bodyPr>
          <a:lstStyle/>
          <a:p>
            <a:pPr algn="ctr"/>
            <a:r>
              <a:rPr lang="en-US" altLang="ar-IQ" sz="3600" b="1" dirty="0">
                <a:solidFill>
                  <a:srgbClr val="002060"/>
                </a:solidFill>
                <a:ea typeface="ＭＳ Ｐゴシック" panose="020B0600070205080204" pitchFamily="34" charset="-128"/>
              </a:rPr>
              <a:t>Classification: Fiber-Reinforced </a:t>
            </a:r>
          </a:p>
        </p:txBody>
      </p:sp>
      <p:grpSp>
        <p:nvGrpSpPr>
          <p:cNvPr id="29702" name="Group 596"/>
          <p:cNvGrpSpPr>
            <a:grpSpLocks/>
          </p:cNvGrpSpPr>
          <p:nvPr/>
        </p:nvGrpSpPr>
        <p:grpSpPr bwMode="auto">
          <a:xfrm>
            <a:off x="2438400" y="882651"/>
            <a:ext cx="7310438" cy="741363"/>
            <a:chOff x="576" y="592"/>
            <a:chExt cx="4605" cy="467"/>
          </a:xfrm>
        </p:grpSpPr>
        <p:sp>
          <p:nvSpPr>
            <p:cNvPr id="29983" name="Rectangle 597"/>
            <p:cNvSpPr>
              <a:spLocks noChangeArrowheads="1"/>
            </p:cNvSpPr>
            <p:nvPr/>
          </p:nvSpPr>
          <p:spPr bwMode="auto">
            <a:xfrm>
              <a:off x="2304" y="819"/>
              <a:ext cx="1680" cy="24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pSp>
          <p:nvGrpSpPr>
            <p:cNvPr id="29984" name="Group 598"/>
            <p:cNvGrpSpPr>
              <a:grpSpLocks/>
            </p:cNvGrpSpPr>
            <p:nvPr/>
          </p:nvGrpSpPr>
          <p:grpSpPr bwMode="auto">
            <a:xfrm>
              <a:off x="576" y="592"/>
              <a:ext cx="4605" cy="445"/>
              <a:chOff x="576" y="592"/>
              <a:chExt cx="4605" cy="445"/>
            </a:xfrm>
          </p:grpSpPr>
          <p:sp>
            <p:nvSpPr>
              <p:cNvPr id="29985" name="Rectangle 599"/>
              <p:cNvSpPr>
                <a:spLocks noChangeArrowheads="1"/>
              </p:cNvSpPr>
              <p:nvPr/>
            </p:nvSpPr>
            <p:spPr bwMode="auto">
              <a:xfrm>
                <a:off x="576" y="816"/>
                <a:ext cx="1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ar-IQ" sz="2200" b="0">
                    <a:solidFill>
                      <a:srgbClr val="BBBBBB"/>
                    </a:solidFill>
                  </a:rPr>
                  <a:t>Particle-reinforced</a:t>
                </a:r>
              </a:p>
            </p:txBody>
          </p:sp>
          <p:sp>
            <p:nvSpPr>
              <p:cNvPr id="29986" name="Line 600"/>
              <p:cNvSpPr>
                <a:spLocks noChangeShapeType="1"/>
              </p:cNvSpPr>
              <p:nvPr/>
            </p:nvSpPr>
            <p:spPr bwMode="auto">
              <a:xfrm flipV="1">
                <a:off x="3088" y="592"/>
                <a:ext cx="1" cy="2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87" name="Line 601"/>
              <p:cNvSpPr>
                <a:spLocks noChangeShapeType="1"/>
              </p:cNvSpPr>
              <p:nvPr/>
            </p:nvSpPr>
            <p:spPr bwMode="auto">
              <a:xfrm>
                <a:off x="1350" y="632"/>
                <a:ext cx="3480"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88" name="Line 602"/>
              <p:cNvSpPr>
                <a:spLocks noChangeShapeType="1"/>
              </p:cNvSpPr>
              <p:nvPr/>
            </p:nvSpPr>
            <p:spPr bwMode="auto">
              <a:xfrm flipV="1">
                <a:off x="1368" y="632"/>
                <a:ext cx="1" cy="16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89" name="Line 603"/>
              <p:cNvSpPr>
                <a:spLocks noChangeShapeType="1"/>
              </p:cNvSpPr>
              <p:nvPr/>
            </p:nvSpPr>
            <p:spPr bwMode="auto">
              <a:xfrm flipV="1">
                <a:off x="4814" y="632"/>
                <a:ext cx="1" cy="17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90" name="Rectangle 604"/>
              <p:cNvSpPr>
                <a:spLocks noChangeArrowheads="1"/>
              </p:cNvSpPr>
              <p:nvPr/>
            </p:nvSpPr>
            <p:spPr bwMode="auto">
              <a:xfrm>
                <a:off x="2505" y="824"/>
                <a:ext cx="12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t>Fiber-reinforced</a:t>
                </a:r>
                <a:endParaRPr lang="en-US" altLang="ar-IQ" sz="2400" b="0"/>
              </a:p>
            </p:txBody>
          </p:sp>
          <p:sp>
            <p:nvSpPr>
              <p:cNvPr id="29991" name="Rectangle 605"/>
              <p:cNvSpPr>
                <a:spLocks noChangeArrowheads="1"/>
              </p:cNvSpPr>
              <p:nvPr/>
            </p:nvSpPr>
            <p:spPr bwMode="auto">
              <a:xfrm>
                <a:off x="4420" y="824"/>
                <a:ext cx="7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dirty="0">
                    <a:solidFill>
                      <a:srgbClr val="BBBBBB"/>
                    </a:solidFill>
                  </a:rPr>
                  <a:t>Structural</a:t>
                </a:r>
                <a:endParaRPr lang="en-US" altLang="ar-IQ" sz="2400" b="0" dirty="0"/>
              </a:p>
            </p:txBody>
          </p:sp>
        </p:grpSp>
      </p:grpSp>
      <p:sp>
        <p:nvSpPr>
          <p:cNvPr id="29703" name="Rectangle 4"/>
          <p:cNvSpPr>
            <a:spLocks noChangeArrowheads="1"/>
          </p:cNvSpPr>
          <p:nvPr/>
        </p:nvSpPr>
        <p:spPr bwMode="auto">
          <a:xfrm>
            <a:off x="6134100" y="2362200"/>
            <a:ext cx="317500" cy="3810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ar-IQ" altLang="ar-IQ" sz="2400" b="0">
              <a:solidFill>
                <a:srgbClr val="66FF66"/>
              </a:solidFill>
            </a:endParaRPr>
          </a:p>
        </p:txBody>
      </p:sp>
      <p:sp>
        <p:nvSpPr>
          <p:cNvPr id="29704" name="Rectangle 5"/>
          <p:cNvSpPr>
            <a:spLocks noChangeArrowheads="1"/>
          </p:cNvSpPr>
          <p:nvPr/>
        </p:nvSpPr>
        <p:spPr bwMode="auto">
          <a:xfrm>
            <a:off x="6054726" y="2819400"/>
            <a:ext cx="284163" cy="3810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9705" name="Rectangle 6"/>
          <p:cNvSpPr>
            <a:spLocks noChangeArrowheads="1"/>
          </p:cNvSpPr>
          <p:nvPr/>
        </p:nvSpPr>
        <p:spPr bwMode="auto">
          <a:xfrm>
            <a:off x="5884864" y="2362200"/>
            <a:ext cx="276225" cy="381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aphicFrame>
        <p:nvGraphicFramePr>
          <p:cNvPr id="29706" name="Object 11"/>
          <p:cNvGraphicFramePr>
            <a:graphicFrameLocks noChangeAspect="1"/>
          </p:cNvGraphicFramePr>
          <p:nvPr/>
        </p:nvGraphicFramePr>
        <p:xfrm>
          <a:off x="4024314" y="2354263"/>
          <a:ext cx="2452687" cy="850900"/>
        </p:xfrm>
        <a:graphic>
          <a:graphicData uri="http://schemas.openxmlformats.org/presentationml/2006/ole">
            <mc:AlternateContent xmlns:mc="http://schemas.openxmlformats.org/markup-compatibility/2006">
              <mc:Choice xmlns:v="urn:schemas-microsoft-com:vml" Requires="v">
                <p:oleObj spid="_x0000_s4101" name="Equation" r:id="rId4" imgW="1244600" imgH="431800" progId="Equation.3">
                  <p:embed/>
                </p:oleObj>
              </mc:Choice>
              <mc:Fallback>
                <p:oleObj name="Equation" r:id="rId4" imgW="1244600" imgH="431800" progId="Equation.3">
                  <p:embed/>
                  <p:pic>
                    <p:nvPicPr>
                      <p:cNvPr id="29706"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314" y="2354263"/>
                        <a:ext cx="245268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7" name="Rectangle 12"/>
          <p:cNvSpPr>
            <a:spLocks noChangeArrowheads="1"/>
          </p:cNvSpPr>
          <p:nvPr/>
        </p:nvSpPr>
        <p:spPr bwMode="auto">
          <a:xfrm>
            <a:off x="6934200" y="2057401"/>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6600"/>
                </a:solidFill>
              </a:rPr>
              <a:t>fiber diameter</a:t>
            </a:r>
          </a:p>
        </p:txBody>
      </p:sp>
      <p:sp>
        <p:nvSpPr>
          <p:cNvPr id="29708" name="Rectangle 13"/>
          <p:cNvSpPr>
            <a:spLocks noChangeArrowheads="1"/>
          </p:cNvSpPr>
          <p:nvPr/>
        </p:nvSpPr>
        <p:spPr bwMode="auto">
          <a:xfrm>
            <a:off x="6858000" y="2635250"/>
            <a:ext cx="4083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l" rtl="0">
              <a:spcBef>
                <a:spcPct val="0"/>
              </a:spcBef>
              <a:buFontTx/>
              <a:buNone/>
            </a:pPr>
            <a:r>
              <a:rPr lang="en-US" altLang="ar-IQ" sz="1800" b="0" dirty="0">
                <a:solidFill>
                  <a:schemeClr val="tx2"/>
                </a:solidFill>
              </a:rPr>
              <a:t>shear strength </a:t>
            </a:r>
            <a:r>
              <a:rPr lang="en-US" altLang="ar-IQ" sz="1800" b="0" dirty="0" smtClean="0">
                <a:solidFill>
                  <a:schemeClr val="tx2"/>
                </a:solidFill>
              </a:rPr>
              <a:t>of fiber-matrix </a:t>
            </a:r>
            <a:r>
              <a:rPr lang="en-US" altLang="ar-IQ" sz="1800" b="0" dirty="0">
                <a:solidFill>
                  <a:schemeClr val="tx2"/>
                </a:solidFill>
              </a:rPr>
              <a:t>interface</a:t>
            </a:r>
          </a:p>
        </p:txBody>
      </p:sp>
      <p:sp>
        <p:nvSpPr>
          <p:cNvPr id="29709" name="Rectangle 14"/>
          <p:cNvSpPr>
            <a:spLocks noChangeArrowheads="1"/>
          </p:cNvSpPr>
          <p:nvPr/>
        </p:nvSpPr>
        <p:spPr bwMode="auto">
          <a:xfrm>
            <a:off x="2438400" y="19812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dirty="0">
                <a:solidFill>
                  <a:srgbClr val="0000FF"/>
                </a:solidFill>
              </a:rPr>
              <a:t>fiber ultimate tensile strength</a:t>
            </a:r>
          </a:p>
        </p:txBody>
      </p:sp>
      <p:sp>
        <p:nvSpPr>
          <p:cNvPr id="29710" name="Line 15"/>
          <p:cNvSpPr>
            <a:spLocks noChangeShapeType="1"/>
          </p:cNvSpPr>
          <p:nvPr/>
        </p:nvSpPr>
        <p:spPr bwMode="auto">
          <a:xfrm>
            <a:off x="5381626" y="2255838"/>
            <a:ext cx="485775" cy="1825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9711" name="Line 16"/>
          <p:cNvSpPr>
            <a:spLocks noChangeShapeType="1"/>
          </p:cNvSpPr>
          <p:nvPr/>
        </p:nvSpPr>
        <p:spPr bwMode="auto">
          <a:xfrm flipH="1">
            <a:off x="6334126" y="2819401"/>
            <a:ext cx="600075" cy="130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9712" name="Line 17"/>
          <p:cNvSpPr>
            <a:spLocks noChangeShapeType="1"/>
          </p:cNvSpPr>
          <p:nvPr/>
        </p:nvSpPr>
        <p:spPr bwMode="auto">
          <a:xfrm flipH="1">
            <a:off x="6553200" y="2209800"/>
            <a:ext cx="4572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344083" name="Rectangle 19"/>
          <p:cNvSpPr>
            <a:spLocks noChangeArrowheads="1"/>
          </p:cNvSpPr>
          <p:nvPr/>
        </p:nvSpPr>
        <p:spPr bwMode="auto">
          <a:xfrm>
            <a:off x="2042833" y="3627438"/>
            <a:ext cx="8426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dirty="0"/>
              <a:t>•</a:t>
            </a:r>
            <a:r>
              <a:rPr lang="en-US" altLang="ar-IQ" sz="2200" b="0" dirty="0"/>
              <a:t>  For longer fibers, stress transference from matrix is more efficient</a:t>
            </a:r>
          </a:p>
        </p:txBody>
      </p:sp>
      <p:grpSp>
        <p:nvGrpSpPr>
          <p:cNvPr id="4" name="Group 609"/>
          <p:cNvGrpSpPr>
            <a:grpSpLocks/>
          </p:cNvGrpSpPr>
          <p:nvPr/>
        </p:nvGrpSpPr>
        <p:grpSpPr bwMode="auto">
          <a:xfrm>
            <a:off x="2209800" y="4287282"/>
            <a:ext cx="7620000" cy="2218294"/>
            <a:chOff x="432" y="2496"/>
            <a:chExt cx="4800" cy="1602"/>
          </a:xfrm>
        </p:grpSpPr>
        <p:grpSp>
          <p:nvGrpSpPr>
            <p:cNvPr id="29715" name="Group 608"/>
            <p:cNvGrpSpPr>
              <a:grpSpLocks/>
            </p:cNvGrpSpPr>
            <p:nvPr/>
          </p:nvGrpSpPr>
          <p:grpSpPr bwMode="auto">
            <a:xfrm>
              <a:off x="432" y="2496"/>
              <a:ext cx="4303" cy="1602"/>
              <a:chOff x="432" y="2496"/>
              <a:chExt cx="4303" cy="1602"/>
            </a:xfrm>
          </p:grpSpPr>
          <p:sp>
            <p:nvSpPr>
              <p:cNvPr id="29863" name="Rectangle 21"/>
              <p:cNvSpPr>
                <a:spLocks noChangeArrowheads="1"/>
              </p:cNvSpPr>
              <p:nvPr/>
            </p:nvSpPr>
            <p:spPr bwMode="auto">
              <a:xfrm>
                <a:off x="528" y="2496"/>
                <a:ext cx="1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dirty="0">
                    <a:solidFill>
                      <a:schemeClr val="tx2"/>
                    </a:solidFill>
                  </a:rPr>
                  <a:t>Short, thick fibers:</a:t>
                </a:r>
              </a:p>
            </p:txBody>
          </p:sp>
          <p:graphicFrame>
            <p:nvGraphicFramePr>
              <p:cNvPr id="29864" name="Object 22"/>
              <p:cNvGraphicFramePr>
                <a:graphicFrameLocks noChangeAspect="1"/>
              </p:cNvGraphicFramePr>
              <p:nvPr/>
            </p:nvGraphicFramePr>
            <p:xfrm>
              <a:off x="846" y="2609"/>
              <a:ext cx="1356" cy="476"/>
            </p:xfrm>
            <a:graphic>
              <a:graphicData uri="http://schemas.openxmlformats.org/presentationml/2006/ole">
                <mc:AlternateContent xmlns:mc="http://schemas.openxmlformats.org/markup-compatibility/2006">
                  <mc:Choice xmlns:v="urn:schemas-microsoft-com:vml" Requires="v">
                    <p:oleObj spid="_x0000_s4102" name="Equation" r:id="rId6" imgW="1231366" imgH="431613" progId="Equation.3">
                      <p:embed/>
                    </p:oleObj>
                  </mc:Choice>
                  <mc:Fallback>
                    <p:oleObj name="Equation" r:id="rId6" imgW="1231366" imgH="431613" progId="Equation.3">
                      <p:embed/>
                      <p:pic>
                        <p:nvPicPr>
                          <p:cNvPr id="29864"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 y="2609"/>
                            <a:ext cx="1356"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865" name="Rectangle 24"/>
              <p:cNvSpPr>
                <a:spLocks noChangeArrowheads="1"/>
              </p:cNvSpPr>
              <p:nvPr/>
            </p:nvSpPr>
            <p:spPr bwMode="auto">
              <a:xfrm>
                <a:off x="3120" y="2496"/>
                <a:ext cx="1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6600"/>
                    </a:solidFill>
                  </a:rPr>
                  <a:t>Long, thin fibers:</a:t>
                </a:r>
              </a:p>
            </p:txBody>
          </p:sp>
          <p:sp>
            <p:nvSpPr>
              <p:cNvPr id="29866" name="Rectangle 25"/>
              <p:cNvSpPr>
                <a:spLocks noChangeArrowheads="1"/>
              </p:cNvSpPr>
              <p:nvPr/>
            </p:nvSpPr>
            <p:spPr bwMode="auto">
              <a:xfrm>
                <a:off x="491" y="3867"/>
                <a:ext cx="13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chemeClr val="tx2"/>
                    </a:solidFill>
                  </a:rPr>
                  <a:t>Low fiber efficiency</a:t>
                </a:r>
              </a:p>
            </p:txBody>
          </p:sp>
          <p:sp>
            <p:nvSpPr>
              <p:cNvPr id="29867" name="Rectangle 27"/>
              <p:cNvSpPr>
                <a:spLocks noChangeArrowheads="1"/>
              </p:cNvSpPr>
              <p:nvPr/>
            </p:nvSpPr>
            <p:spPr bwMode="auto">
              <a:xfrm>
                <a:off x="2064" y="3406"/>
                <a:ext cx="9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1200" b="0">
                  <a:solidFill>
                    <a:srgbClr val="000000"/>
                  </a:solidFill>
                </a:endParaRPr>
              </a:p>
            </p:txBody>
          </p:sp>
          <p:graphicFrame>
            <p:nvGraphicFramePr>
              <p:cNvPr id="29868" name="Object 40"/>
              <p:cNvGraphicFramePr>
                <a:graphicFrameLocks noChangeAspect="1"/>
              </p:cNvGraphicFramePr>
              <p:nvPr/>
            </p:nvGraphicFramePr>
            <p:xfrm>
              <a:off x="3366" y="2609"/>
              <a:ext cx="1369" cy="475"/>
            </p:xfrm>
            <a:graphic>
              <a:graphicData uri="http://schemas.openxmlformats.org/presentationml/2006/ole">
                <mc:AlternateContent xmlns:mc="http://schemas.openxmlformats.org/markup-compatibility/2006">
                  <mc:Choice xmlns:v="urn:schemas-microsoft-com:vml" Requires="v">
                    <p:oleObj spid="_x0000_s4103" name="Equation" r:id="rId8" imgW="1244600" imgH="431800" progId="Equation.3">
                      <p:embed/>
                    </p:oleObj>
                  </mc:Choice>
                  <mc:Fallback>
                    <p:oleObj name="Equation" r:id="rId8" imgW="1244600" imgH="431800" progId="Equation.3">
                      <p:embed/>
                      <p:pic>
                        <p:nvPicPr>
                          <p:cNvPr id="29868"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 y="2609"/>
                            <a:ext cx="136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869" name="AutoShape 41"/>
              <p:cNvSpPr>
                <a:spLocks noChangeAspect="1" noChangeArrowheads="1" noTextEdit="1"/>
              </p:cNvSpPr>
              <p:nvPr/>
            </p:nvSpPr>
            <p:spPr bwMode="auto">
              <a:xfrm>
                <a:off x="432" y="3003"/>
                <a:ext cx="1420"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sp>
            <p:nvSpPr>
              <p:cNvPr id="29870" name="Freeform 43"/>
              <p:cNvSpPr>
                <a:spLocks/>
              </p:cNvSpPr>
              <p:nvPr/>
            </p:nvSpPr>
            <p:spPr bwMode="auto">
              <a:xfrm>
                <a:off x="521" y="3009"/>
                <a:ext cx="1261" cy="834"/>
              </a:xfrm>
              <a:custGeom>
                <a:avLst/>
                <a:gdLst>
                  <a:gd name="T0" fmla="*/ 45 w 1261"/>
                  <a:gd name="T1" fmla="*/ 109 h 834"/>
                  <a:gd name="T2" fmla="*/ 19 w 1261"/>
                  <a:gd name="T3" fmla="*/ 172 h 834"/>
                  <a:gd name="T4" fmla="*/ 7 w 1261"/>
                  <a:gd name="T5" fmla="*/ 249 h 834"/>
                  <a:gd name="T6" fmla="*/ 7 w 1261"/>
                  <a:gd name="T7" fmla="*/ 306 h 834"/>
                  <a:gd name="T8" fmla="*/ 13 w 1261"/>
                  <a:gd name="T9" fmla="*/ 331 h 834"/>
                  <a:gd name="T10" fmla="*/ 13 w 1261"/>
                  <a:gd name="T11" fmla="*/ 363 h 834"/>
                  <a:gd name="T12" fmla="*/ 0 w 1261"/>
                  <a:gd name="T13" fmla="*/ 433 h 834"/>
                  <a:gd name="T14" fmla="*/ 0 w 1261"/>
                  <a:gd name="T15" fmla="*/ 516 h 834"/>
                  <a:gd name="T16" fmla="*/ 7 w 1261"/>
                  <a:gd name="T17" fmla="*/ 611 h 834"/>
                  <a:gd name="T18" fmla="*/ 19 w 1261"/>
                  <a:gd name="T19" fmla="*/ 656 h 834"/>
                  <a:gd name="T20" fmla="*/ 57 w 1261"/>
                  <a:gd name="T21" fmla="*/ 701 h 834"/>
                  <a:gd name="T22" fmla="*/ 115 w 1261"/>
                  <a:gd name="T23" fmla="*/ 751 h 834"/>
                  <a:gd name="T24" fmla="*/ 153 w 1261"/>
                  <a:gd name="T25" fmla="*/ 771 h 834"/>
                  <a:gd name="T26" fmla="*/ 191 w 1261"/>
                  <a:gd name="T27" fmla="*/ 783 h 834"/>
                  <a:gd name="T28" fmla="*/ 268 w 1261"/>
                  <a:gd name="T29" fmla="*/ 802 h 834"/>
                  <a:gd name="T30" fmla="*/ 312 w 1261"/>
                  <a:gd name="T31" fmla="*/ 809 h 834"/>
                  <a:gd name="T32" fmla="*/ 363 w 1261"/>
                  <a:gd name="T33" fmla="*/ 821 h 834"/>
                  <a:gd name="T34" fmla="*/ 465 w 1261"/>
                  <a:gd name="T35" fmla="*/ 821 h 834"/>
                  <a:gd name="T36" fmla="*/ 554 w 1261"/>
                  <a:gd name="T37" fmla="*/ 809 h 834"/>
                  <a:gd name="T38" fmla="*/ 650 w 1261"/>
                  <a:gd name="T39" fmla="*/ 796 h 834"/>
                  <a:gd name="T40" fmla="*/ 752 w 1261"/>
                  <a:gd name="T41" fmla="*/ 796 h 834"/>
                  <a:gd name="T42" fmla="*/ 796 w 1261"/>
                  <a:gd name="T43" fmla="*/ 802 h 834"/>
                  <a:gd name="T44" fmla="*/ 834 w 1261"/>
                  <a:gd name="T45" fmla="*/ 815 h 834"/>
                  <a:gd name="T46" fmla="*/ 879 w 1261"/>
                  <a:gd name="T47" fmla="*/ 828 h 834"/>
                  <a:gd name="T48" fmla="*/ 930 w 1261"/>
                  <a:gd name="T49" fmla="*/ 834 h 834"/>
                  <a:gd name="T50" fmla="*/ 1032 w 1261"/>
                  <a:gd name="T51" fmla="*/ 828 h 834"/>
                  <a:gd name="T52" fmla="*/ 1076 w 1261"/>
                  <a:gd name="T53" fmla="*/ 821 h 834"/>
                  <a:gd name="T54" fmla="*/ 1127 w 1261"/>
                  <a:gd name="T55" fmla="*/ 802 h 834"/>
                  <a:gd name="T56" fmla="*/ 1178 w 1261"/>
                  <a:gd name="T57" fmla="*/ 764 h 834"/>
                  <a:gd name="T58" fmla="*/ 1216 w 1261"/>
                  <a:gd name="T59" fmla="*/ 720 h 834"/>
                  <a:gd name="T60" fmla="*/ 1261 w 1261"/>
                  <a:gd name="T61" fmla="*/ 605 h 834"/>
                  <a:gd name="T62" fmla="*/ 1255 w 1261"/>
                  <a:gd name="T63" fmla="*/ 541 h 834"/>
                  <a:gd name="T64" fmla="*/ 1242 w 1261"/>
                  <a:gd name="T65" fmla="*/ 484 h 834"/>
                  <a:gd name="T66" fmla="*/ 1197 w 1261"/>
                  <a:gd name="T67" fmla="*/ 376 h 834"/>
                  <a:gd name="T68" fmla="*/ 1165 w 1261"/>
                  <a:gd name="T69" fmla="*/ 268 h 834"/>
                  <a:gd name="T70" fmla="*/ 1127 w 1261"/>
                  <a:gd name="T71" fmla="*/ 179 h 834"/>
                  <a:gd name="T72" fmla="*/ 1102 w 1261"/>
                  <a:gd name="T73" fmla="*/ 147 h 834"/>
                  <a:gd name="T74" fmla="*/ 1076 w 1261"/>
                  <a:gd name="T75" fmla="*/ 128 h 834"/>
                  <a:gd name="T76" fmla="*/ 1019 w 1261"/>
                  <a:gd name="T77" fmla="*/ 89 h 834"/>
                  <a:gd name="T78" fmla="*/ 949 w 1261"/>
                  <a:gd name="T79" fmla="*/ 51 h 834"/>
                  <a:gd name="T80" fmla="*/ 885 w 1261"/>
                  <a:gd name="T81" fmla="*/ 32 h 834"/>
                  <a:gd name="T82" fmla="*/ 745 w 1261"/>
                  <a:gd name="T83" fmla="*/ 19 h 834"/>
                  <a:gd name="T84" fmla="*/ 681 w 1261"/>
                  <a:gd name="T85" fmla="*/ 32 h 834"/>
                  <a:gd name="T86" fmla="*/ 637 w 1261"/>
                  <a:gd name="T87" fmla="*/ 51 h 834"/>
                  <a:gd name="T88" fmla="*/ 535 w 1261"/>
                  <a:gd name="T89" fmla="*/ 77 h 834"/>
                  <a:gd name="T90" fmla="*/ 459 w 1261"/>
                  <a:gd name="T91" fmla="*/ 45 h 834"/>
                  <a:gd name="T92" fmla="*/ 427 w 1261"/>
                  <a:gd name="T93" fmla="*/ 26 h 834"/>
                  <a:gd name="T94" fmla="*/ 395 w 1261"/>
                  <a:gd name="T95" fmla="*/ 13 h 834"/>
                  <a:gd name="T96" fmla="*/ 319 w 1261"/>
                  <a:gd name="T97" fmla="*/ 0 h 834"/>
                  <a:gd name="T98" fmla="*/ 287 w 1261"/>
                  <a:gd name="T99" fmla="*/ 0 h 834"/>
                  <a:gd name="T100" fmla="*/ 248 w 1261"/>
                  <a:gd name="T101" fmla="*/ 13 h 834"/>
                  <a:gd name="T102" fmla="*/ 223 w 1261"/>
                  <a:gd name="T103" fmla="*/ 19 h 834"/>
                  <a:gd name="T104" fmla="*/ 217 w 1261"/>
                  <a:gd name="T105" fmla="*/ 32 h 834"/>
                  <a:gd name="T106" fmla="*/ 185 w 1261"/>
                  <a:gd name="T107" fmla="*/ 64 h 834"/>
                  <a:gd name="T108" fmla="*/ 153 w 1261"/>
                  <a:gd name="T109" fmla="*/ 45 h 834"/>
                  <a:gd name="T110" fmla="*/ 128 w 1261"/>
                  <a:gd name="T111" fmla="*/ 39 h 834"/>
                  <a:gd name="T112" fmla="*/ 102 w 1261"/>
                  <a:gd name="T113" fmla="*/ 45 h 834"/>
                  <a:gd name="T114" fmla="*/ 83 w 1261"/>
                  <a:gd name="T115" fmla="*/ 58 h 834"/>
                  <a:gd name="T116" fmla="*/ 57 w 1261"/>
                  <a:gd name="T117" fmla="*/ 102 h 834"/>
                  <a:gd name="T118" fmla="*/ 45 w 1261"/>
                  <a:gd name="T119" fmla="*/ 109 h 8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1"/>
                  <a:gd name="T181" fmla="*/ 0 h 834"/>
                  <a:gd name="T182" fmla="*/ 1261 w 1261"/>
                  <a:gd name="T183" fmla="*/ 834 h 8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1" h="834">
                    <a:moveTo>
                      <a:pt x="45" y="109"/>
                    </a:moveTo>
                    <a:lnTo>
                      <a:pt x="19" y="172"/>
                    </a:lnTo>
                    <a:lnTo>
                      <a:pt x="7" y="249"/>
                    </a:lnTo>
                    <a:lnTo>
                      <a:pt x="7" y="306"/>
                    </a:lnTo>
                    <a:lnTo>
                      <a:pt x="13" y="331"/>
                    </a:lnTo>
                    <a:lnTo>
                      <a:pt x="13" y="363"/>
                    </a:lnTo>
                    <a:lnTo>
                      <a:pt x="0" y="433"/>
                    </a:lnTo>
                    <a:lnTo>
                      <a:pt x="0" y="516"/>
                    </a:lnTo>
                    <a:lnTo>
                      <a:pt x="7" y="611"/>
                    </a:lnTo>
                    <a:lnTo>
                      <a:pt x="19" y="656"/>
                    </a:lnTo>
                    <a:lnTo>
                      <a:pt x="57" y="701"/>
                    </a:lnTo>
                    <a:lnTo>
                      <a:pt x="115" y="751"/>
                    </a:lnTo>
                    <a:lnTo>
                      <a:pt x="153" y="771"/>
                    </a:lnTo>
                    <a:lnTo>
                      <a:pt x="191" y="783"/>
                    </a:lnTo>
                    <a:lnTo>
                      <a:pt x="268" y="802"/>
                    </a:lnTo>
                    <a:lnTo>
                      <a:pt x="312" y="809"/>
                    </a:lnTo>
                    <a:lnTo>
                      <a:pt x="363" y="821"/>
                    </a:lnTo>
                    <a:lnTo>
                      <a:pt x="465" y="821"/>
                    </a:lnTo>
                    <a:lnTo>
                      <a:pt x="554" y="809"/>
                    </a:lnTo>
                    <a:lnTo>
                      <a:pt x="650" y="796"/>
                    </a:lnTo>
                    <a:lnTo>
                      <a:pt x="752" y="796"/>
                    </a:lnTo>
                    <a:lnTo>
                      <a:pt x="796" y="802"/>
                    </a:lnTo>
                    <a:lnTo>
                      <a:pt x="834" y="815"/>
                    </a:lnTo>
                    <a:lnTo>
                      <a:pt x="879" y="828"/>
                    </a:lnTo>
                    <a:lnTo>
                      <a:pt x="930" y="834"/>
                    </a:lnTo>
                    <a:lnTo>
                      <a:pt x="1032" y="828"/>
                    </a:lnTo>
                    <a:lnTo>
                      <a:pt x="1076" y="821"/>
                    </a:lnTo>
                    <a:lnTo>
                      <a:pt x="1127" y="802"/>
                    </a:lnTo>
                    <a:lnTo>
                      <a:pt x="1178" y="764"/>
                    </a:lnTo>
                    <a:lnTo>
                      <a:pt x="1216" y="720"/>
                    </a:lnTo>
                    <a:lnTo>
                      <a:pt x="1261" y="605"/>
                    </a:lnTo>
                    <a:lnTo>
                      <a:pt x="1255" y="541"/>
                    </a:lnTo>
                    <a:lnTo>
                      <a:pt x="1242" y="484"/>
                    </a:lnTo>
                    <a:lnTo>
                      <a:pt x="1197" y="376"/>
                    </a:lnTo>
                    <a:lnTo>
                      <a:pt x="1165" y="268"/>
                    </a:lnTo>
                    <a:lnTo>
                      <a:pt x="1127" y="179"/>
                    </a:lnTo>
                    <a:lnTo>
                      <a:pt x="1102" y="147"/>
                    </a:lnTo>
                    <a:lnTo>
                      <a:pt x="1076" y="128"/>
                    </a:lnTo>
                    <a:lnTo>
                      <a:pt x="1019" y="89"/>
                    </a:lnTo>
                    <a:lnTo>
                      <a:pt x="949" y="51"/>
                    </a:lnTo>
                    <a:lnTo>
                      <a:pt x="885" y="32"/>
                    </a:lnTo>
                    <a:lnTo>
                      <a:pt x="745" y="19"/>
                    </a:lnTo>
                    <a:lnTo>
                      <a:pt x="681" y="32"/>
                    </a:lnTo>
                    <a:lnTo>
                      <a:pt x="637" y="51"/>
                    </a:lnTo>
                    <a:lnTo>
                      <a:pt x="535" y="77"/>
                    </a:lnTo>
                    <a:lnTo>
                      <a:pt x="459" y="45"/>
                    </a:lnTo>
                    <a:lnTo>
                      <a:pt x="427" y="26"/>
                    </a:lnTo>
                    <a:lnTo>
                      <a:pt x="395" y="13"/>
                    </a:lnTo>
                    <a:lnTo>
                      <a:pt x="319" y="0"/>
                    </a:lnTo>
                    <a:lnTo>
                      <a:pt x="287" y="0"/>
                    </a:lnTo>
                    <a:lnTo>
                      <a:pt x="248" y="13"/>
                    </a:lnTo>
                    <a:lnTo>
                      <a:pt x="223" y="19"/>
                    </a:lnTo>
                    <a:lnTo>
                      <a:pt x="217" y="32"/>
                    </a:lnTo>
                    <a:lnTo>
                      <a:pt x="185" y="64"/>
                    </a:lnTo>
                    <a:lnTo>
                      <a:pt x="153" y="45"/>
                    </a:lnTo>
                    <a:lnTo>
                      <a:pt x="128" y="39"/>
                    </a:lnTo>
                    <a:lnTo>
                      <a:pt x="102" y="45"/>
                    </a:lnTo>
                    <a:lnTo>
                      <a:pt x="83" y="58"/>
                    </a:lnTo>
                    <a:lnTo>
                      <a:pt x="57" y="102"/>
                    </a:lnTo>
                    <a:lnTo>
                      <a:pt x="45" y="109"/>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9871" name="Freeform 44"/>
              <p:cNvSpPr>
                <a:spLocks/>
              </p:cNvSpPr>
              <p:nvPr/>
            </p:nvSpPr>
            <p:spPr bwMode="auto">
              <a:xfrm>
                <a:off x="521" y="3009"/>
                <a:ext cx="1261" cy="834"/>
              </a:xfrm>
              <a:custGeom>
                <a:avLst/>
                <a:gdLst>
                  <a:gd name="T0" fmla="*/ 45 w 1261"/>
                  <a:gd name="T1" fmla="*/ 109 h 834"/>
                  <a:gd name="T2" fmla="*/ 19 w 1261"/>
                  <a:gd name="T3" fmla="*/ 172 h 834"/>
                  <a:gd name="T4" fmla="*/ 7 w 1261"/>
                  <a:gd name="T5" fmla="*/ 249 h 834"/>
                  <a:gd name="T6" fmla="*/ 7 w 1261"/>
                  <a:gd name="T7" fmla="*/ 306 h 834"/>
                  <a:gd name="T8" fmla="*/ 13 w 1261"/>
                  <a:gd name="T9" fmla="*/ 331 h 834"/>
                  <a:gd name="T10" fmla="*/ 13 w 1261"/>
                  <a:gd name="T11" fmla="*/ 363 h 834"/>
                  <a:gd name="T12" fmla="*/ 0 w 1261"/>
                  <a:gd name="T13" fmla="*/ 433 h 834"/>
                  <a:gd name="T14" fmla="*/ 0 w 1261"/>
                  <a:gd name="T15" fmla="*/ 516 h 834"/>
                  <a:gd name="T16" fmla="*/ 7 w 1261"/>
                  <a:gd name="T17" fmla="*/ 611 h 834"/>
                  <a:gd name="T18" fmla="*/ 19 w 1261"/>
                  <a:gd name="T19" fmla="*/ 656 h 834"/>
                  <a:gd name="T20" fmla="*/ 57 w 1261"/>
                  <a:gd name="T21" fmla="*/ 701 h 834"/>
                  <a:gd name="T22" fmla="*/ 115 w 1261"/>
                  <a:gd name="T23" fmla="*/ 751 h 834"/>
                  <a:gd name="T24" fmla="*/ 153 w 1261"/>
                  <a:gd name="T25" fmla="*/ 771 h 834"/>
                  <a:gd name="T26" fmla="*/ 191 w 1261"/>
                  <a:gd name="T27" fmla="*/ 783 h 834"/>
                  <a:gd name="T28" fmla="*/ 268 w 1261"/>
                  <a:gd name="T29" fmla="*/ 802 h 834"/>
                  <a:gd name="T30" fmla="*/ 312 w 1261"/>
                  <a:gd name="T31" fmla="*/ 809 h 834"/>
                  <a:gd name="T32" fmla="*/ 363 w 1261"/>
                  <a:gd name="T33" fmla="*/ 821 h 834"/>
                  <a:gd name="T34" fmla="*/ 465 w 1261"/>
                  <a:gd name="T35" fmla="*/ 821 h 834"/>
                  <a:gd name="T36" fmla="*/ 554 w 1261"/>
                  <a:gd name="T37" fmla="*/ 809 h 834"/>
                  <a:gd name="T38" fmla="*/ 650 w 1261"/>
                  <a:gd name="T39" fmla="*/ 796 h 834"/>
                  <a:gd name="T40" fmla="*/ 752 w 1261"/>
                  <a:gd name="T41" fmla="*/ 796 h 834"/>
                  <a:gd name="T42" fmla="*/ 796 w 1261"/>
                  <a:gd name="T43" fmla="*/ 802 h 834"/>
                  <a:gd name="T44" fmla="*/ 834 w 1261"/>
                  <a:gd name="T45" fmla="*/ 815 h 834"/>
                  <a:gd name="T46" fmla="*/ 879 w 1261"/>
                  <a:gd name="T47" fmla="*/ 828 h 834"/>
                  <a:gd name="T48" fmla="*/ 930 w 1261"/>
                  <a:gd name="T49" fmla="*/ 834 h 834"/>
                  <a:gd name="T50" fmla="*/ 1032 w 1261"/>
                  <a:gd name="T51" fmla="*/ 828 h 834"/>
                  <a:gd name="T52" fmla="*/ 1076 w 1261"/>
                  <a:gd name="T53" fmla="*/ 821 h 834"/>
                  <a:gd name="T54" fmla="*/ 1127 w 1261"/>
                  <a:gd name="T55" fmla="*/ 802 h 834"/>
                  <a:gd name="T56" fmla="*/ 1178 w 1261"/>
                  <a:gd name="T57" fmla="*/ 764 h 834"/>
                  <a:gd name="T58" fmla="*/ 1216 w 1261"/>
                  <a:gd name="T59" fmla="*/ 720 h 834"/>
                  <a:gd name="T60" fmla="*/ 1261 w 1261"/>
                  <a:gd name="T61" fmla="*/ 605 h 834"/>
                  <a:gd name="T62" fmla="*/ 1255 w 1261"/>
                  <a:gd name="T63" fmla="*/ 541 h 834"/>
                  <a:gd name="T64" fmla="*/ 1242 w 1261"/>
                  <a:gd name="T65" fmla="*/ 484 h 834"/>
                  <a:gd name="T66" fmla="*/ 1197 w 1261"/>
                  <a:gd name="T67" fmla="*/ 376 h 834"/>
                  <a:gd name="T68" fmla="*/ 1165 w 1261"/>
                  <a:gd name="T69" fmla="*/ 268 h 834"/>
                  <a:gd name="T70" fmla="*/ 1127 w 1261"/>
                  <a:gd name="T71" fmla="*/ 179 h 834"/>
                  <a:gd name="T72" fmla="*/ 1102 w 1261"/>
                  <a:gd name="T73" fmla="*/ 147 h 834"/>
                  <a:gd name="T74" fmla="*/ 1076 w 1261"/>
                  <a:gd name="T75" fmla="*/ 128 h 834"/>
                  <a:gd name="T76" fmla="*/ 1019 w 1261"/>
                  <a:gd name="T77" fmla="*/ 89 h 834"/>
                  <a:gd name="T78" fmla="*/ 949 w 1261"/>
                  <a:gd name="T79" fmla="*/ 51 h 834"/>
                  <a:gd name="T80" fmla="*/ 885 w 1261"/>
                  <a:gd name="T81" fmla="*/ 32 h 834"/>
                  <a:gd name="T82" fmla="*/ 745 w 1261"/>
                  <a:gd name="T83" fmla="*/ 19 h 834"/>
                  <a:gd name="T84" fmla="*/ 681 w 1261"/>
                  <a:gd name="T85" fmla="*/ 32 h 834"/>
                  <a:gd name="T86" fmla="*/ 637 w 1261"/>
                  <a:gd name="T87" fmla="*/ 51 h 834"/>
                  <a:gd name="T88" fmla="*/ 535 w 1261"/>
                  <a:gd name="T89" fmla="*/ 77 h 834"/>
                  <a:gd name="T90" fmla="*/ 459 w 1261"/>
                  <a:gd name="T91" fmla="*/ 45 h 834"/>
                  <a:gd name="T92" fmla="*/ 427 w 1261"/>
                  <a:gd name="T93" fmla="*/ 26 h 834"/>
                  <a:gd name="T94" fmla="*/ 395 w 1261"/>
                  <a:gd name="T95" fmla="*/ 13 h 834"/>
                  <a:gd name="T96" fmla="*/ 319 w 1261"/>
                  <a:gd name="T97" fmla="*/ 0 h 834"/>
                  <a:gd name="T98" fmla="*/ 287 w 1261"/>
                  <a:gd name="T99" fmla="*/ 0 h 834"/>
                  <a:gd name="T100" fmla="*/ 248 w 1261"/>
                  <a:gd name="T101" fmla="*/ 13 h 834"/>
                  <a:gd name="T102" fmla="*/ 223 w 1261"/>
                  <a:gd name="T103" fmla="*/ 19 h 834"/>
                  <a:gd name="T104" fmla="*/ 217 w 1261"/>
                  <a:gd name="T105" fmla="*/ 32 h 834"/>
                  <a:gd name="T106" fmla="*/ 185 w 1261"/>
                  <a:gd name="T107" fmla="*/ 64 h 834"/>
                  <a:gd name="T108" fmla="*/ 153 w 1261"/>
                  <a:gd name="T109" fmla="*/ 45 h 834"/>
                  <a:gd name="T110" fmla="*/ 128 w 1261"/>
                  <a:gd name="T111" fmla="*/ 39 h 834"/>
                  <a:gd name="T112" fmla="*/ 102 w 1261"/>
                  <a:gd name="T113" fmla="*/ 45 h 834"/>
                  <a:gd name="T114" fmla="*/ 83 w 1261"/>
                  <a:gd name="T115" fmla="*/ 58 h 834"/>
                  <a:gd name="T116" fmla="*/ 57 w 1261"/>
                  <a:gd name="T117" fmla="*/ 102 h 8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1"/>
                  <a:gd name="T178" fmla="*/ 0 h 834"/>
                  <a:gd name="T179" fmla="*/ 1261 w 1261"/>
                  <a:gd name="T180" fmla="*/ 834 h 8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1" h="834">
                    <a:moveTo>
                      <a:pt x="45" y="109"/>
                    </a:moveTo>
                    <a:lnTo>
                      <a:pt x="19" y="172"/>
                    </a:lnTo>
                    <a:lnTo>
                      <a:pt x="7" y="249"/>
                    </a:lnTo>
                    <a:lnTo>
                      <a:pt x="7" y="306"/>
                    </a:lnTo>
                    <a:lnTo>
                      <a:pt x="13" y="331"/>
                    </a:lnTo>
                    <a:lnTo>
                      <a:pt x="13" y="363"/>
                    </a:lnTo>
                    <a:lnTo>
                      <a:pt x="0" y="433"/>
                    </a:lnTo>
                    <a:lnTo>
                      <a:pt x="0" y="516"/>
                    </a:lnTo>
                    <a:lnTo>
                      <a:pt x="7" y="611"/>
                    </a:lnTo>
                    <a:lnTo>
                      <a:pt x="19" y="656"/>
                    </a:lnTo>
                    <a:lnTo>
                      <a:pt x="57" y="701"/>
                    </a:lnTo>
                    <a:lnTo>
                      <a:pt x="115" y="751"/>
                    </a:lnTo>
                    <a:lnTo>
                      <a:pt x="153" y="771"/>
                    </a:lnTo>
                    <a:lnTo>
                      <a:pt x="191" y="783"/>
                    </a:lnTo>
                    <a:lnTo>
                      <a:pt x="268" y="802"/>
                    </a:lnTo>
                    <a:lnTo>
                      <a:pt x="312" y="809"/>
                    </a:lnTo>
                    <a:lnTo>
                      <a:pt x="363" y="821"/>
                    </a:lnTo>
                    <a:lnTo>
                      <a:pt x="465" y="821"/>
                    </a:lnTo>
                    <a:lnTo>
                      <a:pt x="554" y="809"/>
                    </a:lnTo>
                    <a:lnTo>
                      <a:pt x="650" y="796"/>
                    </a:lnTo>
                    <a:lnTo>
                      <a:pt x="752" y="796"/>
                    </a:lnTo>
                    <a:lnTo>
                      <a:pt x="796" y="802"/>
                    </a:lnTo>
                    <a:lnTo>
                      <a:pt x="834" y="815"/>
                    </a:lnTo>
                    <a:lnTo>
                      <a:pt x="879" y="828"/>
                    </a:lnTo>
                    <a:lnTo>
                      <a:pt x="930" y="834"/>
                    </a:lnTo>
                    <a:lnTo>
                      <a:pt x="1032" y="828"/>
                    </a:lnTo>
                    <a:lnTo>
                      <a:pt x="1076" y="821"/>
                    </a:lnTo>
                    <a:lnTo>
                      <a:pt x="1127" y="802"/>
                    </a:lnTo>
                    <a:lnTo>
                      <a:pt x="1178" y="764"/>
                    </a:lnTo>
                    <a:lnTo>
                      <a:pt x="1216" y="720"/>
                    </a:lnTo>
                    <a:lnTo>
                      <a:pt x="1261" y="605"/>
                    </a:lnTo>
                    <a:lnTo>
                      <a:pt x="1255" y="541"/>
                    </a:lnTo>
                    <a:lnTo>
                      <a:pt x="1242" y="484"/>
                    </a:lnTo>
                    <a:lnTo>
                      <a:pt x="1197" y="376"/>
                    </a:lnTo>
                    <a:lnTo>
                      <a:pt x="1165" y="268"/>
                    </a:lnTo>
                    <a:lnTo>
                      <a:pt x="1127" y="179"/>
                    </a:lnTo>
                    <a:lnTo>
                      <a:pt x="1102" y="147"/>
                    </a:lnTo>
                    <a:lnTo>
                      <a:pt x="1076" y="128"/>
                    </a:lnTo>
                    <a:lnTo>
                      <a:pt x="1019" y="89"/>
                    </a:lnTo>
                    <a:lnTo>
                      <a:pt x="949" y="51"/>
                    </a:lnTo>
                    <a:lnTo>
                      <a:pt x="885" y="32"/>
                    </a:lnTo>
                    <a:lnTo>
                      <a:pt x="745" y="19"/>
                    </a:lnTo>
                    <a:lnTo>
                      <a:pt x="681" y="32"/>
                    </a:lnTo>
                    <a:lnTo>
                      <a:pt x="637" y="51"/>
                    </a:lnTo>
                    <a:lnTo>
                      <a:pt x="535" y="77"/>
                    </a:lnTo>
                    <a:lnTo>
                      <a:pt x="459" y="45"/>
                    </a:lnTo>
                    <a:lnTo>
                      <a:pt x="427" y="26"/>
                    </a:lnTo>
                    <a:lnTo>
                      <a:pt x="395" y="13"/>
                    </a:lnTo>
                    <a:lnTo>
                      <a:pt x="319" y="0"/>
                    </a:lnTo>
                    <a:lnTo>
                      <a:pt x="287" y="0"/>
                    </a:lnTo>
                    <a:lnTo>
                      <a:pt x="248" y="13"/>
                    </a:lnTo>
                    <a:lnTo>
                      <a:pt x="223" y="19"/>
                    </a:lnTo>
                    <a:lnTo>
                      <a:pt x="217" y="32"/>
                    </a:lnTo>
                    <a:lnTo>
                      <a:pt x="185" y="64"/>
                    </a:lnTo>
                    <a:lnTo>
                      <a:pt x="153" y="45"/>
                    </a:lnTo>
                    <a:lnTo>
                      <a:pt x="128" y="39"/>
                    </a:lnTo>
                    <a:lnTo>
                      <a:pt x="102" y="45"/>
                    </a:lnTo>
                    <a:lnTo>
                      <a:pt x="83" y="58"/>
                    </a:lnTo>
                    <a:lnTo>
                      <a:pt x="57"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9872" name="Group 58"/>
              <p:cNvGrpSpPr>
                <a:grpSpLocks/>
              </p:cNvGrpSpPr>
              <p:nvPr/>
            </p:nvGrpSpPr>
            <p:grpSpPr bwMode="auto">
              <a:xfrm>
                <a:off x="438" y="3137"/>
                <a:ext cx="102" cy="579"/>
                <a:chOff x="438" y="3101"/>
                <a:chExt cx="102" cy="579"/>
              </a:xfrm>
            </p:grpSpPr>
            <p:grpSp>
              <p:nvGrpSpPr>
                <p:cNvPr id="29974" name="Group 51"/>
                <p:cNvGrpSpPr>
                  <a:grpSpLocks/>
                </p:cNvGrpSpPr>
                <p:nvPr/>
              </p:nvGrpSpPr>
              <p:grpSpPr bwMode="auto">
                <a:xfrm>
                  <a:off x="438" y="3101"/>
                  <a:ext cx="102" cy="76"/>
                  <a:chOff x="438" y="3101"/>
                  <a:chExt cx="102" cy="76"/>
                </a:xfrm>
              </p:grpSpPr>
              <p:sp>
                <p:nvSpPr>
                  <p:cNvPr id="29981" name="Freeform 49"/>
                  <p:cNvSpPr>
                    <a:spLocks/>
                  </p:cNvSpPr>
                  <p:nvPr/>
                </p:nvSpPr>
                <p:spPr bwMode="auto">
                  <a:xfrm>
                    <a:off x="438" y="3101"/>
                    <a:ext cx="83" cy="76"/>
                  </a:xfrm>
                  <a:custGeom>
                    <a:avLst/>
                    <a:gdLst>
                      <a:gd name="T0" fmla="*/ 0 w 83"/>
                      <a:gd name="T1" fmla="*/ 38 h 76"/>
                      <a:gd name="T2" fmla="*/ 83 w 83"/>
                      <a:gd name="T3" fmla="*/ 0 h 76"/>
                      <a:gd name="T4" fmla="*/ 58 w 83"/>
                      <a:gd name="T5" fmla="*/ 38 h 76"/>
                      <a:gd name="T6" fmla="*/ 83 w 83"/>
                      <a:gd name="T7" fmla="*/ 76 h 76"/>
                      <a:gd name="T8" fmla="*/ 0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0" y="38"/>
                        </a:moveTo>
                        <a:lnTo>
                          <a:pt x="83" y="0"/>
                        </a:lnTo>
                        <a:lnTo>
                          <a:pt x="58" y="38"/>
                        </a:lnTo>
                        <a:lnTo>
                          <a:pt x="83" y="76"/>
                        </a:lnTo>
                        <a:lnTo>
                          <a:pt x="0" y="38"/>
                        </a:lnTo>
                        <a:close/>
                      </a:path>
                    </a:pathLst>
                  </a:custGeom>
                  <a:solidFill>
                    <a:srgbClr val="000000"/>
                  </a:solidFill>
                  <a:ln w="9525">
                    <a:solidFill>
                      <a:srgbClr val="000000"/>
                    </a:solidFill>
                    <a:round/>
                    <a:headEnd/>
                    <a:tailEnd/>
                  </a:ln>
                </p:spPr>
                <p:txBody>
                  <a:bodyPr/>
                  <a:lstStyle/>
                  <a:p>
                    <a:endParaRPr lang="ar-IQ"/>
                  </a:p>
                </p:txBody>
              </p:sp>
              <p:sp>
                <p:nvSpPr>
                  <p:cNvPr id="29982" name="Line 50"/>
                  <p:cNvSpPr>
                    <a:spLocks noChangeShapeType="1"/>
                  </p:cNvSpPr>
                  <p:nvPr/>
                </p:nvSpPr>
                <p:spPr bwMode="auto">
                  <a:xfrm>
                    <a:off x="496" y="3139"/>
                    <a:ext cx="4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75" name="Group 54"/>
                <p:cNvGrpSpPr>
                  <a:grpSpLocks/>
                </p:cNvGrpSpPr>
                <p:nvPr/>
              </p:nvGrpSpPr>
              <p:grpSpPr bwMode="auto">
                <a:xfrm>
                  <a:off x="438" y="3349"/>
                  <a:ext cx="102" cy="76"/>
                  <a:chOff x="438" y="3349"/>
                  <a:chExt cx="102" cy="76"/>
                </a:xfrm>
              </p:grpSpPr>
              <p:sp>
                <p:nvSpPr>
                  <p:cNvPr id="29979" name="Freeform 52"/>
                  <p:cNvSpPr>
                    <a:spLocks/>
                  </p:cNvSpPr>
                  <p:nvPr/>
                </p:nvSpPr>
                <p:spPr bwMode="auto">
                  <a:xfrm>
                    <a:off x="438" y="3349"/>
                    <a:ext cx="83" cy="76"/>
                  </a:xfrm>
                  <a:custGeom>
                    <a:avLst/>
                    <a:gdLst>
                      <a:gd name="T0" fmla="*/ 0 w 83"/>
                      <a:gd name="T1" fmla="*/ 38 h 76"/>
                      <a:gd name="T2" fmla="*/ 83 w 83"/>
                      <a:gd name="T3" fmla="*/ 0 h 76"/>
                      <a:gd name="T4" fmla="*/ 58 w 83"/>
                      <a:gd name="T5" fmla="*/ 38 h 76"/>
                      <a:gd name="T6" fmla="*/ 83 w 83"/>
                      <a:gd name="T7" fmla="*/ 76 h 76"/>
                      <a:gd name="T8" fmla="*/ 0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0" y="38"/>
                        </a:moveTo>
                        <a:lnTo>
                          <a:pt x="83" y="0"/>
                        </a:lnTo>
                        <a:lnTo>
                          <a:pt x="58" y="38"/>
                        </a:lnTo>
                        <a:lnTo>
                          <a:pt x="83" y="76"/>
                        </a:lnTo>
                        <a:lnTo>
                          <a:pt x="0" y="38"/>
                        </a:lnTo>
                        <a:close/>
                      </a:path>
                    </a:pathLst>
                  </a:custGeom>
                  <a:solidFill>
                    <a:srgbClr val="000000"/>
                  </a:solidFill>
                  <a:ln w="9525">
                    <a:solidFill>
                      <a:srgbClr val="000000"/>
                    </a:solidFill>
                    <a:round/>
                    <a:headEnd/>
                    <a:tailEnd/>
                  </a:ln>
                </p:spPr>
                <p:txBody>
                  <a:bodyPr/>
                  <a:lstStyle/>
                  <a:p>
                    <a:endParaRPr lang="ar-IQ"/>
                  </a:p>
                </p:txBody>
              </p:sp>
              <p:sp>
                <p:nvSpPr>
                  <p:cNvPr id="29980" name="Line 53"/>
                  <p:cNvSpPr>
                    <a:spLocks noChangeShapeType="1"/>
                  </p:cNvSpPr>
                  <p:nvPr/>
                </p:nvSpPr>
                <p:spPr bwMode="auto">
                  <a:xfrm>
                    <a:off x="496" y="3387"/>
                    <a:ext cx="4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76" name="Group 57"/>
                <p:cNvGrpSpPr>
                  <a:grpSpLocks/>
                </p:cNvGrpSpPr>
                <p:nvPr/>
              </p:nvGrpSpPr>
              <p:grpSpPr bwMode="auto">
                <a:xfrm>
                  <a:off x="438" y="3603"/>
                  <a:ext cx="102" cy="77"/>
                  <a:chOff x="438" y="3603"/>
                  <a:chExt cx="102" cy="77"/>
                </a:xfrm>
              </p:grpSpPr>
              <p:sp>
                <p:nvSpPr>
                  <p:cNvPr id="29977" name="Freeform 55"/>
                  <p:cNvSpPr>
                    <a:spLocks/>
                  </p:cNvSpPr>
                  <p:nvPr/>
                </p:nvSpPr>
                <p:spPr bwMode="auto">
                  <a:xfrm>
                    <a:off x="438" y="3603"/>
                    <a:ext cx="83" cy="77"/>
                  </a:xfrm>
                  <a:custGeom>
                    <a:avLst/>
                    <a:gdLst>
                      <a:gd name="T0" fmla="*/ 0 w 83"/>
                      <a:gd name="T1" fmla="*/ 39 h 77"/>
                      <a:gd name="T2" fmla="*/ 83 w 83"/>
                      <a:gd name="T3" fmla="*/ 0 h 77"/>
                      <a:gd name="T4" fmla="*/ 58 w 83"/>
                      <a:gd name="T5" fmla="*/ 39 h 77"/>
                      <a:gd name="T6" fmla="*/ 83 w 83"/>
                      <a:gd name="T7" fmla="*/ 77 h 77"/>
                      <a:gd name="T8" fmla="*/ 0 w 83"/>
                      <a:gd name="T9" fmla="*/ 39 h 77"/>
                      <a:gd name="T10" fmla="*/ 0 60000 65536"/>
                      <a:gd name="T11" fmla="*/ 0 60000 65536"/>
                      <a:gd name="T12" fmla="*/ 0 60000 65536"/>
                      <a:gd name="T13" fmla="*/ 0 60000 65536"/>
                      <a:gd name="T14" fmla="*/ 0 60000 65536"/>
                      <a:gd name="T15" fmla="*/ 0 w 83"/>
                      <a:gd name="T16" fmla="*/ 0 h 77"/>
                      <a:gd name="T17" fmla="*/ 83 w 83"/>
                      <a:gd name="T18" fmla="*/ 77 h 77"/>
                    </a:gdLst>
                    <a:ahLst/>
                    <a:cxnLst>
                      <a:cxn ang="T10">
                        <a:pos x="T0" y="T1"/>
                      </a:cxn>
                      <a:cxn ang="T11">
                        <a:pos x="T2" y="T3"/>
                      </a:cxn>
                      <a:cxn ang="T12">
                        <a:pos x="T4" y="T5"/>
                      </a:cxn>
                      <a:cxn ang="T13">
                        <a:pos x="T6" y="T7"/>
                      </a:cxn>
                      <a:cxn ang="T14">
                        <a:pos x="T8" y="T9"/>
                      </a:cxn>
                    </a:cxnLst>
                    <a:rect l="T15" t="T16" r="T17" b="T18"/>
                    <a:pathLst>
                      <a:path w="83" h="77">
                        <a:moveTo>
                          <a:pt x="0" y="39"/>
                        </a:moveTo>
                        <a:lnTo>
                          <a:pt x="83" y="0"/>
                        </a:lnTo>
                        <a:lnTo>
                          <a:pt x="58" y="39"/>
                        </a:lnTo>
                        <a:lnTo>
                          <a:pt x="83" y="77"/>
                        </a:lnTo>
                        <a:lnTo>
                          <a:pt x="0" y="39"/>
                        </a:lnTo>
                        <a:close/>
                      </a:path>
                    </a:pathLst>
                  </a:custGeom>
                  <a:solidFill>
                    <a:srgbClr val="000000"/>
                  </a:solidFill>
                  <a:ln w="9525">
                    <a:solidFill>
                      <a:srgbClr val="000000"/>
                    </a:solidFill>
                    <a:round/>
                    <a:headEnd/>
                    <a:tailEnd/>
                  </a:ln>
                </p:spPr>
                <p:txBody>
                  <a:bodyPr/>
                  <a:lstStyle/>
                  <a:p>
                    <a:endParaRPr lang="ar-IQ"/>
                  </a:p>
                </p:txBody>
              </p:sp>
              <p:sp>
                <p:nvSpPr>
                  <p:cNvPr id="29978" name="Line 56"/>
                  <p:cNvSpPr>
                    <a:spLocks noChangeShapeType="1"/>
                  </p:cNvSpPr>
                  <p:nvPr/>
                </p:nvSpPr>
                <p:spPr bwMode="auto">
                  <a:xfrm>
                    <a:off x="496" y="3642"/>
                    <a:ext cx="4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nvGrpSpPr>
              <p:cNvPr id="29873" name="Group 68"/>
              <p:cNvGrpSpPr>
                <a:grpSpLocks/>
              </p:cNvGrpSpPr>
              <p:nvPr/>
            </p:nvGrpSpPr>
            <p:grpSpPr bwMode="auto">
              <a:xfrm>
                <a:off x="1737" y="3137"/>
                <a:ext cx="102" cy="579"/>
                <a:chOff x="1737" y="3101"/>
                <a:chExt cx="102" cy="579"/>
              </a:xfrm>
            </p:grpSpPr>
            <p:grpSp>
              <p:nvGrpSpPr>
                <p:cNvPr id="29965" name="Group 61"/>
                <p:cNvGrpSpPr>
                  <a:grpSpLocks/>
                </p:cNvGrpSpPr>
                <p:nvPr/>
              </p:nvGrpSpPr>
              <p:grpSpPr bwMode="auto">
                <a:xfrm>
                  <a:off x="1737" y="3101"/>
                  <a:ext cx="102" cy="76"/>
                  <a:chOff x="1737" y="3101"/>
                  <a:chExt cx="102" cy="76"/>
                </a:xfrm>
              </p:grpSpPr>
              <p:sp>
                <p:nvSpPr>
                  <p:cNvPr id="29972" name="Freeform 59"/>
                  <p:cNvSpPr>
                    <a:spLocks/>
                  </p:cNvSpPr>
                  <p:nvPr/>
                </p:nvSpPr>
                <p:spPr bwMode="auto">
                  <a:xfrm>
                    <a:off x="1756" y="3101"/>
                    <a:ext cx="83" cy="76"/>
                  </a:xfrm>
                  <a:custGeom>
                    <a:avLst/>
                    <a:gdLst>
                      <a:gd name="T0" fmla="*/ 83 w 83"/>
                      <a:gd name="T1" fmla="*/ 38 h 76"/>
                      <a:gd name="T2" fmla="*/ 0 w 83"/>
                      <a:gd name="T3" fmla="*/ 76 h 76"/>
                      <a:gd name="T4" fmla="*/ 26 w 83"/>
                      <a:gd name="T5" fmla="*/ 38 h 76"/>
                      <a:gd name="T6" fmla="*/ 0 w 83"/>
                      <a:gd name="T7" fmla="*/ 0 h 76"/>
                      <a:gd name="T8" fmla="*/ 83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83" y="38"/>
                        </a:moveTo>
                        <a:lnTo>
                          <a:pt x="0" y="76"/>
                        </a:lnTo>
                        <a:lnTo>
                          <a:pt x="26" y="38"/>
                        </a:lnTo>
                        <a:lnTo>
                          <a:pt x="0" y="0"/>
                        </a:lnTo>
                        <a:lnTo>
                          <a:pt x="83" y="38"/>
                        </a:lnTo>
                        <a:close/>
                      </a:path>
                    </a:pathLst>
                  </a:custGeom>
                  <a:solidFill>
                    <a:srgbClr val="000000"/>
                  </a:solidFill>
                  <a:ln w="9525">
                    <a:solidFill>
                      <a:srgbClr val="000000"/>
                    </a:solidFill>
                    <a:round/>
                    <a:headEnd/>
                    <a:tailEnd/>
                  </a:ln>
                </p:spPr>
                <p:txBody>
                  <a:bodyPr/>
                  <a:lstStyle/>
                  <a:p>
                    <a:endParaRPr lang="ar-IQ"/>
                  </a:p>
                </p:txBody>
              </p:sp>
              <p:sp>
                <p:nvSpPr>
                  <p:cNvPr id="29973" name="Line 60"/>
                  <p:cNvSpPr>
                    <a:spLocks noChangeShapeType="1"/>
                  </p:cNvSpPr>
                  <p:nvPr/>
                </p:nvSpPr>
                <p:spPr bwMode="auto">
                  <a:xfrm>
                    <a:off x="1737" y="3139"/>
                    <a:ext cx="4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66" name="Group 64"/>
                <p:cNvGrpSpPr>
                  <a:grpSpLocks/>
                </p:cNvGrpSpPr>
                <p:nvPr/>
              </p:nvGrpSpPr>
              <p:grpSpPr bwMode="auto">
                <a:xfrm>
                  <a:off x="1737" y="3349"/>
                  <a:ext cx="102" cy="76"/>
                  <a:chOff x="1737" y="3349"/>
                  <a:chExt cx="102" cy="76"/>
                </a:xfrm>
              </p:grpSpPr>
              <p:sp>
                <p:nvSpPr>
                  <p:cNvPr id="29970" name="Freeform 62"/>
                  <p:cNvSpPr>
                    <a:spLocks/>
                  </p:cNvSpPr>
                  <p:nvPr/>
                </p:nvSpPr>
                <p:spPr bwMode="auto">
                  <a:xfrm>
                    <a:off x="1756" y="3349"/>
                    <a:ext cx="83" cy="76"/>
                  </a:xfrm>
                  <a:custGeom>
                    <a:avLst/>
                    <a:gdLst>
                      <a:gd name="T0" fmla="*/ 83 w 83"/>
                      <a:gd name="T1" fmla="*/ 38 h 76"/>
                      <a:gd name="T2" fmla="*/ 0 w 83"/>
                      <a:gd name="T3" fmla="*/ 76 h 76"/>
                      <a:gd name="T4" fmla="*/ 26 w 83"/>
                      <a:gd name="T5" fmla="*/ 38 h 76"/>
                      <a:gd name="T6" fmla="*/ 0 w 83"/>
                      <a:gd name="T7" fmla="*/ 0 h 76"/>
                      <a:gd name="T8" fmla="*/ 83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83" y="38"/>
                        </a:moveTo>
                        <a:lnTo>
                          <a:pt x="0" y="76"/>
                        </a:lnTo>
                        <a:lnTo>
                          <a:pt x="26" y="38"/>
                        </a:lnTo>
                        <a:lnTo>
                          <a:pt x="0" y="0"/>
                        </a:lnTo>
                        <a:lnTo>
                          <a:pt x="83" y="38"/>
                        </a:lnTo>
                        <a:close/>
                      </a:path>
                    </a:pathLst>
                  </a:custGeom>
                  <a:solidFill>
                    <a:srgbClr val="000000"/>
                  </a:solidFill>
                  <a:ln w="9525">
                    <a:solidFill>
                      <a:srgbClr val="000000"/>
                    </a:solidFill>
                    <a:round/>
                    <a:headEnd/>
                    <a:tailEnd/>
                  </a:ln>
                </p:spPr>
                <p:txBody>
                  <a:bodyPr/>
                  <a:lstStyle/>
                  <a:p>
                    <a:endParaRPr lang="ar-IQ"/>
                  </a:p>
                </p:txBody>
              </p:sp>
              <p:sp>
                <p:nvSpPr>
                  <p:cNvPr id="29971" name="Line 63"/>
                  <p:cNvSpPr>
                    <a:spLocks noChangeShapeType="1"/>
                  </p:cNvSpPr>
                  <p:nvPr/>
                </p:nvSpPr>
                <p:spPr bwMode="auto">
                  <a:xfrm>
                    <a:off x="1737" y="3387"/>
                    <a:ext cx="4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67" name="Group 67"/>
                <p:cNvGrpSpPr>
                  <a:grpSpLocks/>
                </p:cNvGrpSpPr>
                <p:nvPr/>
              </p:nvGrpSpPr>
              <p:grpSpPr bwMode="auto">
                <a:xfrm>
                  <a:off x="1737" y="3603"/>
                  <a:ext cx="102" cy="77"/>
                  <a:chOff x="1737" y="3603"/>
                  <a:chExt cx="102" cy="77"/>
                </a:xfrm>
              </p:grpSpPr>
              <p:sp>
                <p:nvSpPr>
                  <p:cNvPr id="29968" name="Freeform 65"/>
                  <p:cNvSpPr>
                    <a:spLocks/>
                  </p:cNvSpPr>
                  <p:nvPr/>
                </p:nvSpPr>
                <p:spPr bwMode="auto">
                  <a:xfrm>
                    <a:off x="1756" y="3603"/>
                    <a:ext cx="83" cy="77"/>
                  </a:xfrm>
                  <a:custGeom>
                    <a:avLst/>
                    <a:gdLst>
                      <a:gd name="T0" fmla="*/ 83 w 83"/>
                      <a:gd name="T1" fmla="*/ 39 h 77"/>
                      <a:gd name="T2" fmla="*/ 0 w 83"/>
                      <a:gd name="T3" fmla="*/ 77 h 77"/>
                      <a:gd name="T4" fmla="*/ 26 w 83"/>
                      <a:gd name="T5" fmla="*/ 39 h 77"/>
                      <a:gd name="T6" fmla="*/ 0 w 83"/>
                      <a:gd name="T7" fmla="*/ 0 h 77"/>
                      <a:gd name="T8" fmla="*/ 83 w 83"/>
                      <a:gd name="T9" fmla="*/ 39 h 77"/>
                      <a:gd name="T10" fmla="*/ 0 60000 65536"/>
                      <a:gd name="T11" fmla="*/ 0 60000 65536"/>
                      <a:gd name="T12" fmla="*/ 0 60000 65536"/>
                      <a:gd name="T13" fmla="*/ 0 60000 65536"/>
                      <a:gd name="T14" fmla="*/ 0 60000 65536"/>
                      <a:gd name="T15" fmla="*/ 0 w 83"/>
                      <a:gd name="T16" fmla="*/ 0 h 77"/>
                      <a:gd name="T17" fmla="*/ 83 w 83"/>
                      <a:gd name="T18" fmla="*/ 77 h 77"/>
                    </a:gdLst>
                    <a:ahLst/>
                    <a:cxnLst>
                      <a:cxn ang="T10">
                        <a:pos x="T0" y="T1"/>
                      </a:cxn>
                      <a:cxn ang="T11">
                        <a:pos x="T2" y="T3"/>
                      </a:cxn>
                      <a:cxn ang="T12">
                        <a:pos x="T4" y="T5"/>
                      </a:cxn>
                      <a:cxn ang="T13">
                        <a:pos x="T6" y="T7"/>
                      </a:cxn>
                      <a:cxn ang="T14">
                        <a:pos x="T8" y="T9"/>
                      </a:cxn>
                    </a:cxnLst>
                    <a:rect l="T15" t="T16" r="T17" b="T18"/>
                    <a:pathLst>
                      <a:path w="83" h="77">
                        <a:moveTo>
                          <a:pt x="83" y="39"/>
                        </a:moveTo>
                        <a:lnTo>
                          <a:pt x="0" y="77"/>
                        </a:lnTo>
                        <a:lnTo>
                          <a:pt x="26" y="39"/>
                        </a:lnTo>
                        <a:lnTo>
                          <a:pt x="0" y="0"/>
                        </a:lnTo>
                        <a:lnTo>
                          <a:pt x="83" y="39"/>
                        </a:lnTo>
                        <a:close/>
                      </a:path>
                    </a:pathLst>
                  </a:custGeom>
                  <a:solidFill>
                    <a:srgbClr val="000000"/>
                  </a:solidFill>
                  <a:ln w="9525">
                    <a:solidFill>
                      <a:srgbClr val="000000"/>
                    </a:solidFill>
                    <a:round/>
                    <a:headEnd/>
                    <a:tailEnd/>
                  </a:ln>
                </p:spPr>
                <p:txBody>
                  <a:bodyPr/>
                  <a:lstStyle/>
                  <a:p>
                    <a:endParaRPr lang="ar-IQ"/>
                  </a:p>
                </p:txBody>
              </p:sp>
              <p:sp>
                <p:nvSpPr>
                  <p:cNvPr id="29969" name="Line 66"/>
                  <p:cNvSpPr>
                    <a:spLocks noChangeShapeType="1"/>
                  </p:cNvSpPr>
                  <p:nvPr/>
                </p:nvSpPr>
                <p:spPr bwMode="auto">
                  <a:xfrm>
                    <a:off x="1737" y="3642"/>
                    <a:ext cx="4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nvGrpSpPr>
              <p:cNvPr id="29874" name="Group 616"/>
              <p:cNvGrpSpPr>
                <a:grpSpLocks/>
              </p:cNvGrpSpPr>
              <p:nvPr/>
            </p:nvGrpSpPr>
            <p:grpSpPr bwMode="auto">
              <a:xfrm>
                <a:off x="668" y="3204"/>
                <a:ext cx="979" cy="449"/>
                <a:chOff x="668" y="3264"/>
                <a:chExt cx="979" cy="449"/>
              </a:xfrm>
            </p:grpSpPr>
            <p:grpSp>
              <p:nvGrpSpPr>
                <p:cNvPr id="29875" name="Group 234"/>
                <p:cNvGrpSpPr>
                  <a:grpSpLocks/>
                </p:cNvGrpSpPr>
                <p:nvPr/>
              </p:nvGrpSpPr>
              <p:grpSpPr bwMode="auto">
                <a:xfrm>
                  <a:off x="668" y="3270"/>
                  <a:ext cx="491" cy="443"/>
                  <a:chOff x="668" y="3234"/>
                  <a:chExt cx="491" cy="443"/>
                </a:xfrm>
              </p:grpSpPr>
              <p:grpSp>
                <p:nvGrpSpPr>
                  <p:cNvPr id="29927" name="Group 195"/>
                  <p:cNvGrpSpPr>
                    <a:grpSpLocks/>
                  </p:cNvGrpSpPr>
                  <p:nvPr/>
                </p:nvGrpSpPr>
                <p:grpSpPr bwMode="auto">
                  <a:xfrm>
                    <a:off x="668" y="3234"/>
                    <a:ext cx="491" cy="227"/>
                    <a:chOff x="668" y="3230"/>
                    <a:chExt cx="491" cy="227"/>
                  </a:xfrm>
                </p:grpSpPr>
                <p:grpSp>
                  <p:nvGrpSpPr>
                    <p:cNvPr id="29947" name="Group 164"/>
                    <p:cNvGrpSpPr>
                      <a:grpSpLocks/>
                    </p:cNvGrpSpPr>
                    <p:nvPr/>
                  </p:nvGrpSpPr>
                  <p:grpSpPr bwMode="auto">
                    <a:xfrm>
                      <a:off x="668" y="3230"/>
                      <a:ext cx="491" cy="70"/>
                      <a:chOff x="668" y="3222"/>
                      <a:chExt cx="491" cy="70"/>
                    </a:xfrm>
                  </p:grpSpPr>
                  <p:sp>
                    <p:nvSpPr>
                      <p:cNvPr id="29956" name="Line 155"/>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57" name="Line 156"/>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58" name="Line 157"/>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59" name="Line 158"/>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0" name="Line 159"/>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1" name="Line 160"/>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2" name="Line 161"/>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3" name="Line 162"/>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4" name="Line 163"/>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948" name="Line 165"/>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9" name="Freeform 167"/>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0" name="Freeform 169"/>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1" name="Freeform 171"/>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2" name="Freeform 173"/>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3" name="Freeform 175"/>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4" name="Freeform 177"/>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5" name="Freeform 179"/>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grpSp>
                <p:nvGrpSpPr>
                  <p:cNvPr id="29928" name="Group 215"/>
                  <p:cNvGrpSpPr>
                    <a:grpSpLocks/>
                  </p:cNvGrpSpPr>
                  <p:nvPr/>
                </p:nvGrpSpPr>
                <p:grpSpPr bwMode="auto">
                  <a:xfrm flipV="1">
                    <a:off x="668" y="3450"/>
                    <a:ext cx="491" cy="227"/>
                    <a:chOff x="668" y="3230"/>
                    <a:chExt cx="491" cy="227"/>
                  </a:xfrm>
                </p:grpSpPr>
                <p:grpSp>
                  <p:nvGrpSpPr>
                    <p:cNvPr id="29929" name="Group 216"/>
                    <p:cNvGrpSpPr>
                      <a:grpSpLocks/>
                    </p:cNvGrpSpPr>
                    <p:nvPr/>
                  </p:nvGrpSpPr>
                  <p:grpSpPr bwMode="auto">
                    <a:xfrm>
                      <a:off x="668" y="3230"/>
                      <a:ext cx="491" cy="70"/>
                      <a:chOff x="668" y="3222"/>
                      <a:chExt cx="491" cy="70"/>
                    </a:xfrm>
                  </p:grpSpPr>
                  <p:sp>
                    <p:nvSpPr>
                      <p:cNvPr id="29938" name="Line 217"/>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39" name="Line 218"/>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0" name="Line 219"/>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1" name="Line 220"/>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2" name="Line 221"/>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3" name="Line 222"/>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4" name="Line 223"/>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5" name="Line 224"/>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6" name="Line 225"/>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930" name="Line 226"/>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31" name="Freeform 227"/>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2" name="Freeform 228"/>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3" name="Freeform 229"/>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4" name="Freeform 230"/>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5" name="Freeform 231"/>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6" name="Freeform 232"/>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7" name="Freeform 233"/>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grpSp>
            </p:grpSp>
            <p:grpSp>
              <p:nvGrpSpPr>
                <p:cNvPr id="29876" name="Group 235"/>
                <p:cNvGrpSpPr>
                  <a:grpSpLocks/>
                </p:cNvGrpSpPr>
                <p:nvPr/>
              </p:nvGrpSpPr>
              <p:grpSpPr bwMode="auto">
                <a:xfrm flipH="1">
                  <a:off x="1156" y="3266"/>
                  <a:ext cx="491" cy="443"/>
                  <a:chOff x="668" y="3234"/>
                  <a:chExt cx="491" cy="443"/>
                </a:xfrm>
              </p:grpSpPr>
              <p:grpSp>
                <p:nvGrpSpPr>
                  <p:cNvPr id="29889" name="Group 236"/>
                  <p:cNvGrpSpPr>
                    <a:grpSpLocks/>
                  </p:cNvGrpSpPr>
                  <p:nvPr/>
                </p:nvGrpSpPr>
                <p:grpSpPr bwMode="auto">
                  <a:xfrm>
                    <a:off x="668" y="3234"/>
                    <a:ext cx="491" cy="227"/>
                    <a:chOff x="668" y="3230"/>
                    <a:chExt cx="491" cy="227"/>
                  </a:xfrm>
                </p:grpSpPr>
                <p:grpSp>
                  <p:nvGrpSpPr>
                    <p:cNvPr id="29909" name="Group 237"/>
                    <p:cNvGrpSpPr>
                      <a:grpSpLocks/>
                    </p:cNvGrpSpPr>
                    <p:nvPr/>
                  </p:nvGrpSpPr>
                  <p:grpSpPr bwMode="auto">
                    <a:xfrm>
                      <a:off x="668" y="3230"/>
                      <a:ext cx="491" cy="70"/>
                      <a:chOff x="668" y="3222"/>
                      <a:chExt cx="491" cy="70"/>
                    </a:xfrm>
                  </p:grpSpPr>
                  <p:sp>
                    <p:nvSpPr>
                      <p:cNvPr id="29918" name="Line 238"/>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19" name="Line 239"/>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0" name="Line 240"/>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1" name="Line 241"/>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2" name="Line 242"/>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3" name="Line 243"/>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4" name="Line 244"/>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5" name="Line 245"/>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6" name="Line 246"/>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910" name="Line 247"/>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11" name="Freeform 248"/>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2" name="Freeform 249"/>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3" name="Freeform 250"/>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4" name="Freeform 251"/>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5" name="Freeform 252"/>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6" name="Freeform 253"/>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7" name="Freeform 254"/>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grpSp>
                <p:nvGrpSpPr>
                  <p:cNvPr id="29890" name="Group 255"/>
                  <p:cNvGrpSpPr>
                    <a:grpSpLocks/>
                  </p:cNvGrpSpPr>
                  <p:nvPr/>
                </p:nvGrpSpPr>
                <p:grpSpPr bwMode="auto">
                  <a:xfrm flipV="1">
                    <a:off x="668" y="3450"/>
                    <a:ext cx="491" cy="227"/>
                    <a:chOff x="668" y="3230"/>
                    <a:chExt cx="491" cy="227"/>
                  </a:xfrm>
                </p:grpSpPr>
                <p:grpSp>
                  <p:nvGrpSpPr>
                    <p:cNvPr id="29891" name="Group 256"/>
                    <p:cNvGrpSpPr>
                      <a:grpSpLocks/>
                    </p:cNvGrpSpPr>
                    <p:nvPr/>
                  </p:nvGrpSpPr>
                  <p:grpSpPr bwMode="auto">
                    <a:xfrm>
                      <a:off x="668" y="3230"/>
                      <a:ext cx="491" cy="70"/>
                      <a:chOff x="668" y="3222"/>
                      <a:chExt cx="491" cy="70"/>
                    </a:xfrm>
                  </p:grpSpPr>
                  <p:sp>
                    <p:nvSpPr>
                      <p:cNvPr id="29900" name="Line 257"/>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1" name="Line 258"/>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2" name="Line 259"/>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3" name="Line 260"/>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4" name="Line 261"/>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5" name="Line 262"/>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6" name="Line 263"/>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7" name="Line 264"/>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8" name="Line 265"/>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892" name="Line 266"/>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93" name="Freeform 267"/>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4" name="Freeform 268"/>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5" name="Freeform 269"/>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6" name="Freeform 270"/>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7" name="Freeform 271"/>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8" name="Freeform 272"/>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9" name="Freeform 273"/>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grpSp>
            </p:grpSp>
            <p:sp>
              <p:nvSpPr>
                <p:cNvPr id="29877" name="Line 274"/>
                <p:cNvSpPr>
                  <a:spLocks noChangeShapeType="1"/>
                </p:cNvSpPr>
                <p:nvPr/>
              </p:nvSpPr>
              <p:spPr bwMode="auto">
                <a:xfrm>
                  <a:off x="1156" y="3264"/>
                  <a:ext cx="0" cy="44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78" name="Rectangle 183"/>
                <p:cNvSpPr>
                  <a:spLocks noChangeArrowheads="1"/>
                </p:cNvSpPr>
                <p:nvPr/>
              </p:nvSpPr>
              <p:spPr bwMode="auto">
                <a:xfrm>
                  <a:off x="989" y="3445"/>
                  <a:ext cx="325" cy="77"/>
                </a:xfrm>
                <a:prstGeom prst="rect">
                  <a:avLst/>
                </a:prstGeom>
                <a:solidFill>
                  <a:srgbClr val="009999"/>
                </a:solidFill>
                <a:ln w="19050">
                  <a:solidFill>
                    <a:srgbClr val="000000"/>
                  </a:solidFill>
                  <a:miter lim="800000"/>
                  <a:headEnd/>
                  <a:tailEnd/>
                </a:ln>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9879" name="Line 184"/>
                <p:cNvSpPr>
                  <a:spLocks noChangeShapeType="1"/>
                </p:cNvSpPr>
                <p:nvPr/>
              </p:nvSpPr>
              <p:spPr bwMode="auto">
                <a:xfrm flipV="1">
                  <a:off x="1088"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0" name="Line 185"/>
                <p:cNvSpPr>
                  <a:spLocks noChangeShapeType="1"/>
                </p:cNvSpPr>
                <p:nvPr/>
              </p:nvSpPr>
              <p:spPr bwMode="auto">
                <a:xfrm flipV="1">
                  <a:off x="1050"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1" name="Line 186"/>
                <p:cNvSpPr>
                  <a:spLocks noChangeShapeType="1"/>
                </p:cNvSpPr>
                <p:nvPr/>
              </p:nvSpPr>
              <p:spPr bwMode="auto">
                <a:xfrm flipV="1">
                  <a:off x="999"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2" name="Line 187"/>
                <p:cNvSpPr>
                  <a:spLocks noChangeShapeType="1"/>
                </p:cNvSpPr>
                <p:nvPr/>
              </p:nvSpPr>
              <p:spPr bwMode="auto">
                <a:xfrm flipV="1">
                  <a:off x="1024"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nvGrpSpPr>
                <p:cNvPr id="29883" name="Group 193"/>
                <p:cNvGrpSpPr>
                  <a:grpSpLocks/>
                </p:cNvGrpSpPr>
                <p:nvPr/>
              </p:nvGrpSpPr>
              <p:grpSpPr bwMode="auto">
                <a:xfrm>
                  <a:off x="1152" y="3442"/>
                  <a:ext cx="147" cy="77"/>
                  <a:chOff x="1152" y="3406"/>
                  <a:chExt cx="147" cy="77"/>
                </a:xfrm>
              </p:grpSpPr>
              <p:sp>
                <p:nvSpPr>
                  <p:cNvPr id="29884" name="Line 188"/>
                  <p:cNvSpPr>
                    <a:spLocks noChangeShapeType="1"/>
                  </p:cNvSpPr>
                  <p:nvPr/>
                </p:nvSpPr>
                <p:spPr bwMode="auto">
                  <a:xfrm flipV="1">
                    <a:off x="1298"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5" name="Line 189"/>
                  <p:cNvSpPr>
                    <a:spLocks noChangeShapeType="1"/>
                  </p:cNvSpPr>
                  <p:nvPr/>
                </p:nvSpPr>
                <p:spPr bwMode="auto">
                  <a:xfrm flipV="1">
                    <a:off x="1152"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6" name="Line 190"/>
                  <p:cNvSpPr>
                    <a:spLocks noChangeShapeType="1"/>
                  </p:cNvSpPr>
                  <p:nvPr/>
                </p:nvSpPr>
                <p:spPr bwMode="auto">
                  <a:xfrm flipV="1">
                    <a:off x="1209"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7" name="Line 191"/>
                  <p:cNvSpPr>
                    <a:spLocks noChangeShapeType="1"/>
                  </p:cNvSpPr>
                  <p:nvPr/>
                </p:nvSpPr>
                <p:spPr bwMode="auto">
                  <a:xfrm flipV="1">
                    <a:off x="1279"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8" name="Line 192"/>
                  <p:cNvSpPr>
                    <a:spLocks noChangeShapeType="1"/>
                  </p:cNvSpPr>
                  <p:nvPr/>
                </p:nvSpPr>
                <p:spPr bwMode="auto">
                  <a:xfrm flipV="1">
                    <a:off x="1253"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grpSp>
          <p:nvGrpSpPr>
            <p:cNvPr id="29716" name="Group 607"/>
            <p:cNvGrpSpPr>
              <a:grpSpLocks/>
            </p:cNvGrpSpPr>
            <p:nvPr/>
          </p:nvGrpSpPr>
          <p:grpSpPr bwMode="auto">
            <a:xfrm>
              <a:off x="3088" y="3051"/>
              <a:ext cx="2144" cy="1047"/>
              <a:chOff x="3088" y="3051"/>
              <a:chExt cx="2144" cy="1047"/>
            </a:xfrm>
          </p:grpSpPr>
          <p:sp>
            <p:nvSpPr>
              <p:cNvPr id="29717" name="Rectangle 26"/>
              <p:cNvSpPr>
                <a:spLocks noChangeArrowheads="1"/>
              </p:cNvSpPr>
              <p:nvPr/>
            </p:nvSpPr>
            <p:spPr bwMode="auto">
              <a:xfrm>
                <a:off x="3571" y="3867"/>
                <a:ext cx="13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6600"/>
                    </a:solidFill>
                  </a:rPr>
                  <a:t>High fiber efficiency</a:t>
                </a:r>
              </a:p>
            </p:txBody>
          </p:sp>
          <p:sp>
            <p:nvSpPr>
              <p:cNvPr id="29718" name="AutoShape 317"/>
              <p:cNvSpPr>
                <a:spLocks noChangeAspect="1" noChangeArrowheads="1" noTextEdit="1"/>
              </p:cNvSpPr>
              <p:nvPr/>
            </p:nvSpPr>
            <p:spPr bwMode="auto">
              <a:xfrm>
                <a:off x="3088" y="3051"/>
                <a:ext cx="2144"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sp>
            <p:nvSpPr>
              <p:cNvPr id="29719" name="Freeform 319"/>
              <p:cNvSpPr>
                <a:spLocks/>
              </p:cNvSpPr>
              <p:nvPr/>
            </p:nvSpPr>
            <p:spPr bwMode="auto">
              <a:xfrm>
                <a:off x="3194" y="3057"/>
                <a:ext cx="1951" cy="836"/>
              </a:xfrm>
              <a:custGeom>
                <a:avLst/>
                <a:gdLst>
                  <a:gd name="T0" fmla="*/ 31 w 1951"/>
                  <a:gd name="T1" fmla="*/ 175 h 836"/>
                  <a:gd name="T2" fmla="*/ 12 w 1951"/>
                  <a:gd name="T3" fmla="*/ 250 h 836"/>
                  <a:gd name="T4" fmla="*/ 19 w 1951"/>
                  <a:gd name="T5" fmla="*/ 331 h 836"/>
                  <a:gd name="T6" fmla="*/ 6 w 1951"/>
                  <a:gd name="T7" fmla="*/ 437 h 836"/>
                  <a:gd name="T8" fmla="*/ 6 w 1951"/>
                  <a:gd name="T9" fmla="*/ 518 h 836"/>
                  <a:gd name="T10" fmla="*/ 37 w 1951"/>
                  <a:gd name="T11" fmla="*/ 655 h 836"/>
                  <a:gd name="T12" fmla="*/ 87 w 1951"/>
                  <a:gd name="T13" fmla="*/ 699 h 836"/>
                  <a:gd name="T14" fmla="*/ 237 w 1951"/>
                  <a:gd name="T15" fmla="*/ 767 h 836"/>
                  <a:gd name="T16" fmla="*/ 411 w 1951"/>
                  <a:gd name="T17" fmla="*/ 799 h 836"/>
                  <a:gd name="T18" fmla="*/ 698 w 1951"/>
                  <a:gd name="T19" fmla="*/ 824 h 836"/>
                  <a:gd name="T20" fmla="*/ 978 w 1951"/>
                  <a:gd name="T21" fmla="*/ 792 h 836"/>
                  <a:gd name="T22" fmla="*/ 1215 w 1951"/>
                  <a:gd name="T23" fmla="*/ 799 h 836"/>
                  <a:gd name="T24" fmla="*/ 1334 w 1951"/>
                  <a:gd name="T25" fmla="*/ 824 h 836"/>
                  <a:gd name="T26" fmla="*/ 1564 w 1951"/>
                  <a:gd name="T27" fmla="*/ 830 h 836"/>
                  <a:gd name="T28" fmla="*/ 1776 w 1951"/>
                  <a:gd name="T29" fmla="*/ 761 h 836"/>
                  <a:gd name="T30" fmla="*/ 1913 w 1951"/>
                  <a:gd name="T31" fmla="*/ 605 h 836"/>
                  <a:gd name="T32" fmla="*/ 1945 w 1951"/>
                  <a:gd name="T33" fmla="*/ 493 h 836"/>
                  <a:gd name="T34" fmla="*/ 1951 w 1951"/>
                  <a:gd name="T35" fmla="*/ 449 h 836"/>
                  <a:gd name="T36" fmla="*/ 1926 w 1951"/>
                  <a:gd name="T37" fmla="*/ 356 h 836"/>
                  <a:gd name="T38" fmla="*/ 1932 w 1951"/>
                  <a:gd name="T39" fmla="*/ 281 h 836"/>
                  <a:gd name="T40" fmla="*/ 1932 w 1951"/>
                  <a:gd name="T41" fmla="*/ 231 h 836"/>
                  <a:gd name="T42" fmla="*/ 1882 w 1951"/>
                  <a:gd name="T43" fmla="*/ 150 h 836"/>
                  <a:gd name="T44" fmla="*/ 1863 w 1951"/>
                  <a:gd name="T45" fmla="*/ 75 h 836"/>
                  <a:gd name="T46" fmla="*/ 1677 w 1951"/>
                  <a:gd name="T47" fmla="*/ 25 h 836"/>
                  <a:gd name="T48" fmla="*/ 1483 w 1951"/>
                  <a:gd name="T49" fmla="*/ 13 h 836"/>
                  <a:gd name="T50" fmla="*/ 1203 w 1951"/>
                  <a:gd name="T51" fmla="*/ 13 h 836"/>
                  <a:gd name="T52" fmla="*/ 1084 w 1951"/>
                  <a:gd name="T53" fmla="*/ 19 h 836"/>
                  <a:gd name="T54" fmla="*/ 966 w 1951"/>
                  <a:gd name="T55" fmla="*/ 50 h 836"/>
                  <a:gd name="T56" fmla="*/ 754 w 1951"/>
                  <a:gd name="T57" fmla="*/ 63 h 836"/>
                  <a:gd name="T58" fmla="*/ 598 w 1951"/>
                  <a:gd name="T59" fmla="*/ 13 h 836"/>
                  <a:gd name="T60" fmla="*/ 436 w 1951"/>
                  <a:gd name="T61" fmla="*/ 0 h 836"/>
                  <a:gd name="T62" fmla="*/ 355 w 1951"/>
                  <a:gd name="T63" fmla="*/ 25 h 836"/>
                  <a:gd name="T64" fmla="*/ 280 w 1951"/>
                  <a:gd name="T65" fmla="*/ 63 h 836"/>
                  <a:gd name="T66" fmla="*/ 199 w 1951"/>
                  <a:gd name="T67" fmla="*/ 44 h 836"/>
                  <a:gd name="T68" fmla="*/ 137 w 1951"/>
                  <a:gd name="T69" fmla="*/ 63 h 836"/>
                  <a:gd name="T70" fmla="*/ 75 w 1951"/>
                  <a:gd name="T71" fmla="*/ 106 h 8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1"/>
                  <a:gd name="T109" fmla="*/ 0 h 836"/>
                  <a:gd name="T110" fmla="*/ 1951 w 1951"/>
                  <a:gd name="T111" fmla="*/ 836 h 8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1" h="836">
                    <a:moveTo>
                      <a:pt x="75" y="106"/>
                    </a:moveTo>
                    <a:lnTo>
                      <a:pt x="31" y="175"/>
                    </a:lnTo>
                    <a:lnTo>
                      <a:pt x="19" y="206"/>
                    </a:lnTo>
                    <a:lnTo>
                      <a:pt x="12" y="250"/>
                    </a:lnTo>
                    <a:lnTo>
                      <a:pt x="12" y="306"/>
                    </a:lnTo>
                    <a:lnTo>
                      <a:pt x="19" y="331"/>
                    </a:lnTo>
                    <a:lnTo>
                      <a:pt x="25" y="362"/>
                    </a:lnTo>
                    <a:lnTo>
                      <a:pt x="6" y="437"/>
                    </a:lnTo>
                    <a:lnTo>
                      <a:pt x="0" y="474"/>
                    </a:lnTo>
                    <a:lnTo>
                      <a:pt x="6" y="518"/>
                    </a:lnTo>
                    <a:lnTo>
                      <a:pt x="12" y="612"/>
                    </a:lnTo>
                    <a:lnTo>
                      <a:pt x="37" y="655"/>
                    </a:lnTo>
                    <a:lnTo>
                      <a:pt x="56" y="674"/>
                    </a:lnTo>
                    <a:lnTo>
                      <a:pt x="87" y="699"/>
                    </a:lnTo>
                    <a:lnTo>
                      <a:pt x="181" y="749"/>
                    </a:lnTo>
                    <a:lnTo>
                      <a:pt x="237" y="767"/>
                    </a:lnTo>
                    <a:lnTo>
                      <a:pt x="293" y="780"/>
                    </a:lnTo>
                    <a:lnTo>
                      <a:pt x="411" y="799"/>
                    </a:lnTo>
                    <a:lnTo>
                      <a:pt x="548" y="817"/>
                    </a:lnTo>
                    <a:lnTo>
                      <a:pt x="698" y="824"/>
                    </a:lnTo>
                    <a:lnTo>
                      <a:pt x="835" y="811"/>
                    </a:lnTo>
                    <a:lnTo>
                      <a:pt x="978" y="792"/>
                    </a:lnTo>
                    <a:lnTo>
                      <a:pt x="1147" y="792"/>
                    </a:lnTo>
                    <a:lnTo>
                      <a:pt x="1215" y="799"/>
                    </a:lnTo>
                    <a:lnTo>
                      <a:pt x="1271" y="811"/>
                    </a:lnTo>
                    <a:lnTo>
                      <a:pt x="1334" y="824"/>
                    </a:lnTo>
                    <a:lnTo>
                      <a:pt x="1409" y="836"/>
                    </a:lnTo>
                    <a:lnTo>
                      <a:pt x="1564" y="830"/>
                    </a:lnTo>
                    <a:lnTo>
                      <a:pt x="1708" y="799"/>
                    </a:lnTo>
                    <a:lnTo>
                      <a:pt x="1776" y="761"/>
                    </a:lnTo>
                    <a:lnTo>
                      <a:pt x="1839" y="718"/>
                    </a:lnTo>
                    <a:lnTo>
                      <a:pt x="1913" y="605"/>
                    </a:lnTo>
                    <a:lnTo>
                      <a:pt x="1926" y="543"/>
                    </a:lnTo>
                    <a:lnTo>
                      <a:pt x="1945" y="493"/>
                    </a:lnTo>
                    <a:lnTo>
                      <a:pt x="1951" y="474"/>
                    </a:lnTo>
                    <a:lnTo>
                      <a:pt x="1951" y="449"/>
                    </a:lnTo>
                    <a:lnTo>
                      <a:pt x="1938" y="393"/>
                    </a:lnTo>
                    <a:lnTo>
                      <a:pt x="1926" y="356"/>
                    </a:lnTo>
                    <a:lnTo>
                      <a:pt x="1926" y="331"/>
                    </a:lnTo>
                    <a:lnTo>
                      <a:pt x="1932" y="281"/>
                    </a:lnTo>
                    <a:lnTo>
                      <a:pt x="1932" y="256"/>
                    </a:lnTo>
                    <a:lnTo>
                      <a:pt x="1932" y="231"/>
                    </a:lnTo>
                    <a:lnTo>
                      <a:pt x="1907" y="187"/>
                    </a:lnTo>
                    <a:lnTo>
                      <a:pt x="1882" y="150"/>
                    </a:lnTo>
                    <a:lnTo>
                      <a:pt x="1876" y="113"/>
                    </a:lnTo>
                    <a:lnTo>
                      <a:pt x="1863" y="75"/>
                    </a:lnTo>
                    <a:lnTo>
                      <a:pt x="1832" y="50"/>
                    </a:lnTo>
                    <a:lnTo>
                      <a:pt x="1677" y="25"/>
                    </a:lnTo>
                    <a:lnTo>
                      <a:pt x="1583" y="13"/>
                    </a:lnTo>
                    <a:lnTo>
                      <a:pt x="1483" y="13"/>
                    </a:lnTo>
                    <a:lnTo>
                      <a:pt x="1290" y="13"/>
                    </a:lnTo>
                    <a:lnTo>
                      <a:pt x="1203" y="13"/>
                    </a:lnTo>
                    <a:lnTo>
                      <a:pt x="1134" y="19"/>
                    </a:lnTo>
                    <a:lnTo>
                      <a:pt x="1084" y="19"/>
                    </a:lnTo>
                    <a:lnTo>
                      <a:pt x="1041" y="31"/>
                    </a:lnTo>
                    <a:lnTo>
                      <a:pt x="966" y="50"/>
                    </a:lnTo>
                    <a:lnTo>
                      <a:pt x="816" y="75"/>
                    </a:lnTo>
                    <a:lnTo>
                      <a:pt x="754" y="63"/>
                    </a:lnTo>
                    <a:lnTo>
                      <a:pt x="698" y="44"/>
                    </a:lnTo>
                    <a:lnTo>
                      <a:pt x="598" y="13"/>
                    </a:lnTo>
                    <a:lnTo>
                      <a:pt x="486" y="0"/>
                    </a:lnTo>
                    <a:lnTo>
                      <a:pt x="436" y="0"/>
                    </a:lnTo>
                    <a:lnTo>
                      <a:pt x="386" y="13"/>
                    </a:lnTo>
                    <a:lnTo>
                      <a:pt x="355" y="25"/>
                    </a:lnTo>
                    <a:lnTo>
                      <a:pt x="330" y="38"/>
                    </a:lnTo>
                    <a:lnTo>
                      <a:pt x="280" y="63"/>
                    </a:lnTo>
                    <a:lnTo>
                      <a:pt x="237" y="50"/>
                    </a:lnTo>
                    <a:lnTo>
                      <a:pt x="199" y="44"/>
                    </a:lnTo>
                    <a:lnTo>
                      <a:pt x="162" y="44"/>
                    </a:lnTo>
                    <a:lnTo>
                      <a:pt x="137" y="63"/>
                    </a:lnTo>
                    <a:lnTo>
                      <a:pt x="87" y="100"/>
                    </a:lnTo>
                    <a:lnTo>
                      <a:pt x="75" y="10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9720" name="Freeform 320"/>
              <p:cNvSpPr>
                <a:spLocks/>
              </p:cNvSpPr>
              <p:nvPr/>
            </p:nvSpPr>
            <p:spPr bwMode="auto">
              <a:xfrm>
                <a:off x="3194" y="3057"/>
                <a:ext cx="1951" cy="836"/>
              </a:xfrm>
              <a:custGeom>
                <a:avLst/>
                <a:gdLst>
                  <a:gd name="T0" fmla="*/ 31 w 1951"/>
                  <a:gd name="T1" fmla="*/ 175 h 836"/>
                  <a:gd name="T2" fmla="*/ 12 w 1951"/>
                  <a:gd name="T3" fmla="*/ 250 h 836"/>
                  <a:gd name="T4" fmla="*/ 19 w 1951"/>
                  <a:gd name="T5" fmla="*/ 331 h 836"/>
                  <a:gd name="T6" fmla="*/ 6 w 1951"/>
                  <a:gd name="T7" fmla="*/ 437 h 836"/>
                  <a:gd name="T8" fmla="*/ 6 w 1951"/>
                  <a:gd name="T9" fmla="*/ 518 h 836"/>
                  <a:gd name="T10" fmla="*/ 37 w 1951"/>
                  <a:gd name="T11" fmla="*/ 655 h 836"/>
                  <a:gd name="T12" fmla="*/ 87 w 1951"/>
                  <a:gd name="T13" fmla="*/ 699 h 836"/>
                  <a:gd name="T14" fmla="*/ 237 w 1951"/>
                  <a:gd name="T15" fmla="*/ 767 h 836"/>
                  <a:gd name="T16" fmla="*/ 411 w 1951"/>
                  <a:gd name="T17" fmla="*/ 799 h 836"/>
                  <a:gd name="T18" fmla="*/ 698 w 1951"/>
                  <a:gd name="T19" fmla="*/ 824 h 836"/>
                  <a:gd name="T20" fmla="*/ 978 w 1951"/>
                  <a:gd name="T21" fmla="*/ 792 h 836"/>
                  <a:gd name="T22" fmla="*/ 1215 w 1951"/>
                  <a:gd name="T23" fmla="*/ 799 h 836"/>
                  <a:gd name="T24" fmla="*/ 1334 w 1951"/>
                  <a:gd name="T25" fmla="*/ 824 h 836"/>
                  <a:gd name="T26" fmla="*/ 1564 w 1951"/>
                  <a:gd name="T27" fmla="*/ 830 h 836"/>
                  <a:gd name="T28" fmla="*/ 1776 w 1951"/>
                  <a:gd name="T29" fmla="*/ 761 h 836"/>
                  <a:gd name="T30" fmla="*/ 1913 w 1951"/>
                  <a:gd name="T31" fmla="*/ 605 h 836"/>
                  <a:gd name="T32" fmla="*/ 1945 w 1951"/>
                  <a:gd name="T33" fmla="*/ 493 h 836"/>
                  <a:gd name="T34" fmla="*/ 1951 w 1951"/>
                  <a:gd name="T35" fmla="*/ 449 h 836"/>
                  <a:gd name="T36" fmla="*/ 1926 w 1951"/>
                  <a:gd name="T37" fmla="*/ 356 h 836"/>
                  <a:gd name="T38" fmla="*/ 1932 w 1951"/>
                  <a:gd name="T39" fmla="*/ 281 h 836"/>
                  <a:gd name="T40" fmla="*/ 1932 w 1951"/>
                  <a:gd name="T41" fmla="*/ 231 h 836"/>
                  <a:gd name="T42" fmla="*/ 1882 w 1951"/>
                  <a:gd name="T43" fmla="*/ 150 h 836"/>
                  <a:gd name="T44" fmla="*/ 1863 w 1951"/>
                  <a:gd name="T45" fmla="*/ 75 h 836"/>
                  <a:gd name="T46" fmla="*/ 1677 w 1951"/>
                  <a:gd name="T47" fmla="*/ 25 h 836"/>
                  <a:gd name="T48" fmla="*/ 1483 w 1951"/>
                  <a:gd name="T49" fmla="*/ 13 h 836"/>
                  <a:gd name="T50" fmla="*/ 1203 w 1951"/>
                  <a:gd name="T51" fmla="*/ 13 h 836"/>
                  <a:gd name="T52" fmla="*/ 1084 w 1951"/>
                  <a:gd name="T53" fmla="*/ 19 h 836"/>
                  <a:gd name="T54" fmla="*/ 966 w 1951"/>
                  <a:gd name="T55" fmla="*/ 50 h 836"/>
                  <a:gd name="T56" fmla="*/ 754 w 1951"/>
                  <a:gd name="T57" fmla="*/ 63 h 836"/>
                  <a:gd name="T58" fmla="*/ 598 w 1951"/>
                  <a:gd name="T59" fmla="*/ 13 h 836"/>
                  <a:gd name="T60" fmla="*/ 436 w 1951"/>
                  <a:gd name="T61" fmla="*/ 0 h 836"/>
                  <a:gd name="T62" fmla="*/ 355 w 1951"/>
                  <a:gd name="T63" fmla="*/ 25 h 836"/>
                  <a:gd name="T64" fmla="*/ 280 w 1951"/>
                  <a:gd name="T65" fmla="*/ 63 h 836"/>
                  <a:gd name="T66" fmla="*/ 199 w 1951"/>
                  <a:gd name="T67" fmla="*/ 44 h 836"/>
                  <a:gd name="T68" fmla="*/ 137 w 1951"/>
                  <a:gd name="T69" fmla="*/ 63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1"/>
                  <a:gd name="T106" fmla="*/ 0 h 836"/>
                  <a:gd name="T107" fmla="*/ 1951 w 1951"/>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1" h="836">
                    <a:moveTo>
                      <a:pt x="75" y="106"/>
                    </a:moveTo>
                    <a:lnTo>
                      <a:pt x="31" y="175"/>
                    </a:lnTo>
                    <a:lnTo>
                      <a:pt x="19" y="206"/>
                    </a:lnTo>
                    <a:lnTo>
                      <a:pt x="12" y="250"/>
                    </a:lnTo>
                    <a:lnTo>
                      <a:pt x="12" y="306"/>
                    </a:lnTo>
                    <a:lnTo>
                      <a:pt x="19" y="331"/>
                    </a:lnTo>
                    <a:lnTo>
                      <a:pt x="25" y="362"/>
                    </a:lnTo>
                    <a:lnTo>
                      <a:pt x="6" y="437"/>
                    </a:lnTo>
                    <a:lnTo>
                      <a:pt x="0" y="474"/>
                    </a:lnTo>
                    <a:lnTo>
                      <a:pt x="6" y="518"/>
                    </a:lnTo>
                    <a:lnTo>
                      <a:pt x="12" y="612"/>
                    </a:lnTo>
                    <a:lnTo>
                      <a:pt x="37" y="655"/>
                    </a:lnTo>
                    <a:lnTo>
                      <a:pt x="56" y="674"/>
                    </a:lnTo>
                    <a:lnTo>
                      <a:pt x="87" y="699"/>
                    </a:lnTo>
                    <a:lnTo>
                      <a:pt x="181" y="749"/>
                    </a:lnTo>
                    <a:lnTo>
                      <a:pt x="237" y="767"/>
                    </a:lnTo>
                    <a:lnTo>
                      <a:pt x="293" y="780"/>
                    </a:lnTo>
                    <a:lnTo>
                      <a:pt x="411" y="799"/>
                    </a:lnTo>
                    <a:lnTo>
                      <a:pt x="548" y="817"/>
                    </a:lnTo>
                    <a:lnTo>
                      <a:pt x="698" y="824"/>
                    </a:lnTo>
                    <a:lnTo>
                      <a:pt x="835" y="811"/>
                    </a:lnTo>
                    <a:lnTo>
                      <a:pt x="978" y="792"/>
                    </a:lnTo>
                    <a:lnTo>
                      <a:pt x="1147" y="792"/>
                    </a:lnTo>
                    <a:lnTo>
                      <a:pt x="1215" y="799"/>
                    </a:lnTo>
                    <a:lnTo>
                      <a:pt x="1271" y="811"/>
                    </a:lnTo>
                    <a:lnTo>
                      <a:pt x="1334" y="824"/>
                    </a:lnTo>
                    <a:lnTo>
                      <a:pt x="1409" y="836"/>
                    </a:lnTo>
                    <a:lnTo>
                      <a:pt x="1564" y="830"/>
                    </a:lnTo>
                    <a:lnTo>
                      <a:pt x="1708" y="799"/>
                    </a:lnTo>
                    <a:lnTo>
                      <a:pt x="1776" y="761"/>
                    </a:lnTo>
                    <a:lnTo>
                      <a:pt x="1839" y="718"/>
                    </a:lnTo>
                    <a:lnTo>
                      <a:pt x="1913" y="605"/>
                    </a:lnTo>
                    <a:lnTo>
                      <a:pt x="1926" y="543"/>
                    </a:lnTo>
                    <a:lnTo>
                      <a:pt x="1945" y="493"/>
                    </a:lnTo>
                    <a:lnTo>
                      <a:pt x="1951" y="474"/>
                    </a:lnTo>
                    <a:lnTo>
                      <a:pt x="1951" y="449"/>
                    </a:lnTo>
                    <a:lnTo>
                      <a:pt x="1938" y="393"/>
                    </a:lnTo>
                    <a:lnTo>
                      <a:pt x="1926" y="356"/>
                    </a:lnTo>
                    <a:lnTo>
                      <a:pt x="1926" y="331"/>
                    </a:lnTo>
                    <a:lnTo>
                      <a:pt x="1932" y="281"/>
                    </a:lnTo>
                    <a:lnTo>
                      <a:pt x="1932" y="256"/>
                    </a:lnTo>
                    <a:lnTo>
                      <a:pt x="1932" y="231"/>
                    </a:lnTo>
                    <a:lnTo>
                      <a:pt x="1907" y="187"/>
                    </a:lnTo>
                    <a:lnTo>
                      <a:pt x="1882" y="150"/>
                    </a:lnTo>
                    <a:lnTo>
                      <a:pt x="1876" y="113"/>
                    </a:lnTo>
                    <a:lnTo>
                      <a:pt x="1863" y="75"/>
                    </a:lnTo>
                    <a:lnTo>
                      <a:pt x="1832" y="50"/>
                    </a:lnTo>
                    <a:lnTo>
                      <a:pt x="1677" y="25"/>
                    </a:lnTo>
                    <a:lnTo>
                      <a:pt x="1583" y="13"/>
                    </a:lnTo>
                    <a:lnTo>
                      <a:pt x="1483" y="13"/>
                    </a:lnTo>
                    <a:lnTo>
                      <a:pt x="1290" y="13"/>
                    </a:lnTo>
                    <a:lnTo>
                      <a:pt x="1203" y="13"/>
                    </a:lnTo>
                    <a:lnTo>
                      <a:pt x="1134" y="19"/>
                    </a:lnTo>
                    <a:lnTo>
                      <a:pt x="1084" y="19"/>
                    </a:lnTo>
                    <a:lnTo>
                      <a:pt x="1041" y="31"/>
                    </a:lnTo>
                    <a:lnTo>
                      <a:pt x="966" y="50"/>
                    </a:lnTo>
                    <a:lnTo>
                      <a:pt x="816" y="75"/>
                    </a:lnTo>
                    <a:lnTo>
                      <a:pt x="754" y="63"/>
                    </a:lnTo>
                    <a:lnTo>
                      <a:pt x="698" y="44"/>
                    </a:lnTo>
                    <a:lnTo>
                      <a:pt x="598" y="13"/>
                    </a:lnTo>
                    <a:lnTo>
                      <a:pt x="486" y="0"/>
                    </a:lnTo>
                    <a:lnTo>
                      <a:pt x="436" y="0"/>
                    </a:lnTo>
                    <a:lnTo>
                      <a:pt x="386" y="13"/>
                    </a:lnTo>
                    <a:lnTo>
                      <a:pt x="355" y="25"/>
                    </a:lnTo>
                    <a:lnTo>
                      <a:pt x="330" y="38"/>
                    </a:lnTo>
                    <a:lnTo>
                      <a:pt x="280" y="63"/>
                    </a:lnTo>
                    <a:lnTo>
                      <a:pt x="237" y="50"/>
                    </a:lnTo>
                    <a:lnTo>
                      <a:pt x="199" y="44"/>
                    </a:lnTo>
                    <a:lnTo>
                      <a:pt x="162" y="44"/>
                    </a:lnTo>
                    <a:lnTo>
                      <a:pt x="137" y="63"/>
                    </a:lnTo>
                    <a:lnTo>
                      <a:pt x="87" y="1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9721" name="Group 332"/>
              <p:cNvGrpSpPr>
                <a:grpSpLocks/>
              </p:cNvGrpSpPr>
              <p:nvPr/>
            </p:nvGrpSpPr>
            <p:grpSpPr bwMode="auto">
              <a:xfrm>
                <a:off x="3094" y="3207"/>
                <a:ext cx="100" cy="568"/>
                <a:chOff x="3094" y="3171"/>
                <a:chExt cx="100" cy="568"/>
              </a:xfrm>
            </p:grpSpPr>
            <p:grpSp>
              <p:nvGrpSpPr>
                <p:cNvPr id="29854" name="Group 325"/>
                <p:cNvGrpSpPr>
                  <a:grpSpLocks/>
                </p:cNvGrpSpPr>
                <p:nvPr/>
              </p:nvGrpSpPr>
              <p:grpSpPr bwMode="auto">
                <a:xfrm>
                  <a:off x="3094" y="3171"/>
                  <a:ext cx="100" cy="75"/>
                  <a:chOff x="3094" y="3171"/>
                  <a:chExt cx="100" cy="75"/>
                </a:xfrm>
              </p:grpSpPr>
              <p:sp>
                <p:nvSpPr>
                  <p:cNvPr id="29861" name="Freeform 323"/>
                  <p:cNvSpPr>
                    <a:spLocks/>
                  </p:cNvSpPr>
                  <p:nvPr/>
                </p:nvSpPr>
                <p:spPr bwMode="auto">
                  <a:xfrm>
                    <a:off x="3094" y="3171"/>
                    <a:ext cx="81" cy="75"/>
                  </a:xfrm>
                  <a:custGeom>
                    <a:avLst/>
                    <a:gdLst>
                      <a:gd name="T0" fmla="*/ 0 w 81"/>
                      <a:gd name="T1" fmla="*/ 37 h 75"/>
                      <a:gd name="T2" fmla="*/ 81 w 81"/>
                      <a:gd name="T3" fmla="*/ 0 h 75"/>
                      <a:gd name="T4" fmla="*/ 56 w 81"/>
                      <a:gd name="T5" fmla="*/ 37 h 75"/>
                      <a:gd name="T6" fmla="*/ 81 w 81"/>
                      <a:gd name="T7" fmla="*/ 75 h 75"/>
                      <a:gd name="T8" fmla="*/ 0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0" y="37"/>
                        </a:moveTo>
                        <a:lnTo>
                          <a:pt x="81" y="0"/>
                        </a:lnTo>
                        <a:lnTo>
                          <a:pt x="56" y="37"/>
                        </a:lnTo>
                        <a:lnTo>
                          <a:pt x="81" y="75"/>
                        </a:lnTo>
                        <a:lnTo>
                          <a:pt x="0" y="37"/>
                        </a:lnTo>
                        <a:close/>
                      </a:path>
                    </a:pathLst>
                  </a:custGeom>
                  <a:solidFill>
                    <a:srgbClr val="000000"/>
                  </a:solidFill>
                  <a:ln w="9525">
                    <a:solidFill>
                      <a:srgbClr val="000000"/>
                    </a:solidFill>
                    <a:round/>
                    <a:headEnd/>
                    <a:tailEnd/>
                  </a:ln>
                </p:spPr>
                <p:txBody>
                  <a:bodyPr/>
                  <a:lstStyle/>
                  <a:p>
                    <a:endParaRPr lang="ar-IQ"/>
                  </a:p>
                </p:txBody>
              </p:sp>
              <p:sp>
                <p:nvSpPr>
                  <p:cNvPr id="29862" name="Line 324"/>
                  <p:cNvSpPr>
                    <a:spLocks noChangeShapeType="1"/>
                  </p:cNvSpPr>
                  <p:nvPr/>
                </p:nvSpPr>
                <p:spPr bwMode="auto">
                  <a:xfrm>
                    <a:off x="3150" y="3208"/>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55" name="Group 328"/>
                <p:cNvGrpSpPr>
                  <a:grpSpLocks/>
                </p:cNvGrpSpPr>
                <p:nvPr/>
              </p:nvGrpSpPr>
              <p:grpSpPr bwMode="auto">
                <a:xfrm>
                  <a:off x="3094" y="3420"/>
                  <a:ext cx="100" cy="75"/>
                  <a:chOff x="3094" y="3420"/>
                  <a:chExt cx="100" cy="75"/>
                </a:xfrm>
              </p:grpSpPr>
              <p:sp>
                <p:nvSpPr>
                  <p:cNvPr id="29859" name="Freeform 326"/>
                  <p:cNvSpPr>
                    <a:spLocks/>
                  </p:cNvSpPr>
                  <p:nvPr/>
                </p:nvSpPr>
                <p:spPr bwMode="auto">
                  <a:xfrm>
                    <a:off x="3094" y="3420"/>
                    <a:ext cx="81" cy="75"/>
                  </a:xfrm>
                  <a:custGeom>
                    <a:avLst/>
                    <a:gdLst>
                      <a:gd name="T0" fmla="*/ 0 w 81"/>
                      <a:gd name="T1" fmla="*/ 38 h 75"/>
                      <a:gd name="T2" fmla="*/ 81 w 81"/>
                      <a:gd name="T3" fmla="*/ 0 h 75"/>
                      <a:gd name="T4" fmla="*/ 56 w 81"/>
                      <a:gd name="T5" fmla="*/ 38 h 75"/>
                      <a:gd name="T6" fmla="*/ 81 w 81"/>
                      <a:gd name="T7" fmla="*/ 75 h 75"/>
                      <a:gd name="T8" fmla="*/ 0 w 81"/>
                      <a:gd name="T9" fmla="*/ 38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0" y="38"/>
                        </a:moveTo>
                        <a:lnTo>
                          <a:pt x="81" y="0"/>
                        </a:lnTo>
                        <a:lnTo>
                          <a:pt x="56" y="38"/>
                        </a:lnTo>
                        <a:lnTo>
                          <a:pt x="81" y="75"/>
                        </a:lnTo>
                        <a:lnTo>
                          <a:pt x="0" y="38"/>
                        </a:lnTo>
                        <a:close/>
                      </a:path>
                    </a:pathLst>
                  </a:custGeom>
                  <a:solidFill>
                    <a:srgbClr val="000000"/>
                  </a:solidFill>
                  <a:ln w="9525">
                    <a:solidFill>
                      <a:srgbClr val="000000"/>
                    </a:solidFill>
                    <a:round/>
                    <a:headEnd/>
                    <a:tailEnd/>
                  </a:ln>
                </p:spPr>
                <p:txBody>
                  <a:bodyPr/>
                  <a:lstStyle/>
                  <a:p>
                    <a:endParaRPr lang="ar-IQ"/>
                  </a:p>
                </p:txBody>
              </p:sp>
              <p:sp>
                <p:nvSpPr>
                  <p:cNvPr id="29860" name="Line 327"/>
                  <p:cNvSpPr>
                    <a:spLocks noChangeShapeType="1"/>
                  </p:cNvSpPr>
                  <p:nvPr/>
                </p:nvSpPr>
                <p:spPr bwMode="auto">
                  <a:xfrm>
                    <a:off x="3150" y="3458"/>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56" name="Group 331"/>
                <p:cNvGrpSpPr>
                  <a:grpSpLocks/>
                </p:cNvGrpSpPr>
                <p:nvPr/>
              </p:nvGrpSpPr>
              <p:grpSpPr bwMode="auto">
                <a:xfrm>
                  <a:off x="3094" y="3664"/>
                  <a:ext cx="100" cy="75"/>
                  <a:chOff x="3094" y="3664"/>
                  <a:chExt cx="100" cy="75"/>
                </a:xfrm>
              </p:grpSpPr>
              <p:sp>
                <p:nvSpPr>
                  <p:cNvPr id="29857" name="Freeform 329"/>
                  <p:cNvSpPr>
                    <a:spLocks/>
                  </p:cNvSpPr>
                  <p:nvPr/>
                </p:nvSpPr>
                <p:spPr bwMode="auto">
                  <a:xfrm>
                    <a:off x="3094" y="3664"/>
                    <a:ext cx="81" cy="75"/>
                  </a:xfrm>
                  <a:custGeom>
                    <a:avLst/>
                    <a:gdLst>
                      <a:gd name="T0" fmla="*/ 0 w 81"/>
                      <a:gd name="T1" fmla="*/ 37 h 75"/>
                      <a:gd name="T2" fmla="*/ 81 w 81"/>
                      <a:gd name="T3" fmla="*/ 0 h 75"/>
                      <a:gd name="T4" fmla="*/ 56 w 81"/>
                      <a:gd name="T5" fmla="*/ 37 h 75"/>
                      <a:gd name="T6" fmla="*/ 81 w 81"/>
                      <a:gd name="T7" fmla="*/ 75 h 75"/>
                      <a:gd name="T8" fmla="*/ 0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0" y="37"/>
                        </a:moveTo>
                        <a:lnTo>
                          <a:pt x="81" y="0"/>
                        </a:lnTo>
                        <a:lnTo>
                          <a:pt x="56" y="37"/>
                        </a:lnTo>
                        <a:lnTo>
                          <a:pt x="81" y="75"/>
                        </a:lnTo>
                        <a:lnTo>
                          <a:pt x="0" y="37"/>
                        </a:lnTo>
                        <a:close/>
                      </a:path>
                    </a:pathLst>
                  </a:custGeom>
                  <a:solidFill>
                    <a:srgbClr val="000000"/>
                  </a:solidFill>
                  <a:ln w="9525">
                    <a:solidFill>
                      <a:srgbClr val="000000"/>
                    </a:solidFill>
                    <a:round/>
                    <a:headEnd/>
                    <a:tailEnd/>
                  </a:ln>
                </p:spPr>
                <p:txBody>
                  <a:bodyPr/>
                  <a:lstStyle/>
                  <a:p>
                    <a:endParaRPr lang="ar-IQ"/>
                  </a:p>
                </p:txBody>
              </p:sp>
              <p:sp>
                <p:nvSpPr>
                  <p:cNvPr id="29858" name="Line 330"/>
                  <p:cNvSpPr>
                    <a:spLocks noChangeShapeType="1"/>
                  </p:cNvSpPr>
                  <p:nvPr/>
                </p:nvSpPr>
                <p:spPr bwMode="auto">
                  <a:xfrm>
                    <a:off x="3150" y="3701"/>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nvGrpSpPr>
              <p:cNvPr id="29722" name="Group 342"/>
              <p:cNvGrpSpPr>
                <a:grpSpLocks/>
              </p:cNvGrpSpPr>
              <p:nvPr/>
            </p:nvGrpSpPr>
            <p:grpSpPr bwMode="auto">
              <a:xfrm>
                <a:off x="5114" y="3201"/>
                <a:ext cx="106" cy="561"/>
                <a:chOff x="5114" y="3165"/>
                <a:chExt cx="106" cy="561"/>
              </a:xfrm>
            </p:grpSpPr>
            <p:grpSp>
              <p:nvGrpSpPr>
                <p:cNvPr id="29845" name="Group 335"/>
                <p:cNvGrpSpPr>
                  <a:grpSpLocks/>
                </p:cNvGrpSpPr>
                <p:nvPr/>
              </p:nvGrpSpPr>
              <p:grpSpPr bwMode="auto">
                <a:xfrm>
                  <a:off x="5114" y="3165"/>
                  <a:ext cx="106" cy="75"/>
                  <a:chOff x="5114" y="3165"/>
                  <a:chExt cx="106" cy="75"/>
                </a:xfrm>
              </p:grpSpPr>
              <p:sp>
                <p:nvSpPr>
                  <p:cNvPr id="29852" name="Freeform 333"/>
                  <p:cNvSpPr>
                    <a:spLocks/>
                  </p:cNvSpPr>
                  <p:nvPr/>
                </p:nvSpPr>
                <p:spPr bwMode="auto">
                  <a:xfrm>
                    <a:off x="5139" y="3165"/>
                    <a:ext cx="81" cy="75"/>
                  </a:xfrm>
                  <a:custGeom>
                    <a:avLst/>
                    <a:gdLst>
                      <a:gd name="T0" fmla="*/ 81 w 81"/>
                      <a:gd name="T1" fmla="*/ 37 h 75"/>
                      <a:gd name="T2" fmla="*/ 0 w 81"/>
                      <a:gd name="T3" fmla="*/ 75 h 75"/>
                      <a:gd name="T4" fmla="*/ 24 w 81"/>
                      <a:gd name="T5" fmla="*/ 37 h 75"/>
                      <a:gd name="T6" fmla="*/ 0 w 81"/>
                      <a:gd name="T7" fmla="*/ 0 h 75"/>
                      <a:gd name="T8" fmla="*/ 81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81" y="37"/>
                        </a:moveTo>
                        <a:lnTo>
                          <a:pt x="0" y="75"/>
                        </a:lnTo>
                        <a:lnTo>
                          <a:pt x="24" y="37"/>
                        </a:lnTo>
                        <a:lnTo>
                          <a:pt x="0" y="0"/>
                        </a:lnTo>
                        <a:lnTo>
                          <a:pt x="81" y="37"/>
                        </a:lnTo>
                        <a:close/>
                      </a:path>
                    </a:pathLst>
                  </a:custGeom>
                  <a:solidFill>
                    <a:srgbClr val="000000"/>
                  </a:solidFill>
                  <a:ln w="9525">
                    <a:solidFill>
                      <a:srgbClr val="000000"/>
                    </a:solidFill>
                    <a:round/>
                    <a:headEnd/>
                    <a:tailEnd/>
                  </a:ln>
                </p:spPr>
                <p:txBody>
                  <a:bodyPr/>
                  <a:lstStyle/>
                  <a:p>
                    <a:endParaRPr lang="ar-IQ"/>
                  </a:p>
                </p:txBody>
              </p:sp>
              <p:sp>
                <p:nvSpPr>
                  <p:cNvPr id="29853" name="Line 334"/>
                  <p:cNvSpPr>
                    <a:spLocks noChangeShapeType="1"/>
                  </p:cNvSpPr>
                  <p:nvPr/>
                </p:nvSpPr>
                <p:spPr bwMode="auto">
                  <a:xfrm>
                    <a:off x="5114" y="3202"/>
                    <a:ext cx="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46" name="Group 338"/>
                <p:cNvGrpSpPr>
                  <a:grpSpLocks/>
                </p:cNvGrpSpPr>
                <p:nvPr/>
              </p:nvGrpSpPr>
              <p:grpSpPr bwMode="auto">
                <a:xfrm>
                  <a:off x="5114" y="3408"/>
                  <a:ext cx="106" cy="75"/>
                  <a:chOff x="5114" y="3408"/>
                  <a:chExt cx="106" cy="75"/>
                </a:xfrm>
              </p:grpSpPr>
              <p:sp>
                <p:nvSpPr>
                  <p:cNvPr id="29850" name="Freeform 336"/>
                  <p:cNvSpPr>
                    <a:spLocks/>
                  </p:cNvSpPr>
                  <p:nvPr/>
                </p:nvSpPr>
                <p:spPr bwMode="auto">
                  <a:xfrm>
                    <a:off x="5139" y="3408"/>
                    <a:ext cx="81" cy="75"/>
                  </a:xfrm>
                  <a:custGeom>
                    <a:avLst/>
                    <a:gdLst>
                      <a:gd name="T0" fmla="*/ 81 w 81"/>
                      <a:gd name="T1" fmla="*/ 37 h 75"/>
                      <a:gd name="T2" fmla="*/ 0 w 81"/>
                      <a:gd name="T3" fmla="*/ 75 h 75"/>
                      <a:gd name="T4" fmla="*/ 24 w 81"/>
                      <a:gd name="T5" fmla="*/ 37 h 75"/>
                      <a:gd name="T6" fmla="*/ 0 w 81"/>
                      <a:gd name="T7" fmla="*/ 0 h 75"/>
                      <a:gd name="T8" fmla="*/ 81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81" y="37"/>
                        </a:moveTo>
                        <a:lnTo>
                          <a:pt x="0" y="75"/>
                        </a:lnTo>
                        <a:lnTo>
                          <a:pt x="24" y="37"/>
                        </a:lnTo>
                        <a:lnTo>
                          <a:pt x="0" y="0"/>
                        </a:lnTo>
                        <a:lnTo>
                          <a:pt x="81" y="37"/>
                        </a:lnTo>
                        <a:close/>
                      </a:path>
                    </a:pathLst>
                  </a:custGeom>
                  <a:solidFill>
                    <a:srgbClr val="000000"/>
                  </a:solidFill>
                  <a:ln w="9525">
                    <a:solidFill>
                      <a:srgbClr val="000000"/>
                    </a:solidFill>
                    <a:round/>
                    <a:headEnd/>
                    <a:tailEnd/>
                  </a:ln>
                </p:spPr>
                <p:txBody>
                  <a:bodyPr/>
                  <a:lstStyle/>
                  <a:p>
                    <a:endParaRPr lang="ar-IQ"/>
                  </a:p>
                </p:txBody>
              </p:sp>
              <p:sp>
                <p:nvSpPr>
                  <p:cNvPr id="29851" name="Line 337"/>
                  <p:cNvSpPr>
                    <a:spLocks noChangeShapeType="1"/>
                  </p:cNvSpPr>
                  <p:nvPr/>
                </p:nvSpPr>
                <p:spPr bwMode="auto">
                  <a:xfrm>
                    <a:off x="5114" y="3445"/>
                    <a:ext cx="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47" name="Group 341"/>
                <p:cNvGrpSpPr>
                  <a:grpSpLocks/>
                </p:cNvGrpSpPr>
                <p:nvPr/>
              </p:nvGrpSpPr>
              <p:grpSpPr bwMode="auto">
                <a:xfrm>
                  <a:off x="5114" y="3651"/>
                  <a:ext cx="106" cy="75"/>
                  <a:chOff x="5114" y="3651"/>
                  <a:chExt cx="106" cy="75"/>
                </a:xfrm>
              </p:grpSpPr>
              <p:sp>
                <p:nvSpPr>
                  <p:cNvPr id="29848" name="Freeform 339"/>
                  <p:cNvSpPr>
                    <a:spLocks/>
                  </p:cNvSpPr>
                  <p:nvPr/>
                </p:nvSpPr>
                <p:spPr bwMode="auto">
                  <a:xfrm>
                    <a:off x="5139" y="3651"/>
                    <a:ext cx="81" cy="75"/>
                  </a:xfrm>
                  <a:custGeom>
                    <a:avLst/>
                    <a:gdLst>
                      <a:gd name="T0" fmla="*/ 81 w 81"/>
                      <a:gd name="T1" fmla="*/ 38 h 75"/>
                      <a:gd name="T2" fmla="*/ 0 w 81"/>
                      <a:gd name="T3" fmla="*/ 75 h 75"/>
                      <a:gd name="T4" fmla="*/ 24 w 81"/>
                      <a:gd name="T5" fmla="*/ 38 h 75"/>
                      <a:gd name="T6" fmla="*/ 0 w 81"/>
                      <a:gd name="T7" fmla="*/ 0 h 75"/>
                      <a:gd name="T8" fmla="*/ 81 w 81"/>
                      <a:gd name="T9" fmla="*/ 38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81" y="38"/>
                        </a:moveTo>
                        <a:lnTo>
                          <a:pt x="0" y="75"/>
                        </a:lnTo>
                        <a:lnTo>
                          <a:pt x="24" y="38"/>
                        </a:lnTo>
                        <a:lnTo>
                          <a:pt x="0" y="0"/>
                        </a:lnTo>
                        <a:lnTo>
                          <a:pt x="81" y="38"/>
                        </a:lnTo>
                        <a:close/>
                      </a:path>
                    </a:pathLst>
                  </a:custGeom>
                  <a:solidFill>
                    <a:srgbClr val="000000"/>
                  </a:solidFill>
                  <a:ln w="9525">
                    <a:solidFill>
                      <a:srgbClr val="000000"/>
                    </a:solidFill>
                    <a:round/>
                    <a:headEnd/>
                    <a:tailEnd/>
                  </a:ln>
                </p:spPr>
                <p:txBody>
                  <a:bodyPr/>
                  <a:lstStyle/>
                  <a:p>
                    <a:endParaRPr lang="ar-IQ"/>
                  </a:p>
                </p:txBody>
              </p:sp>
              <p:sp>
                <p:nvSpPr>
                  <p:cNvPr id="29849" name="Line 340"/>
                  <p:cNvSpPr>
                    <a:spLocks noChangeShapeType="1"/>
                  </p:cNvSpPr>
                  <p:nvPr/>
                </p:nvSpPr>
                <p:spPr bwMode="auto">
                  <a:xfrm>
                    <a:off x="5114" y="3689"/>
                    <a:ext cx="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sp>
            <p:nvSpPr>
              <p:cNvPr id="29723" name="Line 469"/>
              <p:cNvSpPr>
                <a:spLocks noChangeShapeType="1"/>
              </p:cNvSpPr>
              <p:nvPr/>
            </p:nvSpPr>
            <p:spPr bwMode="auto">
              <a:xfrm>
                <a:off x="3805"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4" name="Line 470"/>
              <p:cNvSpPr>
                <a:spLocks noChangeShapeType="1"/>
              </p:cNvSpPr>
              <p:nvPr/>
            </p:nvSpPr>
            <p:spPr bwMode="auto">
              <a:xfrm>
                <a:off x="3861"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5" name="Line 471"/>
              <p:cNvSpPr>
                <a:spLocks noChangeShapeType="1"/>
              </p:cNvSpPr>
              <p:nvPr/>
            </p:nvSpPr>
            <p:spPr bwMode="auto">
              <a:xfrm>
                <a:off x="3923"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6" name="Line 472"/>
              <p:cNvSpPr>
                <a:spLocks noChangeShapeType="1"/>
              </p:cNvSpPr>
              <p:nvPr/>
            </p:nvSpPr>
            <p:spPr bwMode="auto">
              <a:xfrm>
                <a:off x="3979"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7" name="Line 473"/>
              <p:cNvSpPr>
                <a:spLocks noChangeShapeType="1"/>
              </p:cNvSpPr>
              <p:nvPr/>
            </p:nvSpPr>
            <p:spPr bwMode="auto">
              <a:xfrm>
                <a:off x="4035"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8" name="Line 474"/>
              <p:cNvSpPr>
                <a:spLocks noChangeShapeType="1"/>
              </p:cNvSpPr>
              <p:nvPr/>
            </p:nvSpPr>
            <p:spPr bwMode="auto">
              <a:xfrm>
                <a:off x="4098"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9" name="Line 475"/>
              <p:cNvSpPr>
                <a:spLocks noChangeShapeType="1"/>
              </p:cNvSpPr>
              <p:nvPr/>
            </p:nvSpPr>
            <p:spPr bwMode="auto">
              <a:xfrm>
                <a:off x="4154"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0" name="Line 476"/>
              <p:cNvSpPr>
                <a:spLocks noChangeShapeType="1"/>
              </p:cNvSpPr>
              <p:nvPr/>
            </p:nvSpPr>
            <p:spPr bwMode="auto">
              <a:xfrm>
                <a:off x="4210"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1" name="Line 477"/>
              <p:cNvSpPr>
                <a:spLocks noChangeShapeType="1"/>
              </p:cNvSpPr>
              <p:nvPr/>
            </p:nvSpPr>
            <p:spPr bwMode="auto">
              <a:xfrm>
                <a:off x="4272"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2" name="Line 478"/>
              <p:cNvSpPr>
                <a:spLocks noChangeShapeType="1"/>
              </p:cNvSpPr>
              <p:nvPr/>
            </p:nvSpPr>
            <p:spPr bwMode="auto">
              <a:xfrm>
                <a:off x="4328"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3" name="Line 479"/>
              <p:cNvSpPr>
                <a:spLocks noChangeShapeType="1"/>
              </p:cNvSpPr>
              <p:nvPr/>
            </p:nvSpPr>
            <p:spPr bwMode="auto">
              <a:xfrm>
                <a:off x="4384"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4" name="Line 480"/>
              <p:cNvSpPr>
                <a:spLocks noChangeShapeType="1"/>
              </p:cNvSpPr>
              <p:nvPr/>
            </p:nvSpPr>
            <p:spPr bwMode="auto">
              <a:xfrm>
                <a:off x="4447"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5" name="Line 481"/>
              <p:cNvSpPr>
                <a:spLocks noChangeShapeType="1"/>
              </p:cNvSpPr>
              <p:nvPr/>
            </p:nvSpPr>
            <p:spPr bwMode="auto">
              <a:xfrm>
                <a:off x="4503"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6" name="Line 482"/>
              <p:cNvSpPr>
                <a:spLocks noChangeShapeType="1"/>
              </p:cNvSpPr>
              <p:nvPr/>
            </p:nvSpPr>
            <p:spPr bwMode="auto">
              <a:xfrm>
                <a:off x="4559"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7" name="Line 484"/>
              <p:cNvSpPr>
                <a:spLocks noChangeShapeType="1"/>
              </p:cNvSpPr>
              <p:nvPr/>
            </p:nvSpPr>
            <p:spPr bwMode="auto">
              <a:xfrm>
                <a:off x="3805"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8" name="Line 485"/>
              <p:cNvSpPr>
                <a:spLocks noChangeShapeType="1"/>
              </p:cNvSpPr>
              <p:nvPr/>
            </p:nvSpPr>
            <p:spPr bwMode="auto">
              <a:xfrm>
                <a:off x="3861"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9" name="Line 486"/>
              <p:cNvSpPr>
                <a:spLocks noChangeShapeType="1"/>
              </p:cNvSpPr>
              <p:nvPr/>
            </p:nvSpPr>
            <p:spPr bwMode="auto">
              <a:xfrm>
                <a:off x="3923"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0" name="Line 487"/>
              <p:cNvSpPr>
                <a:spLocks noChangeShapeType="1"/>
              </p:cNvSpPr>
              <p:nvPr/>
            </p:nvSpPr>
            <p:spPr bwMode="auto">
              <a:xfrm>
                <a:off x="3979"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1" name="Line 488"/>
              <p:cNvSpPr>
                <a:spLocks noChangeShapeType="1"/>
              </p:cNvSpPr>
              <p:nvPr/>
            </p:nvSpPr>
            <p:spPr bwMode="auto">
              <a:xfrm>
                <a:off x="4035"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2" name="Line 489"/>
              <p:cNvSpPr>
                <a:spLocks noChangeShapeType="1"/>
              </p:cNvSpPr>
              <p:nvPr/>
            </p:nvSpPr>
            <p:spPr bwMode="auto">
              <a:xfrm>
                <a:off x="4098"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3" name="Line 490"/>
              <p:cNvSpPr>
                <a:spLocks noChangeShapeType="1"/>
              </p:cNvSpPr>
              <p:nvPr/>
            </p:nvSpPr>
            <p:spPr bwMode="auto">
              <a:xfrm>
                <a:off x="4154"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4" name="Line 491"/>
              <p:cNvSpPr>
                <a:spLocks noChangeShapeType="1"/>
              </p:cNvSpPr>
              <p:nvPr/>
            </p:nvSpPr>
            <p:spPr bwMode="auto">
              <a:xfrm>
                <a:off x="4210"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5" name="Line 492"/>
              <p:cNvSpPr>
                <a:spLocks noChangeShapeType="1"/>
              </p:cNvSpPr>
              <p:nvPr/>
            </p:nvSpPr>
            <p:spPr bwMode="auto">
              <a:xfrm>
                <a:off x="4272"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6" name="Line 493"/>
              <p:cNvSpPr>
                <a:spLocks noChangeShapeType="1"/>
              </p:cNvSpPr>
              <p:nvPr/>
            </p:nvSpPr>
            <p:spPr bwMode="auto">
              <a:xfrm>
                <a:off x="4328"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7" name="Line 494"/>
              <p:cNvSpPr>
                <a:spLocks noChangeShapeType="1"/>
              </p:cNvSpPr>
              <p:nvPr/>
            </p:nvSpPr>
            <p:spPr bwMode="auto">
              <a:xfrm>
                <a:off x="4384"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8" name="Line 495"/>
              <p:cNvSpPr>
                <a:spLocks noChangeShapeType="1"/>
              </p:cNvSpPr>
              <p:nvPr/>
            </p:nvSpPr>
            <p:spPr bwMode="auto">
              <a:xfrm>
                <a:off x="4447"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9" name="Line 496"/>
              <p:cNvSpPr>
                <a:spLocks noChangeShapeType="1"/>
              </p:cNvSpPr>
              <p:nvPr/>
            </p:nvSpPr>
            <p:spPr bwMode="auto">
              <a:xfrm>
                <a:off x="4503"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0" name="Line 497"/>
              <p:cNvSpPr>
                <a:spLocks noChangeShapeType="1"/>
              </p:cNvSpPr>
              <p:nvPr/>
            </p:nvSpPr>
            <p:spPr bwMode="auto">
              <a:xfrm>
                <a:off x="4559"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1" name="Line 502"/>
              <p:cNvSpPr>
                <a:spLocks noChangeShapeType="1"/>
              </p:cNvSpPr>
              <p:nvPr/>
            </p:nvSpPr>
            <p:spPr bwMode="auto">
              <a:xfrm flipV="1">
                <a:off x="3686"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2" name="Line 503"/>
              <p:cNvSpPr>
                <a:spLocks noChangeShapeType="1"/>
              </p:cNvSpPr>
              <p:nvPr/>
            </p:nvSpPr>
            <p:spPr bwMode="auto">
              <a:xfrm flipV="1">
                <a:off x="3623"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3" name="Line 504"/>
              <p:cNvSpPr>
                <a:spLocks noChangeShapeType="1"/>
              </p:cNvSpPr>
              <p:nvPr/>
            </p:nvSpPr>
            <p:spPr bwMode="auto">
              <a:xfrm flipV="1">
                <a:off x="3565"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4" name="Line 505"/>
              <p:cNvSpPr>
                <a:spLocks noChangeShapeType="1"/>
              </p:cNvSpPr>
              <p:nvPr/>
            </p:nvSpPr>
            <p:spPr bwMode="auto">
              <a:xfrm flipV="1">
                <a:off x="3502"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5" name="Line 506"/>
              <p:cNvSpPr>
                <a:spLocks noChangeShapeType="1"/>
              </p:cNvSpPr>
              <p:nvPr/>
            </p:nvSpPr>
            <p:spPr bwMode="auto">
              <a:xfrm flipV="1">
                <a:off x="3444"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6" name="Line 507"/>
              <p:cNvSpPr>
                <a:spLocks noChangeShapeType="1"/>
              </p:cNvSpPr>
              <p:nvPr/>
            </p:nvSpPr>
            <p:spPr bwMode="auto">
              <a:xfrm flipV="1">
                <a:off x="3381"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7" name="Line 508"/>
              <p:cNvSpPr>
                <a:spLocks noChangeShapeType="1"/>
              </p:cNvSpPr>
              <p:nvPr/>
            </p:nvSpPr>
            <p:spPr bwMode="auto">
              <a:xfrm flipV="1">
                <a:off x="3323"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8" name="Line 509"/>
              <p:cNvSpPr>
                <a:spLocks noChangeShapeType="1"/>
              </p:cNvSpPr>
              <p:nvPr/>
            </p:nvSpPr>
            <p:spPr bwMode="auto">
              <a:xfrm flipV="1">
                <a:off x="3260"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9" name="Line 510"/>
              <p:cNvSpPr>
                <a:spLocks noChangeShapeType="1"/>
              </p:cNvSpPr>
              <p:nvPr/>
            </p:nvSpPr>
            <p:spPr bwMode="auto">
              <a:xfrm flipV="1">
                <a:off x="3686" y="3374"/>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60" name="Freeform 511"/>
              <p:cNvSpPr>
                <a:spLocks/>
              </p:cNvSpPr>
              <p:nvPr/>
            </p:nvSpPr>
            <p:spPr bwMode="auto">
              <a:xfrm>
                <a:off x="3621" y="3367"/>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1" name="Freeform 512"/>
              <p:cNvSpPr>
                <a:spLocks/>
              </p:cNvSpPr>
              <p:nvPr/>
            </p:nvSpPr>
            <p:spPr bwMode="auto">
              <a:xfrm>
                <a:off x="3557" y="3374"/>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2" name="Freeform 513"/>
              <p:cNvSpPr>
                <a:spLocks/>
              </p:cNvSpPr>
              <p:nvPr/>
            </p:nvSpPr>
            <p:spPr bwMode="auto">
              <a:xfrm>
                <a:off x="3498" y="3371"/>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3" name="Freeform 514"/>
              <p:cNvSpPr>
                <a:spLocks/>
              </p:cNvSpPr>
              <p:nvPr/>
            </p:nvSpPr>
            <p:spPr bwMode="auto">
              <a:xfrm>
                <a:off x="3444" y="3374"/>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4" name="Freeform 515"/>
              <p:cNvSpPr>
                <a:spLocks/>
              </p:cNvSpPr>
              <p:nvPr/>
            </p:nvSpPr>
            <p:spPr bwMode="auto">
              <a:xfrm>
                <a:off x="3381" y="3374"/>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5" name="Freeform 516"/>
              <p:cNvSpPr>
                <a:spLocks/>
              </p:cNvSpPr>
              <p:nvPr/>
            </p:nvSpPr>
            <p:spPr bwMode="auto">
              <a:xfrm>
                <a:off x="3323" y="3374"/>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6" name="Freeform 517"/>
              <p:cNvSpPr>
                <a:spLocks/>
              </p:cNvSpPr>
              <p:nvPr/>
            </p:nvSpPr>
            <p:spPr bwMode="auto">
              <a:xfrm>
                <a:off x="3260" y="3367"/>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7" name="Line 521"/>
              <p:cNvSpPr>
                <a:spLocks noChangeShapeType="1"/>
              </p:cNvSpPr>
              <p:nvPr/>
            </p:nvSpPr>
            <p:spPr bwMode="auto">
              <a:xfrm>
                <a:off x="3686"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68" name="Line 522"/>
              <p:cNvSpPr>
                <a:spLocks noChangeShapeType="1"/>
              </p:cNvSpPr>
              <p:nvPr/>
            </p:nvSpPr>
            <p:spPr bwMode="auto">
              <a:xfrm>
                <a:off x="3623"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69" name="Line 523"/>
              <p:cNvSpPr>
                <a:spLocks noChangeShapeType="1"/>
              </p:cNvSpPr>
              <p:nvPr/>
            </p:nvSpPr>
            <p:spPr bwMode="auto">
              <a:xfrm>
                <a:off x="3565"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0" name="Line 524"/>
              <p:cNvSpPr>
                <a:spLocks noChangeShapeType="1"/>
              </p:cNvSpPr>
              <p:nvPr/>
            </p:nvSpPr>
            <p:spPr bwMode="auto">
              <a:xfrm>
                <a:off x="3502"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1" name="Line 525"/>
              <p:cNvSpPr>
                <a:spLocks noChangeShapeType="1"/>
              </p:cNvSpPr>
              <p:nvPr/>
            </p:nvSpPr>
            <p:spPr bwMode="auto">
              <a:xfrm>
                <a:off x="3444"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2" name="Line 526"/>
              <p:cNvSpPr>
                <a:spLocks noChangeShapeType="1"/>
              </p:cNvSpPr>
              <p:nvPr/>
            </p:nvSpPr>
            <p:spPr bwMode="auto">
              <a:xfrm>
                <a:off x="3381"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3" name="Line 527"/>
              <p:cNvSpPr>
                <a:spLocks noChangeShapeType="1"/>
              </p:cNvSpPr>
              <p:nvPr/>
            </p:nvSpPr>
            <p:spPr bwMode="auto">
              <a:xfrm>
                <a:off x="3323"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4" name="Line 528"/>
              <p:cNvSpPr>
                <a:spLocks noChangeShapeType="1"/>
              </p:cNvSpPr>
              <p:nvPr/>
            </p:nvSpPr>
            <p:spPr bwMode="auto">
              <a:xfrm>
                <a:off x="3260"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5" name="Line 529"/>
              <p:cNvSpPr>
                <a:spLocks noChangeShapeType="1"/>
              </p:cNvSpPr>
              <p:nvPr/>
            </p:nvSpPr>
            <p:spPr bwMode="auto">
              <a:xfrm>
                <a:off x="3686" y="3556"/>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6" name="Freeform 530"/>
              <p:cNvSpPr>
                <a:spLocks/>
              </p:cNvSpPr>
              <p:nvPr/>
            </p:nvSpPr>
            <p:spPr bwMode="auto">
              <a:xfrm flipV="1">
                <a:off x="3621" y="3556"/>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77" name="Freeform 531"/>
              <p:cNvSpPr>
                <a:spLocks/>
              </p:cNvSpPr>
              <p:nvPr/>
            </p:nvSpPr>
            <p:spPr bwMode="auto">
              <a:xfrm flipV="1">
                <a:off x="3557" y="3556"/>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78" name="Freeform 532"/>
              <p:cNvSpPr>
                <a:spLocks/>
              </p:cNvSpPr>
              <p:nvPr/>
            </p:nvSpPr>
            <p:spPr bwMode="auto">
              <a:xfrm flipV="1">
                <a:off x="3498" y="3556"/>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79" name="Freeform 533"/>
              <p:cNvSpPr>
                <a:spLocks/>
              </p:cNvSpPr>
              <p:nvPr/>
            </p:nvSpPr>
            <p:spPr bwMode="auto">
              <a:xfrm flipV="1">
                <a:off x="3444" y="3530"/>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0" name="Freeform 534"/>
              <p:cNvSpPr>
                <a:spLocks/>
              </p:cNvSpPr>
              <p:nvPr/>
            </p:nvSpPr>
            <p:spPr bwMode="auto">
              <a:xfrm flipV="1">
                <a:off x="3381" y="3530"/>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1" name="Freeform 535"/>
              <p:cNvSpPr>
                <a:spLocks/>
              </p:cNvSpPr>
              <p:nvPr/>
            </p:nvSpPr>
            <p:spPr bwMode="auto">
              <a:xfrm flipV="1">
                <a:off x="3323" y="3530"/>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2" name="Freeform 536"/>
              <p:cNvSpPr>
                <a:spLocks/>
              </p:cNvSpPr>
              <p:nvPr/>
            </p:nvSpPr>
            <p:spPr bwMode="auto">
              <a:xfrm flipV="1">
                <a:off x="3260" y="3536"/>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3" name="Line 537"/>
              <p:cNvSpPr>
                <a:spLocks noChangeShapeType="1"/>
              </p:cNvSpPr>
              <p:nvPr/>
            </p:nvSpPr>
            <p:spPr bwMode="auto">
              <a:xfrm flipH="1" flipV="1">
                <a:off x="4660"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4" name="Line 538"/>
              <p:cNvSpPr>
                <a:spLocks noChangeShapeType="1"/>
              </p:cNvSpPr>
              <p:nvPr/>
            </p:nvSpPr>
            <p:spPr bwMode="auto">
              <a:xfrm flipH="1" flipV="1">
                <a:off x="4723"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5" name="Line 539"/>
              <p:cNvSpPr>
                <a:spLocks noChangeShapeType="1"/>
              </p:cNvSpPr>
              <p:nvPr/>
            </p:nvSpPr>
            <p:spPr bwMode="auto">
              <a:xfrm flipH="1" flipV="1">
                <a:off x="4781"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6" name="Line 540"/>
              <p:cNvSpPr>
                <a:spLocks noChangeShapeType="1"/>
              </p:cNvSpPr>
              <p:nvPr/>
            </p:nvSpPr>
            <p:spPr bwMode="auto">
              <a:xfrm flipH="1" flipV="1">
                <a:off x="4844"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7" name="Line 541"/>
              <p:cNvSpPr>
                <a:spLocks noChangeShapeType="1"/>
              </p:cNvSpPr>
              <p:nvPr/>
            </p:nvSpPr>
            <p:spPr bwMode="auto">
              <a:xfrm flipH="1" flipV="1">
                <a:off x="4902"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8" name="Line 542"/>
              <p:cNvSpPr>
                <a:spLocks noChangeShapeType="1"/>
              </p:cNvSpPr>
              <p:nvPr/>
            </p:nvSpPr>
            <p:spPr bwMode="auto">
              <a:xfrm flipH="1" flipV="1">
                <a:off x="4965"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9" name="Line 543"/>
              <p:cNvSpPr>
                <a:spLocks noChangeShapeType="1"/>
              </p:cNvSpPr>
              <p:nvPr/>
            </p:nvSpPr>
            <p:spPr bwMode="auto">
              <a:xfrm flipH="1" flipV="1">
                <a:off x="5023"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90" name="Line 544"/>
              <p:cNvSpPr>
                <a:spLocks noChangeShapeType="1"/>
              </p:cNvSpPr>
              <p:nvPr/>
            </p:nvSpPr>
            <p:spPr bwMode="auto">
              <a:xfrm flipH="1" flipV="1">
                <a:off x="5086"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91" name="Line 545"/>
              <p:cNvSpPr>
                <a:spLocks noChangeShapeType="1"/>
              </p:cNvSpPr>
              <p:nvPr/>
            </p:nvSpPr>
            <p:spPr bwMode="auto">
              <a:xfrm flipH="1" flipV="1">
                <a:off x="4660" y="3378"/>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92" name="Freeform 546"/>
              <p:cNvSpPr>
                <a:spLocks/>
              </p:cNvSpPr>
              <p:nvPr/>
            </p:nvSpPr>
            <p:spPr bwMode="auto">
              <a:xfrm flipH="1">
                <a:off x="4699" y="3371"/>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3" name="Freeform 547"/>
              <p:cNvSpPr>
                <a:spLocks/>
              </p:cNvSpPr>
              <p:nvPr/>
            </p:nvSpPr>
            <p:spPr bwMode="auto">
              <a:xfrm flipH="1">
                <a:off x="4731" y="3378"/>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4" name="Freeform 548"/>
              <p:cNvSpPr>
                <a:spLocks/>
              </p:cNvSpPr>
              <p:nvPr/>
            </p:nvSpPr>
            <p:spPr bwMode="auto">
              <a:xfrm flipH="1">
                <a:off x="4750" y="3375"/>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5" name="Freeform 549"/>
              <p:cNvSpPr>
                <a:spLocks/>
              </p:cNvSpPr>
              <p:nvPr/>
            </p:nvSpPr>
            <p:spPr bwMode="auto">
              <a:xfrm flipH="1">
                <a:off x="4763" y="3378"/>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6" name="Freeform 550"/>
              <p:cNvSpPr>
                <a:spLocks/>
              </p:cNvSpPr>
              <p:nvPr/>
            </p:nvSpPr>
            <p:spPr bwMode="auto">
              <a:xfrm flipH="1">
                <a:off x="4839" y="3378"/>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7" name="Freeform 551"/>
              <p:cNvSpPr>
                <a:spLocks/>
              </p:cNvSpPr>
              <p:nvPr/>
            </p:nvSpPr>
            <p:spPr bwMode="auto">
              <a:xfrm flipH="1">
                <a:off x="4941" y="3378"/>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8" name="Freeform 552"/>
              <p:cNvSpPr>
                <a:spLocks/>
              </p:cNvSpPr>
              <p:nvPr/>
            </p:nvSpPr>
            <p:spPr bwMode="auto">
              <a:xfrm flipH="1">
                <a:off x="5062" y="3371"/>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9799" name="Group 553"/>
              <p:cNvGrpSpPr>
                <a:grpSpLocks/>
              </p:cNvGrpSpPr>
              <p:nvPr/>
            </p:nvGrpSpPr>
            <p:grpSpPr bwMode="auto">
              <a:xfrm>
                <a:off x="4660" y="3534"/>
                <a:ext cx="427" cy="227"/>
                <a:chOff x="4660" y="3498"/>
                <a:chExt cx="427" cy="239"/>
              </a:xfrm>
            </p:grpSpPr>
            <p:sp>
              <p:nvSpPr>
                <p:cNvPr id="29829" name="Line 554"/>
                <p:cNvSpPr>
                  <a:spLocks noChangeShapeType="1"/>
                </p:cNvSpPr>
                <p:nvPr/>
              </p:nvSpPr>
              <p:spPr bwMode="auto">
                <a:xfrm flipH="1">
                  <a:off x="4660"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0" name="Line 555"/>
                <p:cNvSpPr>
                  <a:spLocks noChangeShapeType="1"/>
                </p:cNvSpPr>
                <p:nvPr/>
              </p:nvSpPr>
              <p:spPr bwMode="auto">
                <a:xfrm flipH="1">
                  <a:off x="4723"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1" name="Line 556"/>
                <p:cNvSpPr>
                  <a:spLocks noChangeShapeType="1"/>
                </p:cNvSpPr>
                <p:nvPr/>
              </p:nvSpPr>
              <p:spPr bwMode="auto">
                <a:xfrm flipH="1">
                  <a:off x="4781"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2" name="Line 557"/>
                <p:cNvSpPr>
                  <a:spLocks noChangeShapeType="1"/>
                </p:cNvSpPr>
                <p:nvPr/>
              </p:nvSpPr>
              <p:spPr bwMode="auto">
                <a:xfrm flipH="1">
                  <a:off x="4844"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3" name="Line 558"/>
                <p:cNvSpPr>
                  <a:spLocks noChangeShapeType="1"/>
                </p:cNvSpPr>
                <p:nvPr/>
              </p:nvSpPr>
              <p:spPr bwMode="auto">
                <a:xfrm flipH="1">
                  <a:off x="4902"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4" name="Line 559"/>
                <p:cNvSpPr>
                  <a:spLocks noChangeShapeType="1"/>
                </p:cNvSpPr>
                <p:nvPr/>
              </p:nvSpPr>
              <p:spPr bwMode="auto">
                <a:xfrm flipH="1">
                  <a:off x="4965"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5" name="Line 560"/>
                <p:cNvSpPr>
                  <a:spLocks noChangeShapeType="1"/>
                </p:cNvSpPr>
                <p:nvPr/>
              </p:nvSpPr>
              <p:spPr bwMode="auto">
                <a:xfrm flipH="1">
                  <a:off x="5023"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6" name="Line 561"/>
                <p:cNvSpPr>
                  <a:spLocks noChangeShapeType="1"/>
                </p:cNvSpPr>
                <p:nvPr/>
              </p:nvSpPr>
              <p:spPr bwMode="auto">
                <a:xfrm flipH="1">
                  <a:off x="5086"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7" name="Line 562"/>
                <p:cNvSpPr>
                  <a:spLocks noChangeShapeType="1"/>
                </p:cNvSpPr>
                <p:nvPr/>
              </p:nvSpPr>
              <p:spPr bwMode="auto">
                <a:xfrm flipH="1">
                  <a:off x="4660" y="3524"/>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8" name="Freeform 563"/>
                <p:cNvSpPr>
                  <a:spLocks/>
                </p:cNvSpPr>
                <p:nvPr/>
              </p:nvSpPr>
              <p:spPr bwMode="auto">
                <a:xfrm flipH="1" flipV="1">
                  <a:off x="4699" y="3524"/>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39" name="Freeform 564"/>
                <p:cNvSpPr>
                  <a:spLocks/>
                </p:cNvSpPr>
                <p:nvPr/>
              </p:nvSpPr>
              <p:spPr bwMode="auto">
                <a:xfrm flipH="1" flipV="1">
                  <a:off x="4731" y="3524"/>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0" name="Freeform 565"/>
                <p:cNvSpPr>
                  <a:spLocks/>
                </p:cNvSpPr>
                <p:nvPr/>
              </p:nvSpPr>
              <p:spPr bwMode="auto">
                <a:xfrm flipH="1" flipV="1">
                  <a:off x="4750" y="3524"/>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1" name="Freeform 566"/>
                <p:cNvSpPr>
                  <a:spLocks/>
                </p:cNvSpPr>
                <p:nvPr/>
              </p:nvSpPr>
              <p:spPr bwMode="auto">
                <a:xfrm flipH="1" flipV="1">
                  <a:off x="4763" y="3498"/>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2" name="Freeform 567"/>
                <p:cNvSpPr>
                  <a:spLocks/>
                </p:cNvSpPr>
                <p:nvPr/>
              </p:nvSpPr>
              <p:spPr bwMode="auto">
                <a:xfrm flipH="1" flipV="1">
                  <a:off x="4839" y="3498"/>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3" name="Freeform 568"/>
                <p:cNvSpPr>
                  <a:spLocks/>
                </p:cNvSpPr>
                <p:nvPr/>
              </p:nvSpPr>
              <p:spPr bwMode="auto">
                <a:xfrm flipH="1" flipV="1">
                  <a:off x="4941" y="3498"/>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4" name="Freeform 569"/>
                <p:cNvSpPr>
                  <a:spLocks/>
                </p:cNvSpPr>
                <p:nvPr/>
              </p:nvSpPr>
              <p:spPr bwMode="auto">
                <a:xfrm flipH="1" flipV="1">
                  <a:off x="5062" y="3504"/>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sp>
            <p:nvSpPr>
              <p:cNvPr id="29800" name="Line 570"/>
              <p:cNvSpPr>
                <a:spLocks noChangeShapeType="1"/>
              </p:cNvSpPr>
              <p:nvPr/>
            </p:nvSpPr>
            <p:spPr bwMode="auto">
              <a:xfrm>
                <a:off x="4607" y="3558"/>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1" name="Line 571"/>
              <p:cNvSpPr>
                <a:spLocks noChangeShapeType="1"/>
              </p:cNvSpPr>
              <p:nvPr/>
            </p:nvSpPr>
            <p:spPr bwMode="auto">
              <a:xfrm>
                <a:off x="4607" y="3306"/>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2" name="Rectangle 572"/>
              <p:cNvSpPr>
                <a:spLocks noChangeArrowheads="1"/>
              </p:cNvSpPr>
              <p:nvPr/>
            </p:nvSpPr>
            <p:spPr bwMode="auto">
              <a:xfrm>
                <a:off x="3583" y="3510"/>
                <a:ext cx="1191" cy="55"/>
              </a:xfrm>
              <a:prstGeom prst="rect">
                <a:avLst/>
              </a:prstGeom>
              <a:solidFill>
                <a:srgbClr val="009999"/>
              </a:solidFill>
              <a:ln w="19050">
                <a:solidFill>
                  <a:srgbClr val="000000"/>
                </a:solidFill>
                <a:miter lim="800000"/>
                <a:headEnd/>
                <a:tailEnd/>
              </a:ln>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9803" name="Line 573"/>
              <p:cNvSpPr>
                <a:spLocks noChangeShapeType="1"/>
              </p:cNvSpPr>
              <p:nvPr/>
            </p:nvSpPr>
            <p:spPr bwMode="auto">
              <a:xfrm flipV="1">
                <a:off x="475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4" name="Line 574"/>
              <p:cNvSpPr>
                <a:spLocks noChangeShapeType="1"/>
              </p:cNvSpPr>
              <p:nvPr/>
            </p:nvSpPr>
            <p:spPr bwMode="auto">
              <a:xfrm flipV="1">
                <a:off x="3686"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5" name="Line 575"/>
              <p:cNvSpPr>
                <a:spLocks noChangeShapeType="1"/>
              </p:cNvSpPr>
              <p:nvPr/>
            </p:nvSpPr>
            <p:spPr bwMode="auto">
              <a:xfrm flipV="1">
                <a:off x="364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6" name="Line 576"/>
              <p:cNvSpPr>
                <a:spLocks noChangeShapeType="1"/>
              </p:cNvSpPr>
              <p:nvPr/>
            </p:nvSpPr>
            <p:spPr bwMode="auto">
              <a:xfrm flipV="1">
                <a:off x="359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7" name="Line 577"/>
              <p:cNvSpPr>
                <a:spLocks noChangeShapeType="1"/>
              </p:cNvSpPr>
              <p:nvPr/>
            </p:nvSpPr>
            <p:spPr bwMode="auto">
              <a:xfrm flipV="1">
                <a:off x="3742"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8" name="Line 578"/>
              <p:cNvSpPr>
                <a:spLocks noChangeShapeType="1"/>
              </p:cNvSpPr>
              <p:nvPr/>
            </p:nvSpPr>
            <p:spPr bwMode="auto">
              <a:xfrm flipV="1">
                <a:off x="3799"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9" name="Line 579"/>
              <p:cNvSpPr>
                <a:spLocks noChangeShapeType="1"/>
              </p:cNvSpPr>
              <p:nvPr/>
            </p:nvSpPr>
            <p:spPr bwMode="auto">
              <a:xfrm flipV="1">
                <a:off x="3855"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0" name="Line 580"/>
              <p:cNvSpPr>
                <a:spLocks noChangeShapeType="1"/>
              </p:cNvSpPr>
              <p:nvPr/>
            </p:nvSpPr>
            <p:spPr bwMode="auto">
              <a:xfrm flipV="1">
                <a:off x="3917"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1" name="Line 581"/>
              <p:cNvSpPr>
                <a:spLocks noChangeShapeType="1"/>
              </p:cNvSpPr>
              <p:nvPr/>
            </p:nvSpPr>
            <p:spPr bwMode="auto">
              <a:xfrm flipV="1">
                <a:off x="397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2" name="Line 582"/>
              <p:cNvSpPr>
                <a:spLocks noChangeShapeType="1"/>
              </p:cNvSpPr>
              <p:nvPr/>
            </p:nvSpPr>
            <p:spPr bwMode="auto">
              <a:xfrm flipV="1">
                <a:off x="4029"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3" name="Line 583"/>
              <p:cNvSpPr>
                <a:spLocks noChangeShapeType="1"/>
              </p:cNvSpPr>
              <p:nvPr/>
            </p:nvSpPr>
            <p:spPr bwMode="auto">
              <a:xfrm flipV="1">
                <a:off x="4091"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4" name="Line 584"/>
              <p:cNvSpPr>
                <a:spLocks noChangeShapeType="1"/>
              </p:cNvSpPr>
              <p:nvPr/>
            </p:nvSpPr>
            <p:spPr bwMode="auto">
              <a:xfrm flipV="1">
                <a:off x="414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5" name="Line 585"/>
              <p:cNvSpPr>
                <a:spLocks noChangeShapeType="1"/>
              </p:cNvSpPr>
              <p:nvPr/>
            </p:nvSpPr>
            <p:spPr bwMode="auto">
              <a:xfrm flipV="1">
                <a:off x="4204"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6" name="Line 586"/>
              <p:cNvSpPr>
                <a:spLocks noChangeShapeType="1"/>
              </p:cNvSpPr>
              <p:nvPr/>
            </p:nvSpPr>
            <p:spPr bwMode="auto">
              <a:xfrm flipV="1">
                <a:off x="4266"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7" name="Line 587"/>
              <p:cNvSpPr>
                <a:spLocks noChangeShapeType="1"/>
              </p:cNvSpPr>
              <p:nvPr/>
            </p:nvSpPr>
            <p:spPr bwMode="auto">
              <a:xfrm flipV="1">
                <a:off x="4322"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8" name="Line 588"/>
              <p:cNvSpPr>
                <a:spLocks noChangeShapeType="1"/>
              </p:cNvSpPr>
              <p:nvPr/>
            </p:nvSpPr>
            <p:spPr bwMode="auto">
              <a:xfrm flipV="1">
                <a:off x="437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9" name="Line 589"/>
              <p:cNvSpPr>
                <a:spLocks noChangeShapeType="1"/>
              </p:cNvSpPr>
              <p:nvPr/>
            </p:nvSpPr>
            <p:spPr bwMode="auto">
              <a:xfrm flipV="1">
                <a:off x="4440"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0" name="Line 590"/>
              <p:cNvSpPr>
                <a:spLocks noChangeShapeType="1"/>
              </p:cNvSpPr>
              <p:nvPr/>
            </p:nvSpPr>
            <p:spPr bwMode="auto">
              <a:xfrm flipV="1">
                <a:off x="4497"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1" name="Line 591"/>
              <p:cNvSpPr>
                <a:spLocks noChangeShapeType="1"/>
              </p:cNvSpPr>
              <p:nvPr/>
            </p:nvSpPr>
            <p:spPr bwMode="auto">
              <a:xfrm flipV="1">
                <a:off x="455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2" name="Line 592"/>
              <p:cNvSpPr>
                <a:spLocks noChangeShapeType="1"/>
              </p:cNvSpPr>
              <p:nvPr/>
            </p:nvSpPr>
            <p:spPr bwMode="auto">
              <a:xfrm flipV="1">
                <a:off x="4615"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3" name="Line 593"/>
              <p:cNvSpPr>
                <a:spLocks noChangeShapeType="1"/>
              </p:cNvSpPr>
              <p:nvPr/>
            </p:nvSpPr>
            <p:spPr bwMode="auto">
              <a:xfrm flipV="1">
                <a:off x="4671"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4" name="Line 594"/>
              <p:cNvSpPr>
                <a:spLocks noChangeShapeType="1"/>
              </p:cNvSpPr>
              <p:nvPr/>
            </p:nvSpPr>
            <p:spPr bwMode="auto">
              <a:xfrm flipV="1">
                <a:off x="4740"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5" name="Line 595"/>
              <p:cNvSpPr>
                <a:spLocks noChangeShapeType="1"/>
              </p:cNvSpPr>
              <p:nvPr/>
            </p:nvSpPr>
            <p:spPr bwMode="auto">
              <a:xfrm flipV="1">
                <a:off x="361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6" name="Line 596"/>
              <p:cNvSpPr>
                <a:spLocks noChangeShapeType="1"/>
              </p:cNvSpPr>
              <p:nvPr/>
            </p:nvSpPr>
            <p:spPr bwMode="auto">
              <a:xfrm flipV="1">
                <a:off x="470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7" name="Line 605"/>
              <p:cNvSpPr>
                <a:spLocks noChangeShapeType="1"/>
              </p:cNvSpPr>
              <p:nvPr/>
            </p:nvSpPr>
            <p:spPr bwMode="auto">
              <a:xfrm>
                <a:off x="3745" y="3568"/>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8" name="Line 606"/>
              <p:cNvSpPr>
                <a:spLocks noChangeShapeType="1"/>
              </p:cNvSpPr>
              <p:nvPr/>
            </p:nvSpPr>
            <p:spPr bwMode="auto">
              <a:xfrm>
                <a:off x="3740" y="3306"/>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grpSp>
    </p:spTree>
    <p:extLst>
      <p:ext uri="{BB962C8B-B14F-4D97-AF65-F5344CB8AC3E}">
        <p14:creationId xmlns:p14="http://schemas.microsoft.com/office/powerpoint/2010/main" val="3942069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82"/>
                                        </p:tgtEl>
                                        <p:attrNameLst>
                                          <p:attrName>style.visibility</p:attrName>
                                        </p:attrNameLst>
                                      </p:cBhvr>
                                      <p:to>
                                        <p:strVal val="visible"/>
                                      </p:to>
                                    </p:set>
                                    <p:animEffect transition="in" filter="wipe(left)">
                                      <p:cBhvr>
                                        <p:cTn id="7" dur="1000"/>
                                        <p:tgtEl>
                                          <p:spTgt spid="34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83"/>
                                        </p:tgtEl>
                                        <p:attrNameLst>
                                          <p:attrName>style.visibility</p:attrName>
                                        </p:attrNameLst>
                                      </p:cBhvr>
                                      <p:to>
                                        <p:strVal val="visible"/>
                                      </p:to>
                                    </p:set>
                                    <p:animEffect transition="in" filter="wipe(left)">
                                      <p:cBhvr>
                                        <p:cTn id="12" dur="1000"/>
                                        <p:tgtEl>
                                          <p:spTgt spid="344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82" grpId="0"/>
      <p:bldP spid="3440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6603" y="204716"/>
            <a:ext cx="11668835" cy="6400800"/>
          </a:xfrm>
        </p:spPr>
        <p:txBody>
          <a:bodyPr/>
          <a:lstStyle/>
          <a:p>
            <a:pPr algn="just" rtl="0"/>
            <a:r>
              <a:rPr lang="en-US" b="1" dirty="0"/>
              <a:t>Example (1)    </a:t>
            </a:r>
            <a:r>
              <a:rPr lang="en-US" dirty="0"/>
              <a:t>A glass fiber polyester  composite contains  (60%)  by volume of fibers. The fibers being of length (3mm) with diameter (0.005mm).  If  the failure stress for the fibers is  (1500 MPa), the shear strength  (25 MPa),  and the matrix has a tensile strength of (50 MPa) . Determine Critical length of the fiber. </a:t>
            </a:r>
            <a:endParaRPr lang="en-US" dirty="0" smtClean="0"/>
          </a:p>
          <a:p>
            <a:pPr algn="just" rtl="0"/>
            <a:endParaRPr lang="en-US" dirty="0"/>
          </a:p>
          <a:p>
            <a:pPr algn="just" rtl="0"/>
            <a:r>
              <a:rPr lang="en-US" b="1" dirty="0" smtClean="0"/>
              <a:t>Solution</a:t>
            </a:r>
            <a:endParaRPr lang="en-US" b="1" dirty="0"/>
          </a:p>
        </p:txBody>
      </p:sp>
      <p:pic>
        <p:nvPicPr>
          <p:cNvPr id="4" name="صورة 3"/>
          <p:cNvPicPr>
            <a:picLocks noChangeAspect="1"/>
          </p:cNvPicPr>
          <p:nvPr/>
        </p:nvPicPr>
        <p:blipFill>
          <a:blip r:embed="rId2"/>
          <a:stretch>
            <a:fillRect/>
          </a:stretch>
        </p:blipFill>
        <p:spPr>
          <a:xfrm>
            <a:off x="3357349" y="3073444"/>
            <a:ext cx="6005015" cy="1048180"/>
          </a:xfrm>
          <a:prstGeom prst="rect">
            <a:avLst/>
          </a:prstGeom>
        </p:spPr>
      </p:pic>
    </p:spTree>
    <p:extLst>
      <p:ext uri="{BB962C8B-B14F-4D97-AF65-F5344CB8AC3E}">
        <p14:creationId xmlns:p14="http://schemas.microsoft.com/office/powerpoint/2010/main" val="1313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3773" y="60204"/>
            <a:ext cx="11791665" cy="6469039"/>
          </a:xfrm>
        </p:spPr>
        <p:txBody>
          <a:bodyPr/>
          <a:lstStyle/>
          <a:p>
            <a:pPr algn="l" rtl="0"/>
            <a:r>
              <a:rPr lang="en-US" b="1" dirty="0"/>
              <a:t>INFLUENCE OF FIBER ORIENTATION AND </a:t>
            </a:r>
            <a:r>
              <a:rPr lang="en-US" b="1" dirty="0" smtClean="0"/>
              <a:t>CONCENTRATION</a:t>
            </a:r>
          </a:p>
          <a:p>
            <a:pPr algn="just" rtl="0"/>
            <a:r>
              <a:rPr lang="en-US" dirty="0"/>
              <a:t>The arrangement or orientation of the fibers relative to one another, the fiber concentration, and the distribution all have a significant influence on the strength and other properties of fiber-reinforced composites. With respect to orientation, two extremes are possible: </a:t>
            </a:r>
            <a:endParaRPr lang="en-US" dirty="0" smtClean="0"/>
          </a:p>
          <a:p>
            <a:pPr algn="just" rtl="0"/>
            <a:r>
              <a:rPr lang="en-US" dirty="0" smtClean="0"/>
              <a:t> </a:t>
            </a:r>
            <a:r>
              <a:rPr lang="en-US" dirty="0"/>
              <a:t>(1) a parallel alignment of the longitudinal axis of the fibers in a single direction. </a:t>
            </a:r>
          </a:p>
          <a:p>
            <a:pPr algn="just" rtl="0"/>
            <a:r>
              <a:rPr lang="en-US" dirty="0"/>
              <a:t> (2) a totally random alignment.  </a:t>
            </a:r>
          </a:p>
          <a:p>
            <a:pPr algn="just" rtl="0"/>
            <a:r>
              <a:rPr lang="en-US" dirty="0"/>
              <a:t> (3) some combination </a:t>
            </a:r>
          </a:p>
          <a:p>
            <a:pPr algn="just" rtl="0"/>
            <a:endParaRPr lang="en-US" dirty="0"/>
          </a:p>
          <a:p>
            <a:pPr algn="l" rtl="0"/>
            <a:endParaRPr lang="ar-IQ" b="1" dirty="0"/>
          </a:p>
        </p:txBody>
      </p:sp>
    </p:spTree>
    <p:extLst>
      <p:ext uri="{BB962C8B-B14F-4D97-AF65-F5344CB8AC3E}">
        <p14:creationId xmlns:p14="http://schemas.microsoft.com/office/powerpoint/2010/main" val="4117575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450376" y="427798"/>
            <a:ext cx="10481481" cy="3584644"/>
          </a:xfrm>
          <a:prstGeom prst="rect">
            <a:avLst/>
          </a:prstGeom>
        </p:spPr>
      </p:pic>
      <p:sp>
        <p:nvSpPr>
          <p:cNvPr id="5" name="مستطيل 4"/>
          <p:cNvSpPr/>
          <p:nvPr/>
        </p:nvSpPr>
        <p:spPr>
          <a:xfrm>
            <a:off x="450376" y="5328735"/>
            <a:ext cx="11436823" cy="1384995"/>
          </a:xfrm>
          <a:prstGeom prst="rect">
            <a:avLst/>
          </a:prstGeom>
        </p:spPr>
        <p:txBody>
          <a:bodyPr wrap="square">
            <a:spAutoFit/>
          </a:bodyPr>
          <a:lstStyle/>
          <a:p>
            <a:pPr algn="just" rtl="0"/>
            <a:r>
              <a:rPr lang="ar-IQ" sz="2800" dirty="0" err="1"/>
              <a:t>Continuous</a:t>
            </a:r>
            <a:r>
              <a:rPr lang="ar-IQ" sz="2800" dirty="0"/>
              <a:t> </a:t>
            </a:r>
            <a:r>
              <a:rPr lang="ar-IQ" sz="2800" dirty="0" err="1"/>
              <a:t>fibers</a:t>
            </a:r>
            <a:r>
              <a:rPr lang="ar-IQ" sz="2800" dirty="0"/>
              <a:t> </a:t>
            </a:r>
            <a:r>
              <a:rPr lang="ar-IQ" sz="2800" dirty="0" err="1"/>
              <a:t>are</a:t>
            </a:r>
            <a:r>
              <a:rPr lang="ar-IQ" sz="2800" dirty="0"/>
              <a:t> </a:t>
            </a:r>
            <a:r>
              <a:rPr lang="ar-IQ" sz="2800" dirty="0" err="1"/>
              <a:t>normally</a:t>
            </a:r>
            <a:r>
              <a:rPr lang="ar-IQ" sz="2800" dirty="0"/>
              <a:t> </a:t>
            </a:r>
            <a:r>
              <a:rPr lang="ar-IQ" sz="2800" dirty="0" err="1"/>
              <a:t>aligned</a:t>
            </a:r>
            <a:r>
              <a:rPr lang="ar-IQ" sz="2800" dirty="0"/>
              <a:t> </a:t>
            </a:r>
            <a:r>
              <a:rPr lang="ar-IQ" sz="2800" dirty="0" err="1"/>
              <a:t>whereas</a:t>
            </a:r>
            <a:r>
              <a:rPr lang="ar-IQ" sz="2800" dirty="0"/>
              <a:t> </a:t>
            </a:r>
            <a:r>
              <a:rPr lang="ar-IQ" sz="2800" dirty="0" err="1"/>
              <a:t>discontinuous</a:t>
            </a:r>
            <a:r>
              <a:rPr lang="ar-IQ" sz="2800" dirty="0"/>
              <a:t> </a:t>
            </a:r>
            <a:r>
              <a:rPr lang="ar-IQ" sz="2800" dirty="0" err="1"/>
              <a:t>fibers</a:t>
            </a:r>
            <a:r>
              <a:rPr lang="ar-IQ" sz="2800" dirty="0"/>
              <a:t> </a:t>
            </a:r>
            <a:r>
              <a:rPr lang="ar-IQ" sz="2800" dirty="0" err="1"/>
              <a:t>may</a:t>
            </a:r>
            <a:r>
              <a:rPr lang="ar-IQ" sz="2800" dirty="0"/>
              <a:t> </a:t>
            </a:r>
            <a:r>
              <a:rPr lang="ar-IQ" sz="2800" dirty="0" err="1"/>
              <a:t>be</a:t>
            </a:r>
            <a:r>
              <a:rPr lang="ar-IQ" sz="2800" dirty="0"/>
              <a:t> </a:t>
            </a:r>
            <a:r>
              <a:rPr lang="ar-IQ" sz="2800" dirty="0" err="1"/>
              <a:t>aligned</a:t>
            </a:r>
            <a:r>
              <a:rPr lang="ar-IQ" sz="2800" dirty="0"/>
              <a:t> </a:t>
            </a:r>
            <a:r>
              <a:rPr lang="ar-IQ" sz="2800" dirty="0" err="1"/>
              <a:t>randomly</a:t>
            </a:r>
            <a:r>
              <a:rPr lang="ar-IQ" sz="2800" dirty="0"/>
              <a:t> </a:t>
            </a:r>
            <a:r>
              <a:rPr lang="ar-IQ" sz="2800" dirty="0" err="1"/>
              <a:t>oriented</a:t>
            </a:r>
            <a:r>
              <a:rPr lang="ar-IQ" sz="2800" dirty="0"/>
              <a:t> </a:t>
            </a:r>
            <a:r>
              <a:rPr lang="ar-IQ" sz="2800" dirty="0" err="1"/>
              <a:t>or</a:t>
            </a:r>
            <a:r>
              <a:rPr lang="ar-IQ" sz="2800" dirty="0"/>
              <a:t> </a:t>
            </a:r>
            <a:r>
              <a:rPr lang="ar-IQ" sz="2800" dirty="0" err="1"/>
              <a:t>partially</a:t>
            </a:r>
            <a:r>
              <a:rPr lang="ar-IQ" sz="2800" dirty="0"/>
              <a:t> </a:t>
            </a:r>
            <a:r>
              <a:rPr lang="ar-IQ" sz="2800" dirty="0" err="1"/>
              <a:t>oriented</a:t>
            </a:r>
            <a:r>
              <a:rPr lang="ar-IQ" sz="2800" dirty="0"/>
              <a:t>. </a:t>
            </a:r>
            <a:r>
              <a:rPr lang="ar-IQ" sz="2800" dirty="0" err="1"/>
              <a:t>Better</a:t>
            </a:r>
            <a:r>
              <a:rPr lang="ar-IQ" sz="2800" dirty="0"/>
              <a:t> </a:t>
            </a:r>
            <a:r>
              <a:rPr lang="ar-IQ" sz="2800" dirty="0" err="1"/>
              <a:t>overall</a:t>
            </a:r>
            <a:r>
              <a:rPr lang="ar-IQ" sz="2800" dirty="0"/>
              <a:t> </a:t>
            </a:r>
            <a:r>
              <a:rPr lang="ar-IQ" sz="2800" dirty="0" err="1"/>
              <a:t>composite</a:t>
            </a:r>
            <a:r>
              <a:rPr lang="ar-IQ" sz="2800" dirty="0"/>
              <a:t> </a:t>
            </a:r>
            <a:r>
              <a:rPr lang="ar-IQ" sz="2800" dirty="0" err="1"/>
              <a:t>properties</a:t>
            </a:r>
            <a:r>
              <a:rPr lang="ar-IQ" sz="2800" dirty="0"/>
              <a:t> </a:t>
            </a:r>
            <a:r>
              <a:rPr lang="ar-IQ" sz="2800" dirty="0" err="1"/>
              <a:t>are</a:t>
            </a:r>
            <a:r>
              <a:rPr lang="ar-IQ" sz="2800" dirty="0"/>
              <a:t> </a:t>
            </a:r>
            <a:r>
              <a:rPr lang="ar-IQ" sz="2800" dirty="0" err="1"/>
              <a:t>realized</a:t>
            </a:r>
            <a:r>
              <a:rPr lang="ar-IQ" sz="2800" dirty="0"/>
              <a:t> </a:t>
            </a:r>
            <a:r>
              <a:rPr lang="ar-IQ" sz="2800" dirty="0" err="1"/>
              <a:t>when</a:t>
            </a:r>
            <a:r>
              <a:rPr lang="ar-IQ" sz="2800" dirty="0"/>
              <a:t> </a:t>
            </a:r>
            <a:r>
              <a:rPr lang="ar-IQ" sz="2800" dirty="0" err="1"/>
              <a:t>the</a:t>
            </a:r>
            <a:r>
              <a:rPr lang="ar-IQ" sz="2800" dirty="0"/>
              <a:t> </a:t>
            </a:r>
            <a:r>
              <a:rPr lang="ar-IQ" sz="2800" dirty="0" err="1"/>
              <a:t>fiber</a:t>
            </a:r>
            <a:r>
              <a:rPr lang="ar-IQ" sz="2800" dirty="0"/>
              <a:t> </a:t>
            </a:r>
            <a:r>
              <a:rPr lang="ar-IQ" sz="2800" dirty="0" err="1"/>
              <a:t>distribution</a:t>
            </a:r>
            <a:r>
              <a:rPr lang="ar-IQ" sz="2800" dirty="0"/>
              <a:t> </a:t>
            </a:r>
            <a:r>
              <a:rPr lang="ar-IQ" sz="2800" dirty="0" err="1"/>
              <a:t>is</a:t>
            </a:r>
            <a:r>
              <a:rPr lang="ar-IQ" sz="2800" dirty="0"/>
              <a:t> </a:t>
            </a:r>
            <a:r>
              <a:rPr lang="ar-IQ" sz="2800" dirty="0" err="1"/>
              <a:t>uniform</a:t>
            </a:r>
            <a:r>
              <a:rPr lang="ar-IQ" sz="2800" dirty="0"/>
              <a:t>. </a:t>
            </a:r>
          </a:p>
        </p:txBody>
      </p:sp>
      <p:sp>
        <p:nvSpPr>
          <p:cNvPr id="6" name="مستطيل 5"/>
          <p:cNvSpPr/>
          <p:nvPr/>
        </p:nvSpPr>
        <p:spPr>
          <a:xfrm>
            <a:off x="1" y="4024257"/>
            <a:ext cx="10665724" cy="1107996"/>
          </a:xfrm>
          <a:prstGeom prst="rect">
            <a:avLst/>
          </a:prstGeom>
        </p:spPr>
        <p:txBody>
          <a:bodyPr wrap="square">
            <a:spAutoFit/>
          </a:bodyPr>
          <a:lstStyle/>
          <a:p>
            <a:pPr algn="l" rtl="0"/>
            <a:r>
              <a:rPr lang="en-US" sz="2400" b="1" dirty="0"/>
              <a:t>Schematic representations of (a) continuous and aligned, (b) discontinuous and aligned, and (c) discontinuous and randomly oriented fiber–reinforced composites. </a:t>
            </a:r>
          </a:p>
          <a:p>
            <a:pPr algn="l" rtl="0"/>
            <a:endParaRPr lang="ar-IQ" dirty="0"/>
          </a:p>
        </p:txBody>
      </p:sp>
    </p:spTree>
    <p:extLst>
      <p:ext uri="{BB962C8B-B14F-4D97-AF65-F5344CB8AC3E}">
        <p14:creationId xmlns:p14="http://schemas.microsoft.com/office/powerpoint/2010/main" val="327624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232012" y="286604"/>
            <a:ext cx="11778018" cy="5895832"/>
          </a:xfrm>
          <a:prstGeom prst="rect">
            <a:avLst/>
          </a:prstGeom>
        </p:spPr>
      </p:pic>
    </p:spTree>
    <p:extLst>
      <p:ext uri="{BB962C8B-B14F-4D97-AF65-F5344CB8AC3E}">
        <p14:creationId xmlns:p14="http://schemas.microsoft.com/office/powerpoint/2010/main" val="2421870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873457" y="532262"/>
            <a:ext cx="10822673" cy="5404513"/>
          </a:xfrm>
          <a:prstGeom prst="rect">
            <a:avLst/>
          </a:prstGeom>
        </p:spPr>
      </p:pic>
    </p:spTree>
    <p:extLst>
      <p:ext uri="{BB962C8B-B14F-4D97-AF65-F5344CB8AC3E}">
        <p14:creationId xmlns:p14="http://schemas.microsoft.com/office/powerpoint/2010/main" val="2749322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4716" y="300251"/>
            <a:ext cx="11778018" cy="6277970"/>
          </a:xfrm>
        </p:spPr>
        <p:txBody>
          <a:bodyPr/>
          <a:lstStyle/>
          <a:p>
            <a:pPr algn="l" rtl="0"/>
            <a:r>
              <a:rPr lang="en-US" dirty="0"/>
              <a:t>The effects of  arrangement or orientation of the fibers on </a:t>
            </a:r>
            <a:r>
              <a:rPr lang="en-US" dirty="0" smtClean="0"/>
              <a:t>composite properties </a:t>
            </a:r>
            <a:endParaRPr lang="en-US" dirty="0"/>
          </a:p>
          <a:p>
            <a:pPr algn="l" rtl="0"/>
            <a:r>
              <a:rPr lang="en-US" dirty="0" smtClean="0"/>
              <a:t> </a:t>
            </a:r>
            <a:r>
              <a:rPr lang="en-US" dirty="0"/>
              <a:t>Stage I - elastic deformation with intermediate  </a:t>
            </a:r>
          </a:p>
          <a:p>
            <a:pPr algn="l" rtl="0"/>
            <a:r>
              <a:rPr lang="en-US" dirty="0" smtClean="0"/>
              <a:t> </a:t>
            </a:r>
            <a:r>
              <a:rPr lang="en-US" dirty="0"/>
              <a:t>Stage II - matrix yields </a:t>
            </a:r>
          </a:p>
          <a:p>
            <a:pPr algn="l" rtl="0"/>
            <a:r>
              <a:rPr lang="en-US" dirty="0" smtClean="0"/>
              <a:t> </a:t>
            </a:r>
            <a:r>
              <a:rPr lang="en-US" dirty="0"/>
              <a:t>Failure - Non-catastrophic. When fibers fracture, you now have a new fiber length and a matrix is still present.</a:t>
            </a:r>
            <a:endParaRPr lang="ar-IQ" dirty="0"/>
          </a:p>
        </p:txBody>
      </p:sp>
    </p:spTree>
    <p:extLst>
      <p:ext uri="{BB962C8B-B14F-4D97-AF65-F5344CB8AC3E}">
        <p14:creationId xmlns:p14="http://schemas.microsoft.com/office/powerpoint/2010/main" val="517946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218364"/>
            <a:ext cx="11778017" cy="6496335"/>
          </a:xfrm>
        </p:spPr>
        <p:txBody>
          <a:bodyPr/>
          <a:lstStyle/>
          <a:p>
            <a:pPr algn="l" rtl="0"/>
            <a:r>
              <a:rPr lang="en-US" b="1" dirty="0" smtClean="0">
                <a:solidFill>
                  <a:srgbClr val="002060"/>
                </a:solidFill>
              </a:rPr>
              <a:t>Four </a:t>
            </a:r>
            <a:r>
              <a:rPr lang="en-US" b="1" dirty="0">
                <a:solidFill>
                  <a:srgbClr val="002060"/>
                </a:solidFill>
              </a:rPr>
              <a:t>ﬁber factors contribute to the mechanical performance of a </a:t>
            </a:r>
          </a:p>
          <a:p>
            <a:pPr algn="l" rtl="0"/>
            <a:r>
              <a:rPr lang="en-US" b="1" dirty="0">
                <a:solidFill>
                  <a:srgbClr val="002060"/>
                </a:solidFill>
              </a:rPr>
              <a:t>composite are </a:t>
            </a:r>
            <a:r>
              <a:rPr lang="en-US" b="1" dirty="0" smtClean="0">
                <a:solidFill>
                  <a:srgbClr val="002060"/>
                </a:solidFill>
              </a:rPr>
              <a:t>:</a:t>
            </a:r>
          </a:p>
          <a:p>
            <a:pPr algn="just" rtl="0"/>
            <a:r>
              <a:rPr lang="en-US" b="1" dirty="0">
                <a:solidFill>
                  <a:srgbClr val="FF0000"/>
                </a:solidFill>
              </a:rPr>
              <a:t>1- </a:t>
            </a:r>
            <a:r>
              <a:rPr lang="en-US" b="1" dirty="0" smtClean="0">
                <a:solidFill>
                  <a:srgbClr val="FF0000"/>
                </a:solidFill>
              </a:rPr>
              <a:t> </a:t>
            </a:r>
            <a:r>
              <a:rPr lang="en-US" b="1" dirty="0">
                <a:solidFill>
                  <a:srgbClr val="FF0000"/>
                </a:solidFill>
              </a:rPr>
              <a:t>Length: </a:t>
            </a:r>
            <a:r>
              <a:rPr lang="en-US" dirty="0"/>
              <a:t>The ﬁbers can be long or short. Long, continuous ﬁbers </a:t>
            </a:r>
            <a:r>
              <a:rPr lang="en-US" dirty="0" smtClean="0"/>
              <a:t>are easy </a:t>
            </a:r>
            <a:r>
              <a:rPr lang="en-US" dirty="0"/>
              <a:t>to orient and process, but short ﬁbers cannot be controlled fully for </a:t>
            </a:r>
            <a:r>
              <a:rPr lang="en-US" dirty="0" smtClean="0"/>
              <a:t>proper </a:t>
            </a:r>
            <a:r>
              <a:rPr lang="en-US" dirty="0"/>
              <a:t>orientation. Long ﬁbers provide many beneﬁts over short ﬁbers. </a:t>
            </a:r>
            <a:r>
              <a:rPr lang="en-US" dirty="0" smtClean="0"/>
              <a:t>These </a:t>
            </a:r>
            <a:r>
              <a:rPr lang="en-US" dirty="0"/>
              <a:t>include impact resistance, low shrinkage, improved surface ﬁnish, </a:t>
            </a:r>
            <a:r>
              <a:rPr lang="en-US" dirty="0" smtClean="0"/>
              <a:t>and </a:t>
            </a:r>
            <a:r>
              <a:rPr lang="en-US" dirty="0"/>
              <a:t>dimensional stability. However, short ﬁbers provide low cost, are </a:t>
            </a:r>
            <a:r>
              <a:rPr lang="en-US" dirty="0" smtClean="0"/>
              <a:t>easy </a:t>
            </a:r>
            <a:r>
              <a:rPr lang="en-US" dirty="0"/>
              <a:t>to work with, and have fast cycle time fabrication procedures. Short </a:t>
            </a:r>
            <a:r>
              <a:rPr lang="en-US" dirty="0" smtClean="0"/>
              <a:t>ﬁbers </a:t>
            </a:r>
            <a:r>
              <a:rPr lang="en-US" dirty="0"/>
              <a:t>have fewer ﬂaws and therefore have higher strength. </a:t>
            </a:r>
            <a:endParaRPr lang="en-US" dirty="0" smtClean="0"/>
          </a:p>
          <a:p>
            <a:pPr algn="just" rtl="0"/>
            <a:r>
              <a:rPr lang="en-US" b="1" dirty="0">
                <a:solidFill>
                  <a:srgbClr val="FF0000"/>
                </a:solidFill>
              </a:rPr>
              <a:t>2- • Shape: </a:t>
            </a:r>
            <a:r>
              <a:rPr lang="en-US" dirty="0"/>
              <a:t>The most common shape of ﬁbers is circular because handling </a:t>
            </a:r>
            <a:r>
              <a:rPr lang="en-US" dirty="0" smtClean="0"/>
              <a:t>and </a:t>
            </a:r>
            <a:r>
              <a:rPr lang="en-US" dirty="0"/>
              <a:t>manufacturing them is easy. Hexagon and </a:t>
            </a:r>
            <a:r>
              <a:rPr lang="en-US" dirty="0" smtClean="0"/>
              <a:t>square-shaped </a:t>
            </a:r>
            <a:r>
              <a:rPr lang="en-US" dirty="0"/>
              <a:t>ﬁbers are </a:t>
            </a:r>
            <a:r>
              <a:rPr lang="en-US" dirty="0" smtClean="0"/>
              <a:t>possible</a:t>
            </a:r>
            <a:r>
              <a:rPr lang="en-US" dirty="0"/>
              <a:t>, but their advantages of strength and high packing factors do not </a:t>
            </a:r>
            <a:r>
              <a:rPr lang="en-US" dirty="0" smtClean="0"/>
              <a:t>outweigh </a:t>
            </a:r>
            <a:r>
              <a:rPr lang="en-US" dirty="0"/>
              <a:t>the difﬁculty in handling and processing. </a:t>
            </a:r>
            <a:endParaRPr lang="ar-IQ" dirty="0"/>
          </a:p>
        </p:txBody>
      </p:sp>
    </p:spTree>
    <p:extLst>
      <p:ext uri="{BB962C8B-B14F-4D97-AF65-F5344CB8AC3E}">
        <p14:creationId xmlns:p14="http://schemas.microsoft.com/office/powerpoint/2010/main" val="740002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0251" y="191068"/>
            <a:ext cx="11586949" cy="6666931"/>
          </a:xfrm>
        </p:spPr>
        <p:txBody>
          <a:bodyPr/>
          <a:lstStyle/>
          <a:p>
            <a:pPr marL="0" indent="0" algn="l" rtl="0">
              <a:buNone/>
            </a:pPr>
            <a:r>
              <a:rPr lang="en-US" b="1" dirty="0" smtClean="0">
                <a:solidFill>
                  <a:srgbClr val="FF0000"/>
                </a:solidFill>
              </a:rPr>
              <a:t>3- </a:t>
            </a:r>
            <a:r>
              <a:rPr lang="en-US" b="1" dirty="0">
                <a:solidFill>
                  <a:srgbClr val="FF0000"/>
                </a:solidFill>
              </a:rPr>
              <a:t>Orientation: </a:t>
            </a:r>
            <a:r>
              <a:rPr lang="en-US" dirty="0"/>
              <a:t>Fibers oriented in one direction give very high stiffness </a:t>
            </a:r>
            <a:r>
              <a:rPr lang="en-US" dirty="0" smtClean="0"/>
              <a:t>and </a:t>
            </a:r>
            <a:r>
              <a:rPr lang="en-US" dirty="0"/>
              <a:t>strength in that direction. If the ﬁbers are oriented in more than one </a:t>
            </a:r>
            <a:r>
              <a:rPr lang="en-US" dirty="0" smtClean="0"/>
              <a:t>direction</a:t>
            </a:r>
            <a:r>
              <a:rPr lang="en-US" dirty="0"/>
              <a:t>, such as in a mat, there will be high stiffness and strength in the </a:t>
            </a:r>
            <a:r>
              <a:rPr lang="en-US" dirty="0" smtClean="0"/>
              <a:t>directions </a:t>
            </a:r>
            <a:r>
              <a:rPr lang="en-US" dirty="0"/>
              <a:t>of the ﬁber orientations. However, for the same volume of </a:t>
            </a:r>
            <a:r>
              <a:rPr lang="en-US" dirty="0" smtClean="0"/>
              <a:t>ﬁbers </a:t>
            </a:r>
            <a:r>
              <a:rPr lang="en-US" dirty="0"/>
              <a:t>per unit volume of the composite, it cannot match the stiffness and </a:t>
            </a:r>
            <a:r>
              <a:rPr lang="en-US" dirty="0" smtClean="0"/>
              <a:t>strength </a:t>
            </a:r>
            <a:r>
              <a:rPr lang="en-US" dirty="0"/>
              <a:t>of unidirectional composites</a:t>
            </a:r>
            <a:r>
              <a:rPr lang="en-US" dirty="0" smtClean="0"/>
              <a:t>.</a:t>
            </a:r>
          </a:p>
          <a:p>
            <a:pPr marL="0" indent="0" algn="just" rtl="0">
              <a:buNone/>
            </a:pPr>
            <a:r>
              <a:rPr lang="en-US" b="1" dirty="0">
                <a:solidFill>
                  <a:srgbClr val="FF0000"/>
                </a:solidFill>
              </a:rPr>
              <a:t>4- </a:t>
            </a:r>
            <a:r>
              <a:rPr lang="en-US" b="1" dirty="0" smtClean="0">
                <a:solidFill>
                  <a:srgbClr val="FF0000"/>
                </a:solidFill>
              </a:rPr>
              <a:t>Material</a:t>
            </a:r>
            <a:r>
              <a:rPr lang="en-US" dirty="0"/>
              <a:t>: The material of the ﬁber directly inﬂuences the mechanical </a:t>
            </a:r>
            <a:r>
              <a:rPr lang="en-US" dirty="0" smtClean="0"/>
              <a:t>performance </a:t>
            </a:r>
            <a:r>
              <a:rPr lang="en-US" dirty="0"/>
              <a:t>of a composite. Fibers are generally expected to have high </a:t>
            </a:r>
            <a:r>
              <a:rPr lang="en-US" dirty="0" smtClean="0"/>
              <a:t>elastic </a:t>
            </a:r>
            <a:r>
              <a:rPr lang="en-US" dirty="0"/>
              <a:t>moduli and strengths. This expectation and cost have been key </a:t>
            </a:r>
            <a:r>
              <a:rPr lang="en-US" dirty="0" smtClean="0"/>
              <a:t>factors </a:t>
            </a:r>
            <a:r>
              <a:rPr lang="en-US" dirty="0"/>
              <a:t>in the graphite, aramids, and glass dominating the ﬁber market for </a:t>
            </a:r>
            <a:r>
              <a:rPr lang="en-US" dirty="0" smtClean="0"/>
              <a:t>composites</a:t>
            </a:r>
            <a:r>
              <a:rPr lang="en-US" dirty="0"/>
              <a:t>. </a:t>
            </a:r>
            <a:endParaRPr lang="ar-IQ" dirty="0"/>
          </a:p>
        </p:txBody>
      </p:sp>
    </p:spTree>
    <p:extLst>
      <p:ext uri="{BB962C8B-B14F-4D97-AF65-F5344CB8AC3E}">
        <p14:creationId xmlns:p14="http://schemas.microsoft.com/office/powerpoint/2010/main" val="1354031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4716" y="272955"/>
            <a:ext cx="11668836" cy="6414448"/>
          </a:xfrm>
        </p:spPr>
        <p:txBody>
          <a:bodyPr>
            <a:normAutofit lnSpcReduction="10000"/>
          </a:bodyPr>
          <a:lstStyle/>
          <a:p>
            <a:pPr algn="ctr" rtl="0"/>
            <a:r>
              <a:rPr lang="en-US" b="1" dirty="0">
                <a:solidFill>
                  <a:srgbClr val="002060"/>
                </a:solidFill>
              </a:rPr>
              <a:t>Effect of fiber orientation on the tensile strength of E-glass fiber-reinforced epoxy </a:t>
            </a:r>
            <a:r>
              <a:rPr lang="en-US" b="1" dirty="0" smtClean="0">
                <a:solidFill>
                  <a:srgbClr val="002060"/>
                </a:solidFill>
              </a:rPr>
              <a:t>composites</a:t>
            </a:r>
            <a:r>
              <a:rPr lang="en-US" b="1" dirty="0">
                <a:solidFill>
                  <a:srgbClr val="002060"/>
                </a:solidFill>
              </a:rPr>
              <a:t>. </a:t>
            </a:r>
            <a:endParaRPr lang="en-US" b="1" dirty="0" smtClean="0">
              <a:solidFill>
                <a:srgbClr val="002060"/>
              </a:solidFill>
            </a:endParaRPr>
          </a:p>
          <a:p>
            <a:pPr algn="l" rtl="0"/>
            <a:r>
              <a:rPr lang="en-US" b="1" dirty="0"/>
              <a:t> Glass is a common reinforcement</a:t>
            </a:r>
          </a:p>
          <a:p>
            <a:pPr algn="l" rtl="0"/>
            <a:r>
              <a:rPr lang="en-US" dirty="0"/>
              <a:t>- it is easily drawn into fibers </a:t>
            </a:r>
          </a:p>
          <a:p>
            <a:pPr algn="l" rtl="0"/>
            <a:r>
              <a:rPr lang="en-US" dirty="0"/>
              <a:t>- it is cheap and readily available </a:t>
            </a:r>
          </a:p>
          <a:p>
            <a:pPr algn="l" rtl="0"/>
            <a:r>
              <a:rPr lang="en-US" dirty="0"/>
              <a:t>- it is easy to process into composites </a:t>
            </a:r>
          </a:p>
          <a:p>
            <a:pPr algn="l" rtl="0"/>
            <a:r>
              <a:rPr lang="en-US" dirty="0"/>
              <a:t>-it can produce very strong, very light composites (high specific strength)  it is usually chemically inert (does not degrade in environments</a:t>
            </a:r>
            <a:r>
              <a:rPr lang="en-US" dirty="0" smtClean="0"/>
              <a:t>)</a:t>
            </a:r>
          </a:p>
          <a:p>
            <a:pPr algn="l" rtl="0"/>
            <a:r>
              <a:rPr lang="en-US" dirty="0"/>
              <a:t> </a:t>
            </a:r>
            <a:r>
              <a:rPr lang="en-US" b="1" dirty="0">
                <a:solidFill>
                  <a:srgbClr val="FF0000"/>
                </a:solidFill>
              </a:rPr>
              <a:t>When fibers are aligned</a:t>
            </a:r>
          </a:p>
          <a:p>
            <a:pPr algn="just" rtl="0"/>
            <a:r>
              <a:rPr lang="en-US" dirty="0"/>
              <a:t>1- properties of the material are highly anisotropic modulus in direction of alignment is a function of the volume fraction of the modulus of the fiber  and matrix </a:t>
            </a:r>
          </a:p>
          <a:p>
            <a:pPr algn="l" rtl="0"/>
            <a:r>
              <a:rPr lang="en-US" dirty="0"/>
              <a:t>2- modulus perpendicular to the direction of alignment is considerably less (the fibers do not contribute)</a:t>
            </a:r>
            <a:endParaRPr lang="ar-IQ" dirty="0"/>
          </a:p>
        </p:txBody>
      </p:sp>
    </p:spTree>
    <p:extLst>
      <p:ext uri="{BB962C8B-B14F-4D97-AF65-F5344CB8AC3E}">
        <p14:creationId xmlns:p14="http://schemas.microsoft.com/office/powerpoint/2010/main" val="4147606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9307" y="300251"/>
            <a:ext cx="11750723" cy="6387152"/>
          </a:xfrm>
        </p:spPr>
        <p:txBody>
          <a:bodyPr/>
          <a:lstStyle/>
          <a:p>
            <a:pPr algn="l" rtl="0"/>
            <a:r>
              <a:rPr lang="en-US" b="1" dirty="0">
                <a:solidFill>
                  <a:srgbClr val="FF0000"/>
                </a:solidFill>
              </a:rPr>
              <a:t>When fibers are randomly</a:t>
            </a:r>
          </a:p>
          <a:p>
            <a:pPr algn="l" rtl="0"/>
            <a:r>
              <a:rPr lang="en-US" dirty="0"/>
              <a:t> 1- Properties are isotropic </a:t>
            </a:r>
          </a:p>
          <a:p>
            <a:pPr algn="l" rtl="0"/>
            <a:r>
              <a:rPr lang="en-US" dirty="0"/>
              <a:t> 2- not dependent on the direction </a:t>
            </a:r>
          </a:p>
          <a:p>
            <a:pPr algn="l" rtl="0"/>
            <a:r>
              <a:rPr lang="en-US" dirty="0"/>
              <a:t> 3- Ultimate tensile strength is less than for aligned </a:t>
            </a:r>
            <a:r>
              <a:rPr lang="en-US" dirty="0" smtClean="0"/>
              <a:t>fibers</a:t>
            </a:r>
          </a:p>
          <a:p>
            <a:pPr algn="l" rtl="0"/>
            <a:endParaRPr lang="en-US" dirty="0"/>
          </a:p>
          <a:p>
            <a:pPr algn="l" rtl="0"/>
            <a:r>
              <a:rPr lang="en-US" b="1" dirty="0" smtClean="0">
                <a:solidFill>
                  <a:srgbClr val="002060"/>
                </a:solidFill>
              </a:rPr>
              <a:t> </a:t>
            </a:r>
            <a:r>
              <a:rPr lang="en-US" b="1" dirty="0">
                <a:solidFill>
                  <a:srgbClr val="002060"/>
                </a:solidFill>
              </a:rPr>
              <a:t>Fiber Materials </a:t>
            </a:r>
            <a:endParaRPr lang="en-US" b="1" dirty="0" smtClean="0">
              <a:solidFill>
                <a:srgbClr val="002060"/>
              </a:solidFill>
            </a:endParaRPr>
          </a:p>
          <a:p>
            <a:pPr algn="just" rtl="0"/>
            <a:r>
              <a:rPr lang="en-US" b="1" u="sng" dirty="0">
                <a:solidFill>
                  <a:srgbClr val="FF0000"/>
                </a:solidFill>
              </a:rPr>
              <a:t>Glass fibers </a:t>
            </a:r>
            <a:r>
              <a:rPr lang="en-US" dirty="0"/>
              <a:t>consist primarily of silica (silicon dioxide) and </a:t>
            </a:r>
            <a:r>
              <a:rPr lang="en-US" dirty="0" smtClean="0"/>
              <a:t>metallic-oxide-modifying </a:t>
            </a:r>
            <a:r>
              <a:rPr lang="en-US" dirty="0"/>
              <a:t>elements are generally produced </a:t>
            </a:r>
            <a:r>
              <a:rPr lang="en-US" dirty="0" smtClean="0"/>
              <a:t>by the </a:t>
            </a:r>
            <a:r>
              <a:rPr lang="en-US" dirty="0"/>
              <a:t>mechanical drawing </a:t>
            </a:r>
            <a:r>
              <a:rPr lang="en-US" dirty="0" smtClean="0"/>
              <a:t>of </a:t>
            </a:r>
            <a:r>
              <a:rPr lang="en-US" dirty="0"/>
              <a:t>molten glass through a small orifice.  E-glass accounts for most of the </a:t>
            </a:r>
            <a:r>
              <a:rPr lang="en-US" dirty="0" smtClean="0"/>
              <a:t>glass </a:t>
            </a:r>
            <a:r>
              <a:rPr lang="en-US" dirty="0"/>
              <a:t>fiber production and is the most widely used reinforcement for </a:t>
            </a:r>
            <a:r>
              <a:rPr lang="en-US" dirty="0" smtClean="0"/>
              <a:t>composites</a:t>
            </a:r>
            <a:r>
              <a:rPr lang="en-US" dirty="0"/>
              <a:t>.  The second most popular glass fiber, S-glass, has roughly 30  percent greater tensile strength and 20 percent greater modulus of </a:t>
            </a:r>
            <a:r>
              <a:rPr lang="en-US" dirty="0" smtClean="0"/>
              <a:t>elasticity </a:t>
            </a:r>
            <a:r>
              <a:rPr lang="en-US" dirty="0"/>
              <a:t>than E-glass but is not as widely used because of its higher cost. </a:t>
            </a:r>
            <a:endParaRPr lang="ar-IQ" dirty="0"/>
          </a:p>
        </p:txBody>
      </p:sp>
    </p:spTree>
    <p:extLst>
      <p:ext uri="{BB962C8B-B14F-4D97-AF65-F5344CB8AC3E}">
        <p14:creationId xmlns:p14="http://schemas.microsoft.com/office/powerpoint/2010/main" val="885925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6603" y="272954"/>
            <a:ext cx="11600597" cy="6373505"/>
          </a:xfrm>
        </p:spPr>
        <p:txBody>
          <a:bodyPr/>
          <a:lstStyle/>
          <a:p>
            <a:pPr algn="just" rtl="0"/>
            <a:r>
              <a:rPr lang="en-US" dirty="0"/>
              <a:t> </a:t>
            </a:r>
            <a:r>
              <a:rPr lang="en-US" b="1" u="sng" dirty="0">
                <a:solidFill>
                  <a:srgbClr val="FF0000"/>
                </a:solidFill>
              </a:rPr>
              <a:t>Graphite or carbon fibers </a:t>
            </a:r>
            <a:r>
              <a:rPr lang="en-US" dirty="0"/>
              <a:t>are the most widely used advanced fiber, and graphite/epoxy or carbon/epoxy composites are now used routinely in aerospace structures. The actual fibers are usually produced by subjecting organic precursor fibers such as </a:t>
            </a:r>
            <a:r>
              <a:rPr lang="en-US" dirty="0" err="1"/>
              <a:t>polyacrylonitrile</a:t>
            </a:r>
            <a:r>
              <a:rPr lang="en-US" dirty="0"/>
              <a:t> (PAN) or rayon to a sequence of heat treatments so that the precursor is converted to carbon by pyrolysis.  Graphite fibers are typically subjected to higher heat treatments than carbon fibers. Carbon fibers are typically 90-95% carbon, whereas graphite fibers are at least 99% carbon. </a:t>
            </a:r>
            <a:endParaRPr lang="en-US" dirty="0" smtClean="0"/>
          </a:p>
          <a:p>
            <a:pPr algn="just" rtl="0"/>
            <a:endParaRPr lang="en-US" dirty="0"/>
          </a:p>
          <a:p>
            <a:pPr algn="just" rtl="0"/>
            <a:r>
              <a:rPr lang="en-US" b="1" u="sng" dirty="0">
                <a:solidFill>
                  <a:srgbClr val="FF0000"/>
                </a:solidFill>
              </a:rPr>
              <a:t>Aramid polymer fibers</a:t>
            </a:r>
            <a:r>
              <a:rPr lang="en-US" dirty="0"/>
              <a:t>, produced primarily by E.I. </a:t>
            </a:r>
            <a:r>
              <a:rPr lang="en-US" dirty="0" err="1"/>
              <a:t>duPont</a:t>
            </a:r>
            <a:r>
              <a:rPr lang="en-US" dirty="0"/>
              <a:t> </a:t>
            </a:r>
            <a:r>
              <a:rPr lang="en-US" dirty="0" err="1"/>
              <a:t>deNemours</a:t>
            </a:r>
            <a:r>
              <a:rPr lang="en-US" dirty="0"/>
              <a:t> &amp; Company under the tradename "Kevlar," were originally developed for use in tires.  The density of Kevlar is about half that of glass and its specific strength is among the highest of currently available fibers. Kevlar also has excellent toughness, ductility, and impact resistance; unlike brittle glass or graphite fibers. </a:t>
            </a:r>
          </a:p>
          <a:p>
            <a:pPr algn="just" rtl="0"/>
            <a:endParaRPr lang="en-US" dirty="0"/>
          </a:p>
        </p:txBody>
      </p:sp>
    </p:spTree>
    <p:extLst>
      <p:ext uri="{BB962C8B-B14F-4D97-AF65-F5344CB8AC3E}">
        <p14:creationId xmlns:p14="http://schemas.microsoft.com/office/powerpoint/2010/main" val="111142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777923" y="1"/>
            <a:ext cx="10617958" cy="3084394"/>
          </a:xfrm>
          <a:prstGeom prst="rect">
            <a:avLst/>
          </a:prstGeom>
        </p:spPr>
      </p:pic>
      <p:pic>
        <p:nvPicPr>
          <p:cNvPr id="5" name="صورة 4"/>
          <p:cNvPicPr>
            <a:picLocks noChangeAspect="1"/>
          </p:cNvPicPr>
          <p:nvPr/>
        </p:nvPicPr>
        <p:blipFill>
          <a:blip r:embed="rId3"/>
          <a:stretch>
            <a:fillRect/>
          </a:stretch>
        </p:blipFill>
        <p:spPr>
          <a:xfrm>
            <a:off x="398863" y="3766783"/>
            <a:ext cx="11339682" cy="3364172"/>
          </a:xfrm>
          <a:prstGeom prst="rect">
            <a:avLst/>
          </a:prstGeom>
        </p:spPr>
      </p:pic>
    </p:spTree>
    <p:extLst>
      <p:ext uri="{BB962C8B-B14F-4D97-AF65-F5344CB8AC3E}">
        <p14:creationId xmlns:p14="http://schemas.microsoft.com/office/powerpoint/2010/main" val="426884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440598" y="258763"/>
            <a:ext cx="11210791" cy="6483350"/>
          </a:xfrm>
          <a:prstGeom prst="rect">
            <a:avLst/>
          </a:prstGeom>
        </p:spPr>
      </p:pic>
    </p:spTree>
    <p:extLst>
      <p:ext uri="{BB962C8B-B14F-4D97-AF65-F5344CB8AC3E}">
        <p14:creationId xmlns:p14="http://schemas.microsoft.com/office/powerpoint/2010/main" val="3390740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2013" y="313899"/>
            <a:ext cx="11614244" cy="6346208"/>
          </a:xfrm>
        </p:spPr>
        <p:txBody>
          <a:bodyPr/>
          <a:lstStyle/>
          <a:p>
            <a:pPr algn="just" rtl="0"/>
            <a:r>
              <a:rPr lang="en-US" b="1" dirty="0" smtClean="0"/>
              <a:t>Fi</a:t>
            </a:r>
            <a:r>
              <a:rPr lang="en-US" sz="2400" b="1" dirty="0" smtClean="0"/>
              <a:t>bers</a:t>
            </a:r>
            <a:r>
              <a:rPr lang="en-US" sz="2400" dirty="0" smtClean="0"/>
              <a:t> are the </a:t>
            </a:r>
            <a:r>
              <a:rPr lang="en-US" sz="2400" b="1" dirty="0" smtClean="0">
                <a:solidFill>
                  <a:srgbClr val="FF0000"/>
                </a:solidFill>
              </a:rPr>
              <a:t>most common </a:t>
            </a:r>
            <a:r>
              <a:rPr lang="en-US" sz="2400" dirty="0" smtClean="0"/>
              <a:t>in composites and have the </a:t>
            </a:r>
            <a:r>
              <a:rPr lang="en-US" sz="2400" b="1" dirty="0" smtClean="0">
                <a:solidFill>
                  <a:srgbClr val="FF0000"/>
                </a:solidFill>
              </a:rPr>
              <a:t>most influence on properties</a:t>
            </a:r>
            <a:r>
              <a:rPr lang="en-US" sz="2400" dirty="0" smtClean="0"/>
              <a:t>.  Fiber has a </a:t>
            </a:r>
            <a:r>
              <a:rPr lang="en-US" sz="2400" b="1" dirty="0" smtClean="0">
                <a:solidFill>
                  <a:srgbClr val="FF0000"/>
                </a:solidFill>
              </a:rPr>
              <a:t>length</a:t>
            </a:r>
            <a:r>
              <a:rPr lang="en-US" sz="2400" dirty="0" smtClean="0"/>
              <a:t> that is </a:t>
            </a:r>
            <a:r>
              <a:rPr lang="en-US" sz="2400" b="1" dirty="0" smtClean="0">
                <a:solidFill>
                  <a:srgbClr val="FF0000"/>
                </a:solidFill>
              </a:rPr>
              <a:t>much greater </a:t>
            </a:r>
            <a:r>
              <a:rPr lang="en-US" sz="2400" dirty="0" smtClean="0"/>
              <a:t>than its </a:t>
            </a:r>
            <a:r>
              <a:rPr lang="en-US" sz="2400" b="1" dirty="0" smtClean="0">
                <a:solidFill>
                  <a:srgbClr val="FF0000"/>
                </a:solidFill>
              </a:rPr>
              <a:t>diameter</a:t>
            </a:r>
            <a:r>
              <a:rPr lang="en-US" sz="2400" dirty="0" smtClean="0"/>
              <a:t>. The length-to-diameter </a:t>
            </a:r>
            <a:r>
              <a:rPr lang="en-US" sz="2400" b="1" dirty="0" smtClean="0">
                <a:solidFill>
                  <a:srgbClr val="FF0000"/>
                </a:solidFill>
              </a:rPr>
              <a:t>(l/d) </a:t>
            </a:r>
            <a:r>
              <a:rPr lang="en-US" sz="2400" dirty="0" smtClean="0"/>
              <a:t>ratio is known as the aspect ratio and can </a:t>
            </a:r>
            <a:r>
              <a:rPr lang="en-US" sz="2400" b="1" dirty="0" smtClean="0">
                <a:solidFill>
                  <a:srgbClr val="FF0000"/>
                </a:solidFill>
              </a:rPr>
              <a:t>vary greatly</a:t>
            </a:r>
            <a:r>
              <a:rPr lang="en-US" sz="2400" dirty="0" smtClean="0"/>
              <a:t>. Continuous fibers have long aspect ratios, the large aspect ratio of the fiber gives rise to effective shear stress transfer between the matrix and the reinforcement,  while discontinuous fibers have short aspect ratios. Continuous-fiber composites normally have a preferred orientation, while discontinuous fibers generally have an </a:t>
            </a:r>
            <a:r>
              <a:rPr lang="en-US" sz="2400" dirty="0"/>
              <a:t>aligned ( preferred) </a:t>
            </a:r>
            <a:r>
              <a:rPr lang="en-US" sz="2400" dirty="0" smtClean="0"/>
              <a:t>or random orientation.  As shown in figure</a:t>
            </a:r>
          </a:p>
          <a:p>
            <a:pPr algn="l" rtl="0"/>
            <a:endParaRPr lang="ar-IQ" sz="2400" dirty="0"/>
          </a:p>
        </p:txBody>
      </p:sp>
      <p:pic>
        <p:nvPicPr>
          <p:cNvPr id="4" name="Picture 19"/>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73206" y="3425588"/>
            <a:ext cx="11081981" cy="3084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602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5660" y="245660"/>
            <a:ext cx="11668836" cy="6414447"/>
          </a:xfrm>
        </p:spPr>
        <p:txBody>
          <a:bodyPr/>
          <a:lstStyle/>
          <a:p>
            <a:pPr algn="just" rtl="0"/>
            <a:r>
              <a:rPr lang="en-US" dirty="0"/>
              <a:t>Technologically, the most important composites are those in which the </a:t>
            </a:r>
            <a:r>
              <a:rPr lang="en-US" dirty="0" smtClean="0"/>
              <a:t>dispersed </a:t>
            </a:r>
            <a:r>
              <a:rPr lang="en-US" dirty="0"/>
              <a:t>phase is in the form of a </a:t>
            </a:r>
            <a:r>
              <a:rPr lang="en-US" b="1" dirty="0">
                <a:solidFill>
                  <a:srgbClr val="FF0000"/>
                </a:solidFill>
              </a:rPr>
              <a:t>fiber</a:t>
            </a:r>
            <a:r>
              <a:rPr lang="en-US" dirty="0"/>
              <a:t>. Design goals of fiber-reinforced </a:t>
            </a:r>
            <a:r>
              <a:rPr lang="en-US" dirty="0" smtClean="0"/>
              <a:t>composites </a:t>
            </a:r>
            <a:r>
              <a:rPr lang="en-US" dirty="0"/>
              <a:t>often </a:t>
            </a:r>
            <a:r>
              <a:rPr lang="en-US" b="1" dirty="0"/>
              <a:t>include high strength and/or stiffness on a weight </a:t>
            </a:r>
            <a:r>
              <a:rPr lang="en-US" b="1" dirty="0" smtClean="0"/>
              <a:t>basis</a:t>
            </a:r>
            <a:r>
              <a:rPr lang="en-US" dirty="0" smtClean="0"/>
              <a:t>. These </a:t>
            </a:r>
            <a:r>
              <a:rPr lang="en-US" dirty="0"/>
              <a:t>characterizations are expressed in terms of </a:t>
            </a:r>
            <a:r>
              <a:rPr lang="en-US" b="1" dirty="0">
                <a:solidFill>
                  <a:srgbClr val="FF0000"/>
                </a:solidFill>
              </a:rPr>
              <a:t>specific strength and </a:t>
            </a:r>
            <a:r>
              <a:rPr lang="en-US" b="1" dirty="0" smtClean="0">
                <a:solidFill>
                  <a:srgbClr val="FF0000"/>
                </a:solidFill>
              </a:rPr>
              <a:t>specific </a:t>
            </a:r>
            <a:r>
              <a:rPr lang="en-US" b="1" dirty="0">
                <a:solidFill>
                  <a:srgbClr val="FF0000"/>
                </a:solidFill>
              </a:rPr>
              <a:t>modulus parameters</a:t>
            </a:r>
            <a:r>
              <a:rPr lang="en-US" dirty="0"/>
              <a:t>, which correspond, respectively, to the ratios </a:t>
            </a:r>
            <a:r>
              <a:rPr lang="en-US" dirty="0" smtClean="0"/>
              <a:t>of </a:t>
            </a:r>
            <a:r>
              <a:rPr lang="en-US" dirty="0"/>
              <a:t>tensile strength to specific gravity and modulus of elasticity to specific </a:t>
            </a:r>
            <a:r>
              <a:rPr lang="en-US" dirty="0" smtClean="0"/>
              <a:t>gravity</a:t>
            </a:r>
            <a:r>
              <a:rPr lang="en-US" dirty="0"/>
              <a:t>. Fiber-reinforced composites with exceptionally high specific </a:t>
            </a:r>
            <a:r>
              <a:rPr lang="en-US" dirty="0" smtClean="0"/>
              <a:t>strengths </a:t>
            </a:r>
            <a:r>
              <a:rPr lang="en-US" dirty="0"/>
              <a:t>and moduli have been produced that use low-density fiber and </a:t>
            </a:r>
            <a:r>
              <a:rPr lang="en-US" dirty="0" smtClean="0"/>
              <a:t>matrix </a:t>
            </a:r>
            <a:r>
              <a:rPr lang="en-US" dirty="0"/>
              <a:t>materials.</a:t>
            </a:r>
            <a:endParaRPr lang="ar-IQ" dirty="0"/>
          </a:p>
        </p:txBody>
      </p:sp>
    </p:spTree>
    <p:extLst>
      <p:ext uri="{BB962C8B-B14F-4D97-AF65-F5344CB8AC3E}">
        <p14:creationId xmlns:p14="http://schemas.microsoft.com/office/powerpoint/2010/main" val="2403814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1069" y="177420"/>
            <a:ext cx="11778017" cy="6441743"/>
          </a:xfrm>
        </p:spPr>
        <p:txBody>
          <a:bodyPr/>
          <a:lstStyle/>
          <a:p>
            <a:pPr algn="l" rtl="0"/>
            <a:r>
              <a:rPr lang="en-US" dirty="0"/>
              <a:t>The main reasons for using ﬁbers of thin diameter are the following: </a:t>
            </a:r>
          </a:p>
          <a:p>
            <a:pPr algn="just" rtl="0"/>
            <a:r>
              <a:rPr lang="en-US" dirty="0"/>
              <a:t> The actual strength of materials is several magnitudes lower than the theoretical strength. This difference is due to the </a:t>
            </a:r>
            <a:r>
              <a:rPr lang="en-US" b="1" dirty="0">
                <a:solidFill>
                  <a:srgbClr val="FF0000"/>
                </a:solidFill>
              </a:rPr>
              <a:t>inherent</a:t>
            </a:r>
            <a:r>
              <a:rPr lang="en-US" dirty="0"/>
              <a:t> </a:t>
            </a:r>
            <a:r>
              <a:rPr lang="en-US" b="1" dirty="0">
                <a:solidFill>
                  <a:srgbClr val="FF0000"/>
                </a:solidFill>
              </a:rPr>
              <a:t>ﬂaws</a:t>
            </a:r>
            <a:r>
              <a:rPr lang="en-US" dirty="0"/>
              <a:t> in the material. </a:t>
            </a:r>
            <a:r>
              <a:rPr lang="en-US" b="1" dirty="0"/>
              <a:t>Removing these ﬂaws </a:t>
            </a:r>
            <a:r>
              <a:rPr lang="en-US" dirty="0"/>
              <a:t>can </a:t>
            </a:r>
            <a:r>
              <a:rPr lang="en-US" b="1" dirty="0">
                <a:solidFill>
                  <a:srgbClr val="FF0000"/>
                </a:solidFill>
              </a:rPr>
              <a:t>increase the strength </a:t>
            </a:r>
            <a:r>
              <a:rPr lang="en-US" dirty="0"/>
              <a:t>of the material. </a:t>
            </a:r>
            <a:r>
              <a:rPr lang="en-US" b="1" dirty="0"/>
              <a:t>As the ﬁbers become smaller in diameter, </a:t>
            </a:r>
            <a:r>
              <a:rPr lang="en-US" dirty="0"/>
              <a:t>the chances of an inherent ﬂaw in the material </a:t>
            </a:r>
            <a:r>
              <a:rPr lang="en-US" b="1" dirty="0">
                <a:solidFill>
                  <a:srgbClr val="FF0000"/>
                </a:solidFill>
              </a:rPr>
              <a:t>are reduced</a:t>
            </a:r>
            <a:r>
              <a:rPr lang="en-US" dirty="0"/>
              <a:t>. A steel plate may have a strength of 100 </a:t>
            </a:r>
            <a:r>
              <a:rPr lang="en-US" dirty="0" err="1"/>
              <a:t>ksi</a:t>
            </a:r>
            <a:r>
              <a:rPr lang="en-US" dirty="0"/>
              <a:t> (689 MPa), while a wire made from this steel plate can have a strength of 600 </a:t>
            </a:r>
            <a:r>
              <a:rPr lang="en-US" dirty="0" err="1"/>
              <a:t>ksi</a:t>
            </a:r>
            <a:r>
              <a:rPr lang="en-US" dirty="0"/>
              <a:t> (4100 MPa). Figure 1.6 shows how the strength of a carbon ﬁber increases with the decrease in its diameter. </a:t>
            </a:r>
          </a:p>
        </p:txBody>
      </p:sp>
      <p:pic>
        <p:nvPicPr>
          <p:cNvPr id="4" name="صورة 3"/>
          <p:cNvPicPr>
            <a:picLocks noChangeAspect="1"/>
          </p:cNvPicPr>
          <p:nvPr/>
        </p:nvPicPr>
        <p:blipFill>
          <a:blip r:embed="rId2"/>
          <a:stretch>
            <a:fillRect/>
          </a:stretch>
        </p:blipFill>
        <p:spPr>
          <a:xfrm>
            <a:off x="2866030" y="3916907"/>
            <a:ext cx="6728346" cy="2797792"/>
          </a:xfrm>
          <a:prstGeom prst="rect">
            <a:avLst/>
          </a:prstGeom>
        </p:spPr>
      </p:pic>
    </p:spTree>
    <p:extLst>
      <p:ext uri="{BB962C8B-B14F-4D97-AF65-F5344CB8AC3E}">
        <p14:creationId xmlns:p14="http://schemas.microsoft.com/office/powerpoint/2010/main" val="1588732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286603"/>
            <a:ext cx="11750721" cy="6373504"/>
          </a:xfrm>
        </p:spPr>
        <p:txBody>
          <a:bodyPr/>
          <a:lstStyle/>
          <a:p>
            <a:pPr algn="just" rtl="0"/>
            <a:r>
              <a:rPr lang="en-US" dirty="0"/>
              <a:t>Fibers able to </a:t>
            </a:r>
            <a:r>
              <a:rPr lang="en-US" b="1" dirty="0">
                <a:solidFill>
                  <a:srgbClr val="FF0000"/>
                </a:solidFill>
              </a:rPr>
              <a:t>bend without breaking </a:t>
            </a:r>
            <a:r>
              <a:rPr lang="en-US" dirty="0"/>
              <a:t>are required in the manufacturing of composite materials, especially for </a:t>
            </a:r>
            <a:r>
              <a:rPr lang="en-US" b="1" dirty="0">
                <a:solidFill>
                  <a:srgbClr val="FF0000"/>
                </a:solidFill>
              </a:rPr>
              <a:t>woven fabric composites</a:t>
            </a:r>
            <a:r>
              <a:rPr lang="en-US" dirty="0"/>
              <a:t>. </a:t>
            </a:r>
            <a:r>
              <a:rPr lang="en-US" b="1" dirty="0"/>
              <a:t>Ability to bend increases with a decrease in the ﬁber diameter </a:t>
            </a:r>
            <a:r>
              <a:rPr lang="en-US" dirty="0"/>
              <a:t>and is measured as ﬂexibility</a:t>
            </a:r>
            <a:r>
              <a:rPr lang="en-US" dirty="0" smtClean="0"/>
              <a:t>.</a:t>
            </a:r>
          </a:p>
          <a:p>
            <a:pPr algn="just" rtl="0"/>
            <a:endParaRPr lang="en-US" dirty="0"/>
          </a:p>
          <a:p>
            <a:pPr algn="just" rtl="0"/>
            <a:r>
              <a:rPr lang="en-US" dirty="0" smtClean="0"/>
              <a:t> </a:t>
            </a:r>
            <a:r>
              <a:rPr lang="en-US" dirty="0"/>
              <a:t>Flexibility is deﬁned as the </a:t>
            </a:r>
            <a:r>
              <a:rPr lang="en-US" b="1" dirty="0">
                <a:solidFill>
                  <a:srgbClr val="FF0000"/>
                </a:solidFill>
              </a:rPr>
              <a:t>inverse of bending stiffness </a:t>
            </a:r>
            <a:r>
              <a:rPr lang="en-US" dirty="0"/>
              <a:t>and is proportional to the inverse of the product of the elastic modulus of the ﬁber and the fourth power of its </a:t>
            </a:r>
            <a:r>
              <a:rPr lang="en-US" dirty="0" smtClean="0"/>
              <a:t>diameter. </a:t>
            </a:r>
            <a:endParaRPr lang="ar-IQ" dirty="0"/>
          </a:p>
        </p:txBody>
      </p:sp>
    </p:spTree>
    <p:extLst>
      <p:ext uri="{BB962C8B-B14F-4D97-AF65-F5344CB8AC3E}">
        <p14:creationId xmlns:p14="http://schemas.microsoft.com/office/powerpoint/2010/main" val="1846935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3024</Words>
  <Application>Microsoft Office PowerPoint</Application>
  <PresentationFormat>شاشة عريضة</PresentationFormat>
  <Paragraphs>178</Paragraphs>
  <Slides>36</Slides>
  <Notes>6</Notes>
  <HiddenSlides>0</HiddenSlides>
  <MMClips>0</MMClips>
  <ScaleCrop>false</ScaleCrop>
  <HeadingPairs>
    <vt:vector size="8" baseType="variant">
      <vt:variant>
        <vt:lpstr>الخطوط المستخدمة</vt:lpstr>
      </vt:variant>
      <vt:variant>
        <vt:i4>9</vt:i4>
      </vt:variant>
      <vt:variant>
        <vt:lpstr>نسق</vt:lpstr>
      </vt:variant>
      <vt:variant>
        <vt:i4>1</vt:i4>
      </vt:variant>
      <vt:variant>
        <vt:lpstr>خوادم OLE مضمنة</vt:lpstr>
      </vt:variant>
      <vt:variant>
        <vt:i4>3</vt:i4>
      </vt:variant>
      <vt:variant>
        <vt:lpstr>عناوين الشرائح</vt:lpstr>
      </vt:variant>
      <vt:variant>
        <vt:i4>36</vt:i4>
      </vt:variant>
    </vt:vector>
  </HeadingPairs>
  <TitlesOfParts>
    <vt:vector size="49" baseType="lpstr">
      <vt:lpstr>ＭＳ Ｐゴシック</vt:lpstr>
      <vt:lpstr>Arial</vt:lpstr>
      <vt:lpstr>Calibri</vt:lpstr>
      <vt:lpstr>Calibri Light</vt:lpstr>
      <vt:lpstr>Cambria Math</vt:lpstr>
      <vt:lpstr>Symbol</vt:lpstr>
      <vt:lpstr>Times</vt:lpstr>
      <vt:lpstr>Times New Roman</vt:lpstr>
      <vt:lpstr>Wingdings</vt:lpstr>
      <vt:lpstr>نسق Office</vt:lpstr>
      <vt:lpstr>Image</vt:lpstr>
      <vt:lpstr>معادلة</vt:lpstr>
      <vt:lpstr>Equation</vt:lpstr>
      <vt:lpstr>Composite Materials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Classification: Fiber-Reinforced </vt:lpstr>
      <vt:lpstr>Classification: Fiber-Reinforced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Classification: Fiber-Reinforced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Materials</dc:title>
  <dc:creator>fas</dc:creator>
  <cp:lastModifiedBy>fas</cp:lastModifiedBy>
  <cp:revision>2</cp:revision>
  <dcterms:created xsi:type="dcterms:W3CDTF">2022-11-02T04:17:18Z</dcterms:created>
  <dcterms:modified xsi:type="dcterms:W3CDTF">2022-11-02T04:33:57Z</dcterms:modified>
</cp:coreProperties>
</file>