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7" r:id="rId2"/>
    <p:sldId id="277" r:id="rId3"/>
    <p:sldId id="261" r:id="rId4"/>
    <p:sldId id="259" r:id="rId5"/>
    <p:sldId id="260" r:id="rId6"/>
    <p:sldId id="258" r:id="rId7"/>
    <p:sldId id="278" r:id="rId8"/>
    <p:sldId id="262" r:id="rId9"/>
    <p:sldId id="263" r:id="rId10"/>
    <p:sldId id="279"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384" autoAdjust="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AE818C6-C1F3-48AE-B7D1-5069D0B0BA37}" type="datetimeFigureOut">
              <a:rPr lang="ar-IQ" smtClean="0"/>
              <a:t>18/06/1444</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7062E38-962B-4D91-9393-0ABB078D5147}" type="slidenum">
              <a:rPr lang="ar-IQ" smtClean="0"/>
              <a:t>‹#›</a:t>
            </a:fld>
            <a:endParaRPr lang="ar-IQ"/>
          </a:p>
        </p:txBody>
      </p:sp>
    </p:spTree>
    <p:extLst>
      <p:ext uri="{BB962C8B-B14F-4D97-AF65-F5344CB8AC3E}">
        <p14:creationId xmlns:p14="http://schemas.microsoft.com/office/powerpoint/2010/main" val="20078627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9830BC90-0755-41F2-B746-BE50491F2A7C}" type="slidenum">
              <a:rPr lang="en-US" altLang="ar-IQ" sz="1200">
                <a:latin typeface="Arial" panose="020B0604020202020204" pitchFamily="34" charset="0"/>
              </a:rPr>
              <a:pPr/>
              <a:t>2</a:t>
            </a:fld>
            <a:endParaRPr lang="en-US" altLang="ar-IQ" sz="12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2612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BB4B9D97-AD98-4D5F-AAE2-4E00FD79E0EC}" type="slidenum">
              <a:rPr lang="en-US" altLang="ar-IQ" sz="1200">
                <a:latin typeface="Arial" panose="020B0604020202020204" pitchFamily="34" charset="0"/>
              </a:rPr>
              <a:pPr/>
              <a:t>6</a:t>
            </a:fld>
            <a:endParaRPr lang="en-US" altLang="ar-IQ"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7918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7062E38-962B-4D91-9393-0ABB078D5147}" type="slidenum">
              <a:rPr lang="ar-IQ" smtClean="0"/>
              <a:t>9</a:t>
            </a:fld>
            <a:endParaRPr lang="ar-IQ"/>
          </a:p>
        </p:txBody>
      </p:sp>
    </p:spTree>
    <p:extLst>
      <p:ext uri="{BB962C8B-B14F-4D97-AF65-F5344CB8AC3E}">
        <p14:creationId xmlns:p14="http://schemas.microsoft.com/office/powerpoint/2010/main" val="329917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3DB06BAB-31EC-4CA1-BD78-B0A27E9793C1}" type="slidenum">
              <a:rPr lang="en-US" altLang="ar-IQ" sz="1200">
                <a:latin typeface="Arial" panose="020B0604020202020204" pitchFamily="34" charset="0"/>
              </a:rPr>
              <a:pPr/>
              <a:t>10</a:t>
            </a:fld>
            <a:endParaRPr lang="en-US" altLang="ar-IQ" sz="120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IQ" altLang="ar-IQ"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53933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F9A1F26-428B-44D6-B303-176590E7BC56}" type="datetimeFigureOut">
              <a:rPr lang="ar-IQ" smtClean="0"/>
              <a:t>18/06/1444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36813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F9A1F26-428B-44D6-B303-176590E7BC56}" type="datetimeFigureOut">
              <a:rPr lang="ar-IQ" smtClean="0"/>
              <a:t>18/06/1444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90438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F9A1F26-428B-44D6-B303-176590E7BC56}" type="datetimeFigureOut">
              <a:rPr lang="ar-IQ" smtClean="0"/>
              <a:t>18/06/1444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3523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F9A1F26-428B-44D6-B303-176590E7BC56}" type="datetimeFigureOut">
              <a:rPr lang="ar-IQ" smtClean="0"/>
              <a:t>18/06/1444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207124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8F9A1F26-428B-44D6-B303-176590E7BC56}" type="datetimeFigureOut">
              <a:rPr lang="ar-IQ" smtClean="0"/>
              <a:t>18/06/1444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222668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8F9A1F26-428B-44D6-B303-176590E7BC56}" type="datetimeFigureOut">
              <a:rPr lang="ar-IQ" smtClean="0"/>
              <a:t>18/06/1444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236095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8F9A1F26-428B-44D6-B303-176590E7BC56}" type="datetimeFigureOut">
              <a:rPr lang="ar-IQ" smtClean="0"/>
              <a:t>18/06/1444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71349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F9A1F26-428B-44D6-B303-176590E7BC56}" type="datetimeFigureOut">
              <a:rPr lang="ar-IQ" smtClean="0"/>
              <a:t>18/06/1444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221547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F9A1F26-428B-44D6-B303-176590E7BC56}" type="datetimeFigureOut">
              <a:rPr lang="ar-IQ" smtClean="0"/>
              <a:t>18/06/1444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87444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8F9A1F26-428B-44D6-B303-176590E7BC56}" type="datetimeFigureOut">
              <a:rPr lang="ar-IQ" smtClean="0"/>
              <a:t>18/06/1444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163918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8F9A1F26-428B-44D6-B303-176590E7BC56}" type="datetimeFigureOut">
              <a:rPr lang="ar-IQ" smtClean="0"/>
              <a:t>18/06/1444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F2B6C8A-8620-4E93-90A6-294B6FD0349E}" type="slidenum">
              <a:rPr lang="ar-IQ" smtClean="0"/>
              <a:t>‹#›</a:t>
            </a:fld>
            <a:endParaRPr lang="ar-IQ"/>
          </a:p>
        </p:txBody>
      </p:sp>
    </p:spTree>
    <p:extLst>
      <p:ext uri="{BB962C8B-B14F-4D97-AF65-F5344CB8AC3E}">
        <p14:creationId xmlns:p14="http://schemas.microsoft.com/office/powerpoint/2010/main" val="359852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9A1F26-428B-44D6-B303-176590E7BC56}" type="datetimeFigureOut">
              <a:rPr lang="ar-IQ" smtClean="0"/>
              <a:t>18/06/1444</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F2B6C8A-8620-4E93-90A6-294B6FD0349E}" type="slidenum">
              <a:rPr lang="ar-IQ" smtClean="0"/>
              <a:t>‹#›</a:t>
            </a:fld>
            <a:endParaRPr lang="ar-IQ"/>
          </a:p>
        </p:txBody>
      </p:sp>
    </p:spTree>
    <p:extLst>
      <p:ext uri="{BB962C8B-B14F-4D97-AF65-F5344CB8AC3E}">
        <p14:creationId xmlns:p14="http://schemas.microsoft.com/office/powerpoint/2010/main" val="2954664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8.wmf"/><Relationship Id="rId10" Type="http://schemas.openxmlformats.org/officeDocument/2006/relationships/image" Target="../media/image11.png"/><Relationship Id="rId4" Type="http://schemas.openxmlformats.org/officeDocument/2006/relationships/oleObject" Target="../embeddings/oleObject4.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39724"/>
            <a:ext cx="9144000" cy="1074927"/>
          </a:xfrm>
        </p:spPr>
        <p:txBody>
          <a:bodyPr>
            <a:normAutofit fontScale="90000"/>
          </a:bodyPr>
          <a:lstStyle/>
          <a:p>
            <a:r>
              <a:rPr lang="en-US" sz="7200" dirty="0" smtClean="0"/>
              <a:t>Composite Materials</a:t>
            </a:r>
            <a:endParaRPr lang="ar-IQ" sz="7200" dirty="0"/>
          </a:p>
        </p:txBody>
      </p:sp>
      <p:sp>
        <p:nvSpPr>
          <p:cNvPr id="3" name="عنوان فرعي 2"/>
          <p:cNvSpPr>
            <a:spLocks noGrp="1"/>
          </p:cNvSpPr>
          <p:nvPr>
            <p:ph type="subTitle" idx="1"/>
          </p:nvPr>
        </p:nvSpPr>
        <p:spPr>
          <a:xfrm>
            <a:off x="1851546" y="5186149"/>
            <a:ext cx="9144000" cy="808630"/>
          </a:xfrm>
        </p:spPr>
        <p:txBody>
          <a:bodyPr>
            <a:normAutofit fontScale="55000" lnSpcReduction="20000"/>
          </a:bodyPr>
          <a:lstStyle/>
          <a:p>
            <a:r>
              <a:rPr lang="en-US" sz="4800" dirty="0" smtClean="0"/>
              <a:t>Dr. Abbas Hasan </a:t>
            </a:r>
            <a:r>
              <a:rPr lang="en-US" sz="4800" dirty="0" err="1" smtClean="0"/>
              <a:t>Faris</a:t>
            </a:r>
            <a:endParaRPr lang="en-US" sz="4800" dirty="0" smtClean="0"/>
          </a:p>
          <a:p>
            <a:r>
              <a:rPr lang="en-US" sz="4800" dirty="0" smtClean="0"/>
              <a:t>Lecture 6</a:t>
            </a:r>
            <a:endParaRPr lang="ar-IQ" sz="4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10824"/>
            <a:ext cx="9949218" cy="3875325"/>
          </a:xfrm>
          <a:prstGeom prst="rect">
            <a:avLst/>
          </a:prstGeom>
        </p:spPr>
      </p:pic>
    </p:spTree>
    <p:extLst>
      <p:ext uri="{BB962C8B-B14F-4D97-AF65-F5344CB8AC3E}">
        <p14:creationId xmlns:p14="http://schemas.microsoft.com/office/powerpoint/2010/main" val="1696165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3ED64D9-A54E-4851-84E4-864CA1AD25E9}" type="slidenum">
              <a:rPr lang="en-US" altLang="ar-IQ" sz="1200" b="0"/>
              <a:pPr>
                <a:spcBef>
                  <a:spcPct val="0"/>
                </a:spcBef>
                <a:buFontTx/>
                <a:buNone/>
              </a:pPr>
              <a:t>10</a:t>
            </a:fld>
            <a:endParaRPr lang="en-US" altLang="ar-IQ" sz="1200" b="0"/>
          </a:p>
        </p:txBody>
      </p:sp>
      <p:sp>
        <p:nvSpPr>
          <p:cNvPr id="31747" name="Rectangle 2"/>
          <p:cNvSpPr>
            <a:spLocks noGrp="1" noChangeArrowheads="1"/>
          </p:cNvSpPr>
          <p:nvPr>
            <p:ph type="title"/>
          </p:nvPr>
        </p:nvSpPr>
        <p:spPr>
          <a:xfrm>
            <a:off x="838200" y="365125"/>
            <a:ext cx="10515600" cy="907199"/>
          </a:xfrm>
        </p:spPr>
        <p:txBody>
          <a:bodyPr>
            <a:normAutofit fontScale="90000"/>
          </a:bodyPr>
          <a:lstStyle/>
          <a:p>
            <a:pPr algn="ctr" rtl="0"/>
            <a:r>
              <a:rPr lang="en-US" altLang="ar-IQ" dirty="0" smtClean="0">
                <a:ea typeface="ＭＳ Ｐゴシック" panose="020B0600070205080204" pitchFamily="34" charset="-128"/>
              </a:rPr>
              <a:t>Composite Stiffness:</a:t>
            </a:r>
            <a:br>
              <a:rPr lang="en-US" altLang="ar-IQ" dirty="0" smtClean="0">
                <a:ea typeface="ＭＳ Ｐゴシック" panose="020B0600070205080204" pitchFamily="34" charset="-128"/>
              </a:rPr>
            </a:br>
            <a:r>
              <a:rPr lang="en-US" altLang="ar-IQ" dirty="0" smtClean="0">
                <a:ea typeface="ＭＳ Ｐゴシック" panose="020B0600070205080204" pitchFamily="34" charset="-128"/>
              </a:rPr>
              <a:t>Longitudinal Loading</a:t>
            </a:r>
          </a:p>
        </p:txBody>
      </p:sp>
      <p:sp>
        <p:nvSpPr>
          <p:cNvPr id="31748" name="Rectangle 3"/>
          <p:cNvSpPr>
            <a:spLocks noGrp="1" noChangeArrowheads="1"/>
          </p:cNvSpPr>
          <p:nvPr>
            <p:ph type="body" idx="1"/>
          </p:nvPr>
        </p:nvSpPr>
        <p:spPr>
          <a:xfrm>
            <a:off x="2286000" y="1371601"/>
            <a:ext cx="7772400" cy="4892675"/>
          </a:xfrm>
        </p:spPr>
        <p:txBody>
          <a:bodyPr/>
          <a:lstStyle/>
          <a:p>
            <a:pPr algn="l" rtl="0">
              <a:buFontTx/>
              <a:buNone/>
            </a:pPr>
            <a:r>
              <a:rPr lang="en-US" altLang="ar-IQ" sz="2400" dirty="0">
                <a:solidFill>
                  <a:srgbClr val="FF3300"/>
                </a:solidFill>
                <a:ea typeface="ＭＳ Ｐゴシック" panose="020B0600070205080204" pitchFamily="34" charset="-128"/>
              </a:rPr>
              <a:t>Continuous fibers</a:t>
            </a:r>
            <a:r>
              <a:rPr lang="en-US" altLang="ar-IQ" sz="2400" dirty="0">
                <a:ea typeface="ＭＳ Ｐゴシック" panose="020B0600070205080204" pitchFamily="34" charset="-128"/>
              </a:rPr>
              <a:t> - </a:t>
            </a:r>
            <a:r>
              <a:rPr lang="en-US" altLang="ar-IQ" sz="2000" dirty="0">
                <a:ea typeface="ＭＳ Ｐゴシック" panose="020B0600070205080204" pitchFamily="34" charset="-128"/>
              </a:rPr>
              <a:t>Estimate fiber-reinforced composite modulus of elasticity for continuous fibers</a:t>
            </a:r>
          </a:p>
          <a:p>
            <a:pPr algn="l" rtl="0">
              <a:buFontTx/>
              <a:buNone/>
            </a:pPr>
            <a:endParaRPr lang="en-US" altLang="ar-IQ" sz="700" dirty="0">
              <a:ea typeface="ＭＳ Ｐゴシック" panose="020B0600070205080204" pitchFamily="34" charset="-128"/>
            </a:endParaRPr>
          </a:p>
          <a:p>
            <a:pPr algn="l" rtl="0"/>
            <a:r>
              <a:rPr lang="en-US" altLang="ar-IQ" sz="2000" dirty="0">
                <a:ea typeface="ＭＳ Ｐゴシック" panose="020B0600070205080204" pitchFamily="34" charset="-128"/>
              </a:rPr>
              <a:t>Longitudinal deformation</a:t>
            </a:r>
          </a:p>
          <a:p>
            <a:pPr algn="l" rtl="0">
              <a:buFontTx/>
              <a:buNone/>
            </a:pPr>
            <a:r>
              <a:rPr lang="en-US" altLang="ar-IQ" sz="2400" dirty="0">
                <a:ea typeface="ＭＳ Ｐゴシック" panose="020B0600070205080204" pitchFamily="34" charset="-128"/>
              </a:rPr>
              <a:t>		</a:t>
            </a:r>
            <a:r>
              <a:rPr lang="en-US" altLang="ar-IQ" sz="2400" dirty="0">
                <a:solidFill>
                  <a:schemeClr val="accent2"/>
                </a:solidFill>
                <a:ea typeface="ＭＳ Ｐゴシック" panose="020B0600070205080204" pitchFamily="34" charset="-128"/>
                <a:sym typeface="Symbol" panose="05050102010706020507" pitchFamily="18" charset="2"/>
              </a:rPr>
              <a:t></a:t>
            </a:r>
            <a:r>
              <a:rPr lang="en-US" altLang="ar-IQ" sz="2400" i="1" baseline="-25000" dirty="0">
                <a:solidFill>
                  <a:schemeClr val="accent2"/>
                </a:solidFill>
                <a:ea typeface="ＭＳ Ｐゴシック" panose="020B0600070205080204" pitchFamily="34" charset="-128"/>
                <a:sym typeface="Symbol" panose="05050102010706020507" pitchFamily="18" charset="2"/>
              </a:rPr>
              <a:t>c</a:t>
            </a:r>
            <a:r>
              <a:rPr lang="en-US" altLang="ar-IQ" sz="2400" dirty="0">
                <a:ea typeface="ＭＳ Ｐゴシック" panose="020B0600070205080204" pitchFamily="34" charset="-128"/>
                <a:sym typeface="Symbol" panose="05050102010706020507" pitchFamily="18" charset="2"/>
              </a:rPr>
              <a:t> = </a:t>
            </a:r>
            <a:r>
              <a:rPr lang="en-US" altLang="ar-IQ" sz="2400" dirty="0">
                <a:solidFill>
                  <a:srgbClr val="CC0000"/>
                </a:solidFill>
                <a:ea typeface="ＭＳ Ｐゴシック" panose="020B0600070205080204" pitchFamily="34" charset="-128"/>
                <a:sym typeface="Symbol" panose="05050102010706020507" pitchFamily="18" charset="2"/>
              </a:rPr>
              <a:t></a:t>
            </a:r>
            <a:r>
              <a:rPr lang="en-US" altLang="ar-IQ" sz="2400" i="1" baseline="-25000" dirty="0" err="1">
                <a:solidFill>
                  <a:srgbClr val="CC0000"/>
                </a:solidFill>
                <a:ea typeface="ＭＳ Ｐゴシック" panose="020B0600070205080204" pitchFamily="34" charset="-128"/>
                <a:sym typeface="Symbol" panose="05050102010706020507" pitchFamily="18" charset="2"/>
              </a:rPr>
              <a:t>m</a:t>
            </a:r>
            <a:r>
              <a:rPr lang="en-US" altLang="ar-IQ" sz="2400" i="1" dirty="0" err="1">
                <a:solidFill>
                  <a:srgbClr val="CC0000"/>
                </a:solidFill>
                <a:ea typeface="ＭＳ Ｐゴシック" panose="020B0600070205080204" pitchFamily="34" charset="-128"/>
                <a:sym typeface="Symbol" panose="05050102010706020507" pitchFamily="18" charset="2"/>
              </a:rPr>
              <a:t>V</a:t>
            </a:r>
            <a:r>
              <a:rPr lang="en-US" altLang="ar-IQ" sz="2400" i="1" baseline="-25000" dirty="0" err="1">
                <a:solidFill>
                  <a:srgbClr val="CC0000"/>
                </a:solidFill>
                <a:ea typeface="ＭＳ Ｐゴシック" panose="020B0600070205080204" pitchFamily="34" charset="-128"/>
                <a:sym typeface="Symbol" panose="05050102010706020507" pitchFamily="18" charset="2"/>
              </a:rPr>
              <a:t>m</a:t>
            </a:r>
            <a:r>
              <a:rPr lang="en-US" altLang="ar-IQ" sz="2400" baseline="-25000" dirty="0">
                <a:ea typeface="ＭＳ Ｐゴシック" panose="020B0600070205080204" pitchFamily="34" charset="-128"/>
                <a:sym typeface="Symbol" panose="05050102010706020507" pitchFamily="18" charset="2"/>
              </a:rPr>
              <a:t> </a:t>
            </a:r>
            <a:r>
              <a:rPr lang="en-US" altLang="ar-IQ" sz="2400" dirty="0">
                <a:ea typeface="ＭＳ Ｐゴシック" panose="020B0600070205080204" pitchFamily="34" charset="-128"/>
                <a:sym typeface="Symbol" panose="05050102010706020507" pitchFamily="18" charset="2"/>
              </a:rPr>
              <a:t>+ </a:t>
            </a:r>
            <a:r>
              <a:rPr lang="en-US" altLang="ar-IQ" sz="2400" dirty="0">
                <a:solidFill>
                  <a:srgbClr val="009900"/>
                </a:solidFill>
                <a:ea typeface="ＭＳ Ｐゴシック" panose="020B0600070205080204" pitchFamily="34" charset="-128"/>
                <a:sym typeface="Symbol" panose="05050102010706020507" pitchFamily="18" charset="2"/>
              </a:rPr>
              <a:t></a:t>
            </a:r>
            <a:r>
              <a:rPr lang="en-US" altLang="ar-IQ" sz="2400" i="1" baseline="-25000" dirty="0" err="1">
                <a:solidFill>
                  <a:srgbClr val="009900"/>
                </a:solidFill>
                <a:ea typeface="ＭＳ Ｐゴシック" panose="020B0600070205080204" pitchFamily="34" charset="-128"/>
                <a:sym typeface="Symbol" panose="05050102010706020507" pitchFamily="18" charset="2"/>
              </a:rPr>
              <a:t>f</a:t>
            </a:r>
            <a:r>
              <a:rPr lang="en-US" altLang="ar-IQ" sz="2400" i="1" dirty="0" err="1">
                <a:solidFill>
                  <a:srgbClr val="009900"/>
                </a:solidFill>
                <a:ea typeface="ＭＳ Ｐゴシック" panose="020B0600070205080204" pitchFamily="34" charset="-128"/>
                <a:sym typeface="Symbol" panose="05050102010706020507" pitchFamily="18" charset="2"/>
              </a:rPr>
              <a:t>V</a:t>
            </a:r>
            <a:r>
              <a:rPr lang="en-US" altLang="ar-IQ" sz="2400" i="1" baseline="-25000" dirty="0" err="1">
                <a:solidFill>
                  <a:srgbClr val="009900"/>
                </a:solidFill>
                <a:ea typeface="ＭＳ Ｐゴシック" panose="020B0600070205080204" pitchFamily="34" charset="-128"/>
                <a:sym typeface="Symbol" panose="05050102010706020507" pitchFamily="18" charset="2"/>
              </a:rPr>
              <a:t>f</a:t>
            </a:r>
            <a:r>
              <a:rPr lang="en-US" altLang="ar-IQ" sz="2400" dirty="0">
                <a:ea typeface="ＭＳ Ｐゴシック" panose="020B0600070205080204" pitchFamily="34" charset="-128"/>
                <a:sym typeface="Symbol" panose="05050102010706020507" pitchFamily="18" charset="2"/>
              </a:rPr>
              <a:t>        and           </a:t>
            </a:r>
            <a:r>
              <a:rPr lang="en-US" altLang="ar-IQ" sz="2400" dirty="0">
                <a:solidFill>
                  <a:schemeClr val="accent2"/>
                </a:solidFill>
                <a:ea typeface="ＭＳ Ｐゴシック" panose="020B0600070205080204" pitchFamily="34" charset="-128"/>
                <a:sym typeface="Symbol" panose="05050102010706020507" pitchFamily="18" charset="2"/>
              </a:rPr>
              <a:t></a:t>
            </a:r>
            <a:r>
              <a:rPr lang="en-US" altLang="ar-IQ" sz="2400" i="1" baseline="-25000" dirty="0">
                <a:solidFill>
                  <a:schemeClr val="accent2"/>
                </a:solidFill>
                <a:ea typeface="ＭＳ Ｐゴシック" panose="020B0600070205080204" pitchFamily="34" charset="-128"/>
                <a:sym typeface="Symbol" panose="05050102010706020507" pitchFamily="18" charset="2"/>
              </a:rPr>
              <a:t>c</a:t>
            </a:r>
            <a:r>
              <a:rPr lang="en-US" altLang="ar-IQ" sz="2400" baseline="-25000" dirty="0">
                <a:ea typeface="ＭＳ Ｐゴシック" panose="020B0600070205080204" pitchFamily="34" charset="-128"/>
                <a:sym typeface="Symbol" panose="05050102010706020507" pitchFamily="18" charset="2"/>
              </a:rPr>
              <a:t> </a:t>
            </a:r>
            <a:r>
              <a:rPr lang="en-US" altLang="ar-IQ" sz="2400" dirty="0">
                <a:ea typeface="ＭＳ Ｐゴシック" panose="020B0600070205080204" pitchFamily="34" charset="-128"/>
                <a:sym typeface="Symbol" panose="05050102010706020507" pitchFamily="18" charset="2"/>
              </a:rPr>
              <a:t>=  </a:t>
            </a:r>
            <a:r>
              <a:rPr lang="en-US" altLang="ar-IQ" sz="2400" dirty="0">
                <a:solidFill>
                  <a:srgbClr val="CC0000"/>
                </a:solidFill>
                <a:ea typeface="ＭＳ Ｐゴシック" panose="020B0600070205080204" pitchFamily="34" charset="-128"/>
                <a:sym typeface="Symbol" panose="05050102010706020507" pitchFamily="18" charset="2"/>
              </a:rPr>
              <a:t></a:t>
            </a:r>
            <a:r>
              <a:rPr lang="en-US" altLang="ar-IQ" sz="2400" i="1" baseline="-25000" dirty="0">
                <a:solidFill>
                  <a:srgbClr val="CC0000"/>
                </a:solidFill>
                <a:ea typeface="ＭＳ Ｐゴシック" panose="020B0600070205080204" pitchFamily="34" charset="-128"/>
                <a:sym typeface="Symbol" panose="05050102010706020507" pitchFamily="18" charset="2"/>
              </a:rPr>
              <a:t>m</a:t>
            </a:r>
            <a:r>
              <a:rPr lang="en-US" altLang="ar-IQ" sz="2400" baseline="-25000" dirty="0">
                <a:ea typeface="ＭＳ Ｐゴシック" panose="020B0600070205080204" pitchFamily="34" charset="-128"/>
                <a:sym typeface="Symbol" panose="05050102010706020507" pitchFamily="18" charset="2"/>
              </a:rPr>
              <a:t> </a:t>
            </a:r>
            <a:r>
              <a:rPr lang="en-US" altLang="ar-IQ" sz="2400" dirty="0">
                <a:ea typeface="ＭＳ Ｐゴシック" panose="020B0600070205080204" pitchFamily="34" charset="-128"/>
                <a:sym typeface="Symbol" panose="05050102010706020507" pitchFamily="18" charset="2"/>
              </a:rPr>
              <a:t>=  </a:t>
            </a:r>
            <a:r>
              <a:rPr lang="en-US" altLang="ar-IQ" sz="2400" dirty="0">
                <a:solidFill>
                  <a:srgbClr val="009900"/>
                </a:solidFill>
                <a:ea typeface="ＭＳ Ｐゴシック" panose="020B0600070205080204" pitchFamily="34" charset="-128"/>
                <a:sym typeface="Symbol" panose="05050102010706020507" pitchFamily="18" charset="2"/>
              </a:rPr>
              <a:t></a:t>
            </a:r>
            <a:r>
              <a:rPr lang="en-US" altLang="ar-IQ" sz="2400" i="1" baseline="-25000" dirty="0">
                <a:solidFill>
                  <a:srgbClr val="009900"/>
                </a:solidFill>
                <a:ea typeface="ＭＳ Ｐゴシック" panose="020B0600070205080204" pitchFamily="34" charset="-128"/>
                <a:sym typeface="Symbol" panose="05050102010706020507" pitchFamily="18" charset="2"/>
              </a:rPr>
              <a:t>f</a:t>
            </a:r>
            <a:endParaRPr lang="en-US" altLang="ar-IQ" sz="2400" i="1" dirty="0">
              <a:ea typeface="ＭＳ Ｐゴシック" panose="020B0600070205080204" pitchFamily="34" charset="-128"/>
            </a:endParaRPr>
          </a:p>
          <a:p>
            <a:pPr lvl="1" algn="l" rtl="0">
              <a:buFontTx/>
              <a:buNone/>
            </a:pPr>
            <a:endParaRPr lang="en-US" altLang="ar-IQ" sz="1800" dirty="0">
              <a:ea typeface="ＭＳ Ｐゴシック" panose="020B0600070205080204" pitchFamily="34" charset="-128"/>
            </a:endParaRPr>
          </a:p>
          <a:p>
            <a:pPr lvl="1" algn="l" rtl="0">
              <a:buFontTx/>
              <a:buNone/>
            </a:pPr>
            <a:r>
              <a:rPr lang="en-US" altLang="ar-IQ" dirty="0">
                <a:ea typeface="ＭＳ Ｐゴシック" panose="020B0600070205080204" pitchFamily="34" charset="-128"/>
              </a:rPr>
              <a:t>		              </a:t>
            </a:r>
            <a:r>
              <a:rPr lang="en-US" altLang="ar-IQ" sz="1800" dirty="0">
                <a:ea typeface="ＭＳ Ｐゴシック" panose="020B0600070205080204" pitchFamily="34" charset="-128"/>
              </a:rPr>
              <a:t>volume fraction          </a:t>
            </a:r>
            <a:r>
              <a:rPr lang="en-US" altLang="ar-IQ" dirty="0">
                <a:ea typeface="ＭＳ Ｐゴシック" panose="020B0600070205080204" pitchFamily="34" charset="-128"/>
              </a:rPr>
              <a:t>	</a:t>
            </a:r>
            <a:r>
              <a:rPr lang="en-US" altLang="ar-IQ" sz="1800" dirty="0" err="1">
                <a:ea typeface="ＭＳ Ｐゴシック" panose="020B0600070205080204" pitchFamily="34" charset="-128"/>
              </a:rPr>
              <a:t>isostrain</a:t>
            </a:r>
            <a:endParaRPr lang="en-US" altLang="ar-IQ" sz="1800" dirty="0">
              <a:ea typeface="ＭＳ Ｐゴシック" panose="020B0600070205080204" pitchFamily="34" charset="-128"/>
            </a:endParaRPr>
          </a:p>
        </p:txBody>
      </p:sp>
      <p:sp>
        <p:nvSpPr>
          <p:cNvPr id="31749" name="Line 4"/>
          <p:cNvSpPr>
            <a:spLocks noChangeShapeType="1"/>
          </p:cNvSpPr>
          <p:nvPr/>
        </p:nvSpPr>
        <p:spPr bwMode="auto">
          <a:xfrm flipV="1">
            <a:off x="5105400" y="3106642"/>
            <a:ext cx="76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31750" name="Line 5"/>
          <p:cNvSpPr>
            <a:spLocks noChangeShapeType="1"/>
          </p:cNvSpPr>
          <p:nvPr/>
        </p:nvSpPr>
        <p:spPr bwMode="auto">
          <a:xfrm flipH="1" flipV="1">
            <a:off x="4456113" y="3144742"/>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31751" name="Line 6"/>
          <p:cNvSpPr>
            <a:spLocks noChangeShapeType="1"/>
          </p:cNvSpPr>
          <p:nvPr/>
        </p:nvSpPr>
        <p:spPr bwMode="auto">
          <a:xfrm flipV="1">
            <a:off x="7543800" y="3048000"/>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sp>
        <p:nvSpPr>
          <p:cNvPr id="31752" name="Rectangle 7"/>
          <p:cNvSpPr>
            <a:spLocks noChangeArrowheads="1"/>
          </p:cNvSpPr>
          <p:nvPr/>
        </p:nvSpPr>
        <p:spPr bwMode="auto">
          <a:xfrm>
            <a:off x="2334815" y="4448176"/>
            <a:ext cx="79287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rtl="0" eaLnBrk="1" hangingPunct="1">
              <a:spcBef>
                <a:spcPct val="0"/>
              </a:spcBef>
              <a:buFont typeface="Symbol" panose="05050102010706020507" pitchFamily="18" charset="2"/>
              <a:buChar char="\"/>
            </a:pPr>
            <a:r>
              <a:rPr lang="en-US" altLang="ar-IQ" sz="2400" b="0">
                <a:sym typeface="Symbol" panose="05050102010706020507" pitchFamily="18" charset="2"/>
              </a:rPr>
              <a:t>       </a:t>
            </a:r>
            <a:r>
              <a:rPr lang="en-US" altLang="ar-IQ" sz="2400" b="0" i="1">
                <a:solidFill>
                  <a:schemeClr val="accent2"/>
                </a:solidFill>
                <a:sym typeface="Symbol" panose="05050102010706020507" pitchFamily="18" charset="2"/>
              </a:rPr>
              <a:t>E</a:t>
            </a:r>
            <a:r>
              <a:rPr lang="en-US" altLang="ar-IQ" sz="2400" b="0" i="1" baseline="-25000">
                <a:solidFill>
                  <a:schemeClr val="accent2"/>
                </a:solidFill>
                <a:sym typeface="Symbol" panose="05050102010706020507" pitchFamily="18" charset="2"/>
              </a:rPr>
              <a:t>cl</a:t>
            </a:r>
            <a:r>
              <a:rPr lang="en-US" altLang="ar-IQ" sz="2400" b="0" baseline="-25000">
                <a:sym typeface="Symbol" panose="05050102010706020507" pitchFamily="18" charset="2"/>
              </a:rPr>
              <a:t> </a:t>
            </a:r>
            <a:r>
              <a:rPr lang="en-US" altLang="ar-IQ" sz="2400" b="0">
                <a:sym typeface="Symbol" panose="05050102010706020507" pitchFamily="18" charset="2"/>
              </a:rPr>
              <a:t>= </a:t>
            </a:r>
            <a:r>
              <a:rPr lang="en-US" altLang="ar-IQ" sz="2400" b="0" i="1">
                <a:solidFill>
                  <a:srgbClr val="CC0000"/>
                </a:solidFill>
                <a:sym typeface="Symbol" panose="05050102010706020507" pitchFamily="18" charset="2"/>
              </a:rPr>
              <a:t>E</a:t>
            </a:r>
            <a:r>
              <a:rPr lang="en-US" altLang="ar-IQ" sz="2400" b="0" i="1" baseline="-25000">
                <a:solidFill>
                  <a:srgbClr val="CC0000"/>
                </a:solidFill>
                <a:sym typeface="Symbol" panose="05050102010706020507" pitchFamily="18" charset="2"/>
              </a:rPr>
              <a:t>m</a:t>
            </a:r>
            <a:r>
              <a:rPr lang="en-US" altLang="ar-IQ" sz="2400" b="0" i="1">
                <a:solidFill>
                  <a:srgbClr val="CC0000"/>
                </a:solidFill>
                <a:sym typeface="Symbol" panose="05050102010706020507" pitchFamily="18" charset="2"/>
              </a:rPr>
              <a:t>V</a:t>
            </a:r>
            <a:r>
              <a:rPr lang="en-US" altLang="ar-IQ" sz="2400" b="0" i="1" baseline="-25000">
                <a:solidFill>
                  <a:srgbClr val="CC0000"/>
                </a:solidFill>
                <a:sym typeface="Symbol" panose="05050102010706020507" pitchFamily="18" charset="2"/>
              </a:rPr>
              <a:t>m</a:t>
            </a:r>
            <a:r>
              <a:rPr lang="en-US" altLang="ar-IQ" sz="2400" b="0">
                <a:sym typeface="Symbol" panose="05050102010706020507" pitchFamily="18" charset="2"/>
              </a:rPr>
              <a:t> + </a:t>
            </a:r>
            <a:r>
              <a:rPr lang="en-US" altLang="ar-IQ" sz="2400" b="0" i="1">
                <a:solidFill>
                  <a:srgbClr val="009900"/>
                </a:solidFill>
                <a:sym typeface="Symbol" panose="05050102010706020507" pitchFamily="18" charset="2"/>
              </a:rPr>
              <a:t>E</a:t>
            </a:r>
            <a:r>
              <a:rPr lang="en-US" altLang="ar-IQ" sz="2400" b="0" i="1" baseline="-25000">
                <a:solidFill>
                  <a:srgbClr val="009900"/>
                </a:solidFill>
                <a:sym typeface="Symbol" panose="05050102010706020507" pitchFamily="18" charset="2"/>
              </a:rPr>
              <a:t>f </a:t>
            </a:r>
            <a:r>
              <a:rPr lang="en-US" altLang="ar-IQ" sz="2400" b="0" i="1">
                <a:solidFill>
                  <a:srgbClr val="009900"/>
                </a:solidFill>
                <a:sym typeface="Symbol" panose="05050102010706020507" pitchFamily="18" charset="2"/>
              </a:rPr>
              <a:t>V</a:t>
            </a:r>
            <a:r>
              <a:rPr lang="en-US" altLang="ar-IQ" sz="2400" b="0" i="1" baseline="-25000">
                <a:solidFill>
                  <a:srgbClr val="009900"/>
                </a:solidFill>
                <a:sym typeface="Symbol" panose="05050102010706020507" pitchFamily="18" charset="2"/>
              </a:rPr>
              <a:t>f</a:t>
            </a:r>
            <a:r>
              <a:rPr lang="en-US" altLang="ar-IQ" sz="2400" b="0">
                <a:sym typeface="Symbol" panose="05050102010706020507" pitchFamily="18" charset="2"/>
              </a:rPr>
              <a:t>          </a:t>
            </a:r>
            <a:r>
              <a:rPr lang="en-US" altLang="ar-IQ" sz="2400" b="0" i="1">
                <a:solidFill>
                  <a:schemeClr val="accent2"/>
                </a:solidFill>
                <a:sym typeface="Symbol" panose="05050102010706020507" pitchFamily="18" charset="2"/>
              </a:rPr>
              <a:t>E</a:t>
            </a:r>
            <a:r>
              <a:rPr lang="en-US" altLang="ar-IQ" sz="2200" b="0" i="1" baseline="-15000">
                <a:solidFill>
                  <a:schemeClr val="accent2"/>
                </a:solidFill>
              </a:rPr>
              <a:t>cl</a:t>
            </a:r>
            <a:r>
              <a:rPr lang="en-US" altLang="ar-IQ" sz="2400" b="0">
                <a:sym typeface="Symbol" panose="05050102010706020507" pitchFamily="18" charset="2"/>
              </a:rPr>
              <a:t> = longitudinal modulus  </a:t>
            </a:r>
          </a:p>
          <a:p>
            <a:pPr lvl="3" algn="ctr" rtl="0" eaLnBrk="1" hangingPunct="1">
              <a:spcBef>
                <a:spcPct val="0"/>
              </a:spcBef>
              <a:buFont typeface="Symbol" panose="05050102010706020507" pitchFamily="18" charset="2"/>
              <a:buNone/>
            </a:pPr>
            <a:r>
              <a:rPr lang="en-US" altLang="ar-IQ" sz="2400" b="0">
                <a:sym typeface="Symbol" panose="05050102010706020507" pitchFamily="18" charset="2"/>
              </a:rPr>
              <a:t>		</a:t>
            </a:r>
          </a:p>
        </p:txBody>
      </p:sp>
      <p:sp>
        <p:nvSpPr>
          <p:cNvPr id="31753" name="Rectangle 8"/>
          <p:cNvSpPr>
            <a:spLocks noChangeArrowheads="1"/>
          </p:cNvSpPr>
          <p:nvPr/>
        </p:nvSpPr>
        <p:spPr bwMode="auto">
          <a:xfrm>
            <a:off x="3160713" y="4371975"/>
            <a:ext cx="26670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1754" name="Text Box 10"/>
          <p:cNvSpPr txBox="1">
            <a:spLocks noChangeArrowheads="1"/>
          </p:cNvSpPr>
          <p:nvPr/>
        </p:nvSpPr>
        <p:spPr bwMode="auto">
          <a:xfrm>
            <a:off x="3848100" y="5378450"/>
            <a:ext cx="2057400" cy="9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50000"/>
              </a:spcBef>
              <a:buFontTx/>
              <a:buNone/>
            </a:pPr>
            <a:r>
              <a:rPr lang="en-US" altLang="ar-IQ" sz="2000" b="0" i="1" dirty="0">
                <a:solidFill>
                  <a:schemeClr val="accent2"/>
                </a:solidFill>
                <a:sym typeface="Symbol" panose="05050102010706020507" pitchFamily="18" charset="2"/>
              </a:rPr>
              <a:t>c = composite</a:t>
            </a:r>
            <a:r>
              <a:rPr lang="en-US" altLang="ar-IQ" sz="2000" b="0" i="1" dirty="0">
                <a:solidFill>
                  <a:srgbClr val="009900"/>
                </a:solidFill>
                <a:sym typeface="Symbol" panose="05050102010706020507" pitchFamily="18" charset="2"/>
              </a:rPr>
              <a:t/>
            </a:r>
            <a:br>
              <a:rPr lang="en-US" altLang="ar-IQ" sz="2000" b="0" i="1" dirty="0">
                <a:solidFill>
                  <a:srgbClr val="009900"/>
                </a:solidFill>
                <a:sym typeface="Symbol" panose="05050102010706020507" pitchFamily="18" charset="2"/>
              </a:rPr>
            </a:br>
            <a:r>
              <a:rPr lang="en-US" altLang="ar-IQ" sz="2000" b="0" i="1" dirty="0">
                <a:solidFill>
                  <a:srgbClr val="009900"/>
                </a:solidFill>
                <a:sym typeface="Symbol" panose="05050102010706020507" pitchFamily="18" charset="2"/>
              </a:rPr>
              <a:t>f</a:t>
            </a:r>
            <a:r>
              <a:rPr lang="en-US" altLang="ar-IQ" sz="2000" b="0" dirty="0">
                <a:solidFill>
                  <a:srgbClr val="009900"/>
                </a:solidFill>
                <a:sym typeface="Symbol" panose="05050102010706020507" pitchFamily="18" charset="2"/>
              </a:rPr>
              <a:t>  = fiber</a:t>
            </a:r>
            <a:endParaRPr lang="en-US" altLang="ar-IQ" sz="2000" b="0" dirty="0">
              <a:sym typeface="Symbol" panose="05050102010706020507" pitchFamily="18" charset="2"/>
            </a:endParaRPr>
          </a:p>
          <a:p>
            <a:pPr algn="l" rtl="0" eaLnBrk="1" hangingPunct="1">
              <a:lnSpc>
                <a:spcPct val="30000"/>
              </a:lnSpc>
              <a:spcBef>
                <a:spcPct val="50000"/>
              </a:spcBef>
              <a:buFontTx/>
              <a:buNone/>
            </a:pPr>
            <a:r>
              <a:rPr lang="en-US" altLang="ar-IQ" sz="2000" b="0" i="1" dirty="0">
                <a:solidFill>
                  <a:srgbClr val="CC0000"/>
                </a:solidFill>
                <a:sym typeface="Symbol" panose="05050102010706020507" pitchFamily="18" charset="2"/>
              </a:rPr>
              <a:t>m</a:t>
            </a:r>
            <a:r>
              <a:rPr lang="en-US" altLang="ar-IQ" sz="2000" b="0" dirty="0">
                <a:solidFill>
                  <a:srgbClr val="CC0000"/>
                </a:solidFill>
                <a:sym typeface="Symbol" panose="05050102010706020507" pitchFamily="18" charset="2"/>
              </a:rPr>
              <a:t> = matrix</a:t>
            </a:r>
            <a:endParaRPr lang="en-US" altLang="ar-IQ" sz="2000" b="0" dirty="0">
              <a:sym typeface="Symbol" panose="05050102010706020507" pitchFamily="18" charset="2"/>
            </a:endParaRPr>
          </a:p>
        </p:txBody>
      </p:sp>
    </p:spTree>
    <p:extLst>
      <p:ext uri="{BB962C8B-B14F-4D97-AF65-F5344CB8AC3E}">
        <p14:creationId xmlns:p14="http://schemas.microsoft.com/office/powerpoint/2010/main" val="3645095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2955" y="191070"/>
            <a:ext cx="11764369" cy="6441742"/>
          </a:xfrm>
        </p:spPr>
        <p:txBody>
          <a:bodyPr>
            <a:normAutofit/>
          </a:bodyPr>
          <a:lstStyle/>
          <a:p>
            <a:pPr algn="just" rtl="0"/>
            <a:r>
              <a:rPr lang="en-US" b="1" dirty="0" smtClean="0">
                <a:solidFill>
                  <a:srgbClr val="FF0000"/>
                </a:solidFill>
              </a:rPr>
              <a:t>Continuous </a:t>
            </a:r>
            <a:r>
              <a:rPr lang="en-US" b="1" dirty="0">
                <a:solidFill>
                  <a:srgbClr val="FF0000"/>
                </a:solidFill>
              </a:rPr>
              <a:t>fibers - Estimate fiber-reinforced composite modulus of </a:t>
            </a:r>
            <a:r>
              <a:rPr lang="en-US" b="1" dirty="0" smtClean="0">
                <a:solidFill>
                  <a:srgbClr val="FF0000"/>
                </a:solidFill>
              </a:rPr>
              <a:t>elasticity for </a:t>
            </a:r>
            <a:r>
              <a:rPr lang="en-US" b="1" dirty="0">
                <a:solidFill>
                  <a:srgbClr val="FF0000"/>
                </a:solidFill>
              </a:rPr>
              <a:t>continuous fibers</a:t>
            </a:r>
            <a:endParaRPr lang="en-US" b="1" dirty="0" smtClean="0">
              <a:solidFill>
                <a:srgbClr val="FF0000"/>
              </a:solidFill>
            </a:endParaRPr>
          </a:p>
          <a:p>
            <a:pPr algn="just" rtl="0"/>
            <a:r>
              <a:rPr lang="en-US" sz="3600" b="1" dirty="0" smtClean="0">
                <a:solidFill>
                  <a:srgbClr val="002060"/>
                </a:solidFill>
              </a:rPr>
              <a:t>1- Longitudinal tensile strength for continuous and aligned fibrous composite</a:t>
            </a:r>
          </a:p>
          <a:p>
            <a:pPr algn="just" rtl="0"/>
            <a:r>
              <a:rPr lang="en-US" dirty="0" smtClean="0"/>
              <a:t>Under longitudinal load, strength is normally taken as the maximum stress on the stress-strain curve, which corresponds to </a:t>
            </a:r>
            <a:r>
              <a:rPr lang="en-US" b="1" dirty="0" smtClean="0">
                <a:solidFill>
                  <a:srgbClr val="FF0000"/>
                </a:solidFill>
              </a:rPr>
              <a:t>fiber fracture</a:t>
            </a:r>
            <a:r>
              <a:rPr lang="en-US" dirty="0" smtClean="0"/>
              <a:t> and marks the onset of </a:t>
            </a:r>
            <a:r>
              <a:rPr lang="en-US" b="1" dirty="0" smtClean="0">
                <a:solidFill>
                  <a:srgbClr val="FF0000"/>
                </a:solidFill>
              </a:rPr>
              <a:t>composite failure</a:t>
            </a:r>
            <a:r>
              <a:rPr lang="en-US" dirty="0" smtClean="0"/>
              <a:t>. </a:t>
            </a:r>
          </a:p>
          <a:p>
            <a:pPr algn="just" rtl="0"/>
            <a:r>
              <a:rPr lang="en-US" b="1" dirty="0" smtClean="0"/>
              <a:t>Assume 𝜀*</a:t>
            </a:r>
            <a:r>
              <a:rPr lang="en-US" b="1" baseline="-25000" dirty="0" smtClean="0"/>
              <a:t>f</a:t>
            </a:r>
            <a:r>
              <a:rPr lang="en-US" b="1" dirty="0" smtClean="0"/>
              <a:t> &lt; 𝜀*</a:t>
            </a:r>
            <a:r>
              <a:rPr lang="en-US" b="1" baseline="-25000" dirty="0" smtClean="0"/>
              <a:t>m</a:t>
            </a:r>
            <a:r>
              <a:rPr lang="en-US" b="1" dirty="0" smtClean="0"/>
              <a:t> , the fibers will fail before the matrix. Then:</a:t>
            </a:r>
          </a:p>
          <a:p>
            <a:pPr algn="just" rtl="0"/>
            <a:r>
              <a:rPr lang="en-US" b="1" dirty="0" smtClean="0">
                <a:solidFill>
                  <a:srgbClr val="FF0000"/>
                </a:solidFill>
              </a:rPr>
              <a:t>𝜎*</a:t>
            </a:r>
            <a:r>
              <a:rPr lang="en-US" b="1" baseline="-25000" dirty="0" smtClean="0">
                <a:solidFill>
                  <a:srgbClr val="FF0000"/>
                </a:solidFill>
              </a:rPr>
              <a:t>c</a:t>
            </a:r>
            <a:r>
              <a:rPr lang="en-US" b="1" dirty="0" smtClean="0">
                <a:solidFill>
                  <a:srgbClr val="FF0000"/>
                </a:solidFill>
              </a:rPr>
              <a:t> = 𝜎*</a:t>
            </a:r>
            <a:r>
              <a:rPr lang="en-US" b="1" baseline="-25000" dirty="0" smtClean="0">
                <a:solidFill>
                  <a:srgbClr val="FF0000"/>
                </a:solidFill>
              </a:rPr>
              <a:t>m</a:t>
            </a:r>
            <a:r>
              <a:rPr lang="en-US" b="1" dirty="0" smtClean="0">
                <a:solidFill>
                  <a:srgbClr val="FF0000"/>
                </a:solidFill>
              </a:rPr>
              <a:t> (1 — </a:t>
            </a:r>
            <a:r>
              <a:rPr lang="en-US" b="1" dirty="0" err="1" smtClean="0">
                <a:solidFill>
                  <a:srgbClr val="FF0000"/>
                </a:solidFill>
              </a:rPr>
              <a:t>V</a:t>
            </a:r>
            <a:r>
              <a:rPr lang="en-US" b="1" baseline="-25000" dirty="0" err="1" smtClean="0">
                <a:solidFill>
                  <a:srgbClr val="FF0000"/>
                </a:solidFill>
              </a:rPr>
              <a:t>f</a:t>
            </a:r>
            <a:r>
              <a:rPr lang="en-US" b="1" dirty="0" smtClean="0">
                <a:solidFill>
                  <a:srgbClr val="FF0000"/>
                </a:solidFill>
              </a:rPr>
              <a:t> ) + 𝜎*</a:t>
            </a:r>
            <a:r>
              <a:rPr lang="en-US" b="1" baseline="-25000" dirty="0" smtClean="0">
                <a:solidFill>
                  <a:srgbClr val="FF0000"/>
                </a:solidFill>
              </a:rPr>
              <a:t>f </a:t>
            </a:r>
            <a:r>
              <a:rPr lang="en-US" b="1" dirty="0" smtClean="0">
                <a:solidFill>
                  <a:srgbClr val="FF0000"/>
                </a:solidFill>
              </a:rPr>
              <a:t> </a:t>
            </a:r>
            <a:r>
              <a:rPr lang="en-US" b="1" dirty="0" err="1" smtClean="0">
                <a:solidFill>
                  <a:srgbClr val="FF0000"/>
                </a:solidFill>
              </a:rPr>
              <a:t>V</a:t>
            </a:r>
            <a:r>
              <a:rPr lang="en-US" b="1" baseline="-25000" dirty="0" err="1" smtClean="0">
                <a:solidFill>
                  <a:srgbClr val="FF0000"/>
                </a:solidFill>
              </a:rPr>
              <a:t>f</a:t>
            </a:r>
            <a:endParaRPr lang="en-US" b="1" baseline="-25000" dirty="0" smtClean="0">
              <a:solidFill>
                <a:srgbClr val="FF0000"/>
              </a:solidFill>
            </a:endParaRPr>
          </a:p>
          <a:p>
            <a:pPr algn="just" rtl="0"/>
            <a:r>
              <a:rPr lang="en-US" b="1" dirty="0" smtClean="0">
                <a:solidFill>
                  <a:srgbClr val="FF0000"/>
                </a:solidFill>
              </a:rPr>
              <a:t>𝜎*</a:t>
            </a:r>
            <a:r>
              <a:rPr lang="en-US" b="1" baseline="-25000" dirty="0" smtClean="0">
                <a:solidFill>
                  <a:srgbClr val="FF0000"/>
                </a:solidFill>
              </a:rPr>
              <a:t>m</a:t>
            </a:r>
            <a:r>
              <a:rPr lang="en-US" b="1" dirty="0" smtClean="0">
                <a:solidFill>
                  <a:srgbClr val="FF0000"/>
                </a:solidFill>
              </a:rPr>
              <a:t>  </a:t>
            </a:r>
            <a:r>
              <a:rPr lang="en-US" b="1" dirty="0" smtClean="0"/>
              <a:t>is the stress in the matrix at fiber failure,</a:t>
            </a:r>
          </a:p>
          <a:p>
            <a:pPr algn="just" rtl="0"/>
            <a:r>
              <a:rPr lang="en-US" b="1" dirty="0" smtClean="0">
                <a:solidFill>
                  <a:srgbClr val="FF0000"/>
                </a:solidFill>
              </a:rPr>
              <a:t>𝜎*</a:t>
            </a:r>
            <a:r>
              <a:rPr lang="en-US" b="1" baseline="-25000" dirty="0" smtClean="0">
                <a:solidFill>
                  <a:srgbClr val="FF0000"/>
                </a:solidFill>
              </a:rPr>
              <a:t>𝑓</a:t>
            </a:r>
            <a:r>
              <a:rPr lang="en-US" b="1" dirty="0" smtClean="0">
                <a:solidFill>
                  <a:srgbClr val="FF0000"/>
                </a:solidFill>
              </a:rPr>
              <a:t> </a:t>
            </a:r>
            <a:r>
              <a:rPr lang="en-US" b="1" dirty="0" smtClean="0"/>
              <a:t>is the fiber tensile strength.</a:t>
            </a:r>
            <a:endParaRPr lang="ar-IQ" b="1" dirty="0" smtClean="0"/>
          </a:p>
        </p:txBody>
      </p:sp>
    </p:spTree>
    <p:extLst>
      <p:ext uri="{BB962C8B-B14F-4D97-AF65-F5344CB8AC3E}">
        <p14:creationId xmlns:p14="http://schemas.microsoft.com/office/powerpoint/2010/main" val="607821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306401" y="247936"/>
            <a:ext cx="5139055" cy="3250794"/>
          </a:xfrm>
          <a:prstGeom prst="rect">
            <a:avLst/>
          </a:prstGeom>
        </p:spPr>
      </p:pic>
      <p:pic>
        <p:nvPicPr>
          <p:cNvPr id="5" name="صورة 4"/>
          <p:cNvPicPr>
            <a:picLocks noChangeAspect="1"/>
          </p:cNvPicPr>
          <p:nvPr/>
        </p:nvPicPr>
        <p:blipFill>
          <a:blip r:embed="rId3"/>
          <a:stretch>
            <a:fillRect/>
          </a:stretch>
        </p:blipFill>
        <p:spPr>
          <a:xfrm>
            <a:off x="306400" y="3671246"/>
            <a:ext cx="11580799" cy="2993949"/>
          </a:xfrm>
          <a:prstGeom prst="rect">
            <a:avLst/>
          </a:prstGeom>
        </p:spPr>
      </p:pic>
    </p:spTree>
    <p:extLst>
      <p:ext uri="{BB962C8B-B14F-4D97-AF65-F5344CB8AC3E}">
        <p14:creationId xmlns:p14="http://schemas.microsoft.com/office/powerpoint/2010/main" val="307018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63773" y="242485"/>
                <a:ext cx="11818961" cy="6335736"/>
              </a:xfrm>
            </p:spPr>
            <p:txBody>
              <a:bodyPr>
                <a:normAutofit/>
              </a:bodyPr>
              <a:lstStyle/>
              <a:p>
                <a:pPr algn="l" rtl="0"/>
                <a:r>
                  <a:rPr lang="en-US" sz="3600" b="1" dirty="0" smtClean="0">
                    <a:solidFill>
                      <a:srgbClr val="002060"/>
                    </a:solidFill>
                  </a:rPr>
                  <a:t>2- Longitudinal tensile strength for discontinuous and aligned fibrous composite, and l &gt; </a:t>
                </a:r>
                <a:r>
                  <a:rPr lang="en-US" sz="3600" b="1" dirty="0" err="1" smtClean="0">
                    <a:solidFill>
                      <a:srgbClr val="002060"/>
                    </a:solidFill>
                  </a:rPr>
                  <a:t>lc</a:t>
                </a:r>
                <a:endParaRPr lang="en-US" sz="3600" b="1" dirty="0" smtClean="0">
                  <a:solidFill>
                    <a:srgbClr val="002060"/>
                  </a:solidFill>
                </a:endParaRPr>
              </a:p>
              <a:p>
                <a:pPr algn="just" rtl="0"/>
                <a:r>
                  <a:rPr lang="en-US" dirty="0" smtClean="0"/>
                  <a:t>For a </a:t>
                </a:r>
                <a:r>
                  <a:rPr lang="en-US" b="1" dirty="0" smtClean="0">
                    <a:solidFill>
                      <a:srgbClr val="0070C0"/>
                    </a:solidFill>
                  </a:rPr>
                  <a:t>discontinuous and aligned</a:t>
                </a:r>
                <a:r>
                  <a:rPr lang="en-US" dirty="0" smtClean="0"/>
                  <a:t>-fiber composite having a uniform distribution of fibers and in which </a:t>
                </a:r>
                <a:r>
                  <a:rPr lang="en-US" b="1" dirty="0" smtClean="0">
                    <a:solidFill>
                      <a:srgbClr val="FF0000"/>
                    </a:solidFill>
                  </a:rPr>
                  <a:t>l &gt; </a:t>
                </a:r>
                <a:r>
                  <a:rPr lang="en-US" b="1" dirty="0" err="1" smtClean="0">
                    <a:solidFill>
                      <a:srgbClr val="FF0000"/>
                    </a:solidFill>
                  </a:rPr>
                  <a:t>lc</a:t>
                </a:r>
                <a:r>
                  <a:rPr lang="en-US" b="1" dirty="0" smtClean="0">
                    <a:solidFill>
                      <a:srgbClr val="FF0000"/>
                    </a:solidFill>
                  </a:rPr>
                  <a:t> </a:t>
                </a:r>
                <a:r>
                  <a:rPr lang="en-US" dirty="0" smtClean="0"/>
                  <a:t>, the longitudinal strength </a:t>
                </a:r>
                <a:r>
                  <a:rPr lang="en-US" b="1" dirty="0" smtClean="0"/>
                  <a:t>(</a:t>
                </a:r>
                <a:r>
                  <a:rPr lang="en-US" b="1" dirty="0" err="1" smtClean="0"/>
                  <a:t>σc</a:t>
                </a:r>
                <a:r>
                  <a:rPr lang="en-US" b="1" dirty="0" smtClean="0"/>
                  <a:t>*)</a:t>
                </a:r>
                <a:r>
                  <a:rPr lang="en-US" dirty="0" smtClean="0"/>
                  <a:t> is given by:</a:t>
                </a:r>
              </a:p>
              <a:p>
                <a:pPr algn="just" rtl="0"/>
                <a:endParaRPr lang="en-US" dirty="0" smtClean="0"/>
              </a:p>
              <a:p>
                <a:pPr algn="just" rtl="0"/>
                <a14:m>
                  <m:oMath xmlns:m="http://schemas.openxmlformats.org/officeDocument/2006/math">
                    <m:r>
                      <m:rPr>
                        <m:nor/>
                      </m:rPr>
                      <a:rPr lang="en-US" b="1" dirty="0" smtClean="0">
                        <a:solidFill>
                          <a:srgbClr val="FF0000"/>
                        </a:solidFill>
                      </a:rPr>
                      <m:t>σ</m:t>
                    </m:r>
                    <m:r>
                      <m:rPr>
                        <m:nor/>
                      </m:rPr>
                      <a:rPr lang="en-US" b="1" dirty="0" smtClean="0">
                        <a:solidFill>
                          <a:srgbClr val="FF0000"/>
                        </a:solidFill>
                      </a:rPr>
                      <m:t>c</m:t>
                    </m:r>
                    <m:r>
                      <m:rPr>
                        <m:nor/>
                      </m:rPr>
                      <a:rPr lang="en-US" b="1" dirty="0" smtClean="0">
                        <a:solidFill>
                          <a:srgbClr val="FF0000"/>
                        </a:solidFill>
                      </a:rPr>
                      <m:t>∗</m:t>
                    </m:r>
                    <m:r>
                      <a:rPr lang="en-US" b="1" i="1" smtClean="0">
                        <a:solidFill>
                          <a:srgbClr val="FF0000"/>
                        </a:solidFill>
                        <a:latin typeface="Cambria Math" panose="02040503050406030204" pitchFamily="18" charset="0"/>
                      </a:rPr>
                      <m:t>=</m:t>
                    </m:r>
                    <m:r>
                      <m:rPr>
                        <m:nor/>
                      </m:rPr>
                      <a:rPr lang="en-US" b="1" dirty="0" smtClean="0">
                        <a:solidFill>
                          <a:srgbClr val="FF0000"/>
                        </a:solidFill>
                      </a:rPr>
                      <m:t>σ</m:t>
                    </m:r>
                    <m:r>
                      <m:rPr>
                        <m:nor/>
                      </m:rPr>
                      <a:rPr lang="en-US" b="1" i="0" baseline="-25000" dirty="0" smtClean="0">
                        <a:solidFill>
                          <a:srgbClr val="FF0000"/>
                        </a:solidFill>
                      </a:rPr>
                      <m:t>f</m:t>
                    </m:r>
                    <m:r>
                      <m:rPr>
                        <m:nor/>
                      </m:rPr>
                      <a:rPr lang="en-US" b="1" dirty="0" smtClean="0">
                        <a:solidFill>
                          <a:srgbClr val="FF0000"/>
                        </a:solidFill>
                      </a:rPr>
                      <m:t>∗</m:t>
                    </m:r>
                    <m:r>
                      <m:rPr>
                        <m:nor/>
                      </m:rPr>
                      <a:rPr lang="en-US" b="1" dirty="0" smtClean="0">
                        <a:solidFill>
                          <a:srgbClr val="FF0000"/>
                        </a:solidFill>
                      </a:rPr>
                      <m:t>𝑉𝑓</m:t>
                    </m:r>
                    <m:d>
                      <m:dPr>
                        <m:ctrlPr>
                          <a:rPr lang="en-US" b="1" i="1" baseline="-25000"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rPr>
                          <m:t>𝟏</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m:rPr>
                                <m:nor/>
                              </m:rPr>
                              <a:rPr lang="en-US" b="1" dirty="0" smtClean="0">
                                <a:solidFill>
                                  <a:srgbClr val="FF0000"/>
                                </a:solidFill>
                              </a:rPr>
                              <m:t>lc</m:t>
                            </m:r>
                          </m:num>
                          <m:den>
                            <m:r>
                              <a:rPr lang="en-US" b="1" i="1" smtClean="0">
                                <a:solidFill>
                                  <a:srgbClr val="FF0000"/>
                                </a:solidFill>
                                <a:latin typeface="Cambria Math" panose="02040503050406030204" pitchFamily="18" charset="0"/>
                              </a:rPr>
                              <m:t>𝟐</m:t>
                            </m:r>
                            <m:r>
                              <m:rPr>
                                <m:nor/>
                              </m:rPr>
                              <a:rPr lang="en-US" b="1" dirty="0" smtClean="0">
                                <a:solidFill>
                                  <a:srgbClr val="FF0000"/>
                                </a:solidFill>
                              </a:rPr>
                              <m:t>l</m:t>
                            </m:r>
                          </m:den>
                        </m:f>
                      </m:e>
                    </m:d>
                    <m:r>
                      <a:rPr lang="en-US" b="1" i="1" smtClean="0">
                        <a:solidFill>
                          <a:srgbClr val="FF0000"/>
                        </a:solidFill>
                        <a:latin typeface="Cambria Math" panose="02040503050406030204" pitchFamily="18" charset="0"/>
                      </a:rPr>
                      <m:t>+</m:t>
                    </m:r>
                    <m:r>
                      <m:rPr>
                        <m:nor/>
                      </m:rPr>
                      <a:rPr lang="en-US" b="1" dirty="0" smtClean="0">
                        <a:solidFill>
                          <a:srgbClr val="FF0000"/>
                        </a:solidFill>
                      </a:rPr>
                      <m:t>σ</m:t>
                    </m:r>
                    <m:r>
                      <m:rPr>
                        <m:nor/>
                      </m:rPr>
                      <a:rPr lang="en-US" b="1" i="0" baseline="30000" dirty="0" smtClean="0">
                        <a:solidFill>
                          <a:srgbClr val="FF0000"/>
                        </a:solidFill>
                      </a:rPr>
                      <m:t>f</m:t>
                    </m:r>
                    <m:r>
                      <m:rPr>
                        <m:nor/>
                      </m:rPr>
                      <a:rPr lang="en-US" b="1" i="0" baseline="-25000" dirty="0" smtClean="0">
                        <a:solidFill>
                          <a:srgbClr val="FF0000"/>
                        </a:solidFill>
                      </a:rPr>
                      <m:t>m</m:t>
                    </m:r>
                    <m:r>
                      <m:rPr>
                        <m:nor/>
                      </m:rPr>
                      <a:rPr lang="en-US" b="1" i="0" baseline="-25000" dirty="0" smtClean="0">
                        <a:solidFill>
                          <a:srgbClr val="FF0000"/>
                        </a:solidFill>
                      </a:rPr>
                      <m:t> </m:t>
                    </m:r>
                    <m:r>
                      <m:rPr>
                        <m:nor/>
                      </m:rPr>
                      <a:rPr lang="en-US" b="1" i="0" dirty="0" smtClean="0">
                        <a:solidFill>
                          <a:srgbClr val="FF0000"/>
                        </a:solidFill>
                      </a:rPr>
                      <m:t>(</m:t>
                    </m:r>
                    <m:r>
                      <m:rPr>
                        <m:nor/>
                      </m:rPr>
                      <a:rPr lang="en-US" b="1" i="0" dirty="0" smtClean="0">
                        <a:solidFill>
                          <a:srgbClr val="FF0000"/>
                        </a:solidFill>
                      </a:rPr>
                      <m:t>1</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𝑽𝒇</m:t>
                    </m:r>
                    <m:r>
                      <a:rPr lang="en-US" b="1" i="1" smtClean="0">
                        <a:solidFill>
                          <a:srgbClr val="FF0000"/>
                        </a:solidFill>
                        <a:latin typeface="Cambria Math" panose="02040503050406030204" pitchFamily="18" charset="0"/>
                      </a:rPr>
                      <m:t>)</m:t>
                    </m:r>
                  </m:oMath>
                </a14:m>
                <a:r>
                  <a:rPr lang="en-US" b="1" dirty="0" smtClean="0">
                    <a:solidFill>
                      <a:srgbClr val="FF0000"/>
                    </a:solidFill>
                  </a:rPr>
                  <a:t> </a:t>
                </a:r>
              </a:p>
              <a:p>
                <a:pPr algn="just" rtl="0"/>
                <a:endParaRPr lang="en-US" b="1" dirty="0">
                  <a:solidFill>
                    <a:srgbClr val="FF0000"/>
                  </a:solidFill>
                </a:endParaRPr>
              </a:p>
              <a:p>
                <a:pPr algn="just" rtl="0"/>
                <a:r>
                  <a:rPr lang="en-US" b="1" dirty="0" smtClean="0">
                    <a:solidFill>
                      <a:srgbClr val="002060"/>
                    </a:solidFill>
                  </a:rPr>
                  <a:t>Where </a:t>
                </a:r>
                <a:r>
                  <a:rPr lang="en-US" b="1" dirty="0" smtClean="0">
                    <a:solidFill>
                      <a:srgbClr val="FF0000"/>
                    </a:solidFill>
                  </a:rPr>
                  <a:t>𝜎</a:t>
                </a:r>
                <a:r>
                  <a:rPr lang="en-US" b="1" baseline="-25000" dirty="0" smtClean="0">
                    <a:solidFill>
                      <a:srgbClr val="FF0000"/>
                    </a:solidFill>
                  </a:rPr>
                  <a:t>𝑓</a:t>
                </a:r>
                <a:r>
                  <a:rPr lang="en-US" b="1" dirty="0" smtClean="0">
                    <a:solidFill>
                      <a:srgbClr val="FF0000"/>
                    </a:solidFill>
                  </a:rPr>
                  <a:t>∗ </a:t>
                </a:r>
                <a:r>
                  <a:rPr lang="en-US" b="1" dirty="0" smtClean="0">
                    <a:solidFill>
                      <a:srgbClr val="002060"/>
                    </a:solidFill>
                  </a:rPr>
                  <a:t>and </a:t>
                </a:r>
                <a:r>
                  <a:rPr lang="en-US" b="1" dirty="0" smtClean="0">
                    <a:solidFill>
                      <a:srgbClr val="FF0000"/>
                    </a:solidFill>
                  </a:rPr>
                  <a:t>𝜎</a:t>
                </a:r>
                <a:r>
                  <a:rPr lang="en-US" b="1" baseline="-25000" dirty="0" smtClean="0">
                    <a:solidFill>
                      <a:srgbClr val="FF0000"/>
                    </a:solidFill>
                  </a:rPr>
                  <a:t>𝑚</a:t>
                </a:r>
                <a:r>
                  <a:rPr lang="en-US" b="1" dirty="0" smtClean="0">
                    <a:solidFill>
                      <a:srgbClr val="FF0000"/>
                    </a:solidFill>
                  </a:rPr>
                  <a:t>′ </a:t>
                </a:r>
                <a:r>
                  <a:rPr lang="en-US" b="1" dirty="0" smtClean="0">
                    <a:solidFill>
                      <a:srgbClr val="002060"/>
                    </a:solidFill>
                  </a:rPr>
                  <a:t>are the fracture strength of the fiber and the stress in the matrix when the composite fails.</a:t>
                </a:r>
              </a:p>
              <a:p>
                <a:pPr algn="just" rtl="0"/>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63773" y="242485"/>
                <a:ext cx="11818961" cy="6335736"/>
              </a:xfrm>
              <a:blipFill>
                <a:blip r:embed="rId2"/>
                <a:stretch>
                  <a:fillRect l="-1444" t="-2406" r="-1031"/>
                </a:stretch>
              </a:blipFill>
            </p:spPr>
            <p:txBody>
              <a:bodyPr/>
              <a:lstStyle/>
              <a:p>
                <a:r>
                  <a:rPr lang="ar-IQ">
                    <a:noFill/>
                  </a:rPr>
                  <a:t> </a:t>
                </a:r>
              </a:p>
            </p:txBody>
          </p:sp>
        </mc:Fallback>
      </mc:AlternateContent>
    </p:spTree>
    <p:extLst>
      <p:ext uri="{BB962C8B-B14F-4D97-AF65-F5344CB8AC3E}">
        <p14:creationId xmlns:p14="http://schemas.microsoft.com/office/powerpoint/2010/main" val="413483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72955" y="286603"/>
                <a:ext cx="11614245" cy="6264322"/>
              </a:xfrm>
            </p:spPr>
            <p:txBody>
              <a:bodyPr>
                <a:normAutofit/>
              </a:bodyPr>
              <a:lstStyle/>
              <a:p>
                <a:pPr algn="l" rtl="0"/>
                <a:r>
                  <a:rPr lang="en-US" sz="3600" b="1" dirty="0" smtClean="0"/>
                  <a:t>3- Longitudinal tensile strength for discontinuous and aligned fibrous composite, and l &lt; </a:t>
                </a:r>
                <a:r>
                  <a:rPr lang="en-US" sz="3600" b="1" dirty="0" err="1" smtClean="0"/>
                  <a:t>lc</a:t>
                </a:r>
                <a:endParaRPr lang="en-US" sz="3600" b="1" dirty="0" smtClean="0"/>
              </a:p>
              <a:p>
                <a:pPr algn="l" rtl="0"/>
                <a:r>
                  <a:rPr lang="en-US" dirty="0" smtClean="0"/>
                  <a:t>If the fiber length is less than critical </a:t>
                </a:r>
                <a:r>
                  <a:rPr lang="en-US" b="1" dirty="0" smtClean="0">
                    <a:solidFill>
                      <a:srgbClr val="FF0000"/>
                    </a:solidFill>
                  </a:rPr>
                  <a:t>(l &lt; </a:t>
                </a:r>
                <a:r>
                  <a:rPr lang="en-US" b="1" dirty="0" err="1" smtClean="0">
                    <a:solidFill>
                      <a:srgbClr val="FF0000"/>
                    </a:solidFill>
                  </a:rPr>
                  <a:t>lc</a:t>
                </a:r>
                <a:r>
                  <a:rPr lang="en-US" b="1" dirty="0" smtClean="0">
                    <a:solidFill>
                      <a:srgbClr val="FF0000"/>
                    </a:solidFill>
                  </a:rPr>
                  <a:t>), </a:t>
                </a:r>
                <a:r>
                  <a:rPr lang="en-US" dirty="0" smtClean="0"/>
                  <a:t>then the longitudinal strength </a:t>
                </a:r>
                <a:r>
                  <a:rPr lang="en-US" b="1" dirty="0" smtClean="0">
                    <a:solidFill>
                      <a:srgbClr val="FF0000"/>
                    </a:solidFill>
                  </a:rPr>
                  <a:t>(𝜎</a:t>
                </a:r>
                <a:r>
                  <a:rPr lang="en-US" b="1" baseline="-25000" dirty="0" smtClean="0">
                    <a:solidFill>
                      <a:srgbClr val="FF0000"/>
                    </a:solidFill>
                  </a:rPr>
                  <a:t>c</a:t>
                </a:r>
                <a:r>
                  <a:rPr lang="en-US" b="1" dirty="0" smtClean="0">
                    <a:solidFill>
                      <a:srgbClr val="FF0000"/>
                    </a:solidFill>
                  </a:rPr>
                  <a:t>∗) </a:t>
                </a:r>
                <a:r>
                  <a:rPr lang="en-US" dirty="0" smtClean="0"/>
                  <a:t>is given by:</a:t>
                </a:r>
              </a:p>
              <a:p>
                <a:pPr algn="l" rtl="0"/>
                <a14:m>
                  <m:oMath xmlns:m="http://schemas.openxmlformats.org/officeDocument/2006/math">
                    <m:r>
                      <m:rPr>
                        <m:nor/>
                      </m:rPr>
                      <a:rPr lang="en-US" b="1" dirty="0" smtClean="0">
                        <a:solidFill>
                          <a:srgbClr val="FF0000"/>
                        </a:solidFill>
                      </a:rPr>
                      <m:t>σ</m:t>
                    </m:r>
                    <m:r>
                      <m:rPr>
                        <m:nor/>
                      </m:rPr>
                      <a:rPr lang="en-US" b="1" baseline="-25000" dirty="0" smtClean="0">
                        <a:solidFill>
                          <a:srgbClr val="FF0000"/>
                        </a:solidFill>
                      </a:rPr>
                      <m:t>c</m:t>
                    </m:r>
                    <m:r>
                      <m:rPr>
                        <m:nor/>
                      </m:rPr>
                      <a:rPr lang="en-US" b="1" dirty="0" smtClean="0">
                        <a:solidFill>
                          <a:srgbClr val="FF0000"/>
                        </a:solidFill>
                      </a:rPr>
                      <m:t>∗</m:t>
                    </m:r>
                    <m:r>
                      <a:rPr lang="en-US" b="1" i="1" smtClean="0">
                        <a:solidFill>
                          <a:srgbClr val="FF0000"/>
                        </a:solidFill>
                        <a:latin typeface="Cambria Math" panose="02040503050406030204" pitchFamily="18" charset="0"/>
                      </a:rPr>
                      <m:t>=</m:t>
                    </m:r>
                    <m:d>
                      <m:dPr>
                        <m:ctrlPr>
                          <a:rPr lang="en-US" b="1" i="1" baseline="-25000" smtClean="0">
                            <a:solidFill>
                              <a:srgbClr val="FF0000"/>
                            </a:solidFill>
                            <a:latin typeface="Cambria Math" panose="02040503050406030204" pitchFamily="18" charset="0"/>
                          </a:rPr>
                        </m:ctrlPr>
                      </m:dPr>
                      <m:e>
                        <m:f>
                          <m:fPr>
                            <m:ctrlPr>
                              <a:rPr lang="en-US" b="1" i="1" smtClean="0">
                                <a:solidFill>
                                  <a:srgbClr val="FF0000"/>
                                </a:solidFill>
                                <a:latin typeface="Cambria Math" panose="02040503050406030204" pitchFamily="18" charset="0"/>
                              </a:rPr>
                            </m:ctrlPr>
                          </m:fPr>
                          <m:num>
                            <m:r>
                              <m:rPr>
                                <m:nor/>
                              </m:rPr>
                              <a:rPr lang="en-US" b="1" i="1" dirty="0" smtClean="0">
                                <a:solidFill>
                                  <a:srgbClr val="FF0000"/>
                                </a:solidFill>
                              </a:rPr>
                              <m:t>𝑙</m:t>
                            </m:r>
                            <m:r>
                              <m:rPr>
                                <m:nor/>
                              </m:rPr>
                              <a:rPr lang="en-US" b="1" i="1" dirty="0" smtClean="0">
                                <a:solidFill>
                                  <a:srgbClr val="FF0000"/>
                                </a:solidFill>
                              </a:rPr>
                              <m:t>𝜏</m:t>
                            </m:r>
                            <m:r>
                              <m:rPr>
                                <m:nor/>
                              </m:rPr>
                              <a:rPr lang="en-US" b="1" i="1" baseline="-25000" dirty="0" smtClean="0">
                                <a:solidFill>
                                  <a:srgbClr val="FF0000"/>
                                </a:solidFill>
                              </a:rPr>
                              <m:t>𝑐</m:t>
                            </m:r>
                          </m:num>
                          <m:den>
                            <m:r>
                              <a:rPr lang="en-US" b="1" i="1" smtClean="0">
                                <a:solidFill>
                                  <a:srgbClr val="FF0000"/>
                                </a:solidFill>
                                <a:latin typeface="Cambria Math" panose="02040503050406030204" pitchFamily="18" charset="0"/>
                              </a:rPr>
                              <m:t>𝒅</m:t>
                            </m:r>
                          </m:den>
                        </m:f>
                      </m:e>
                    </m:d>
                    <m:r>
                      <m:rPr>
                        <m:nor/>
                      </m:rPr>
                      <a:rPr lang="en-US" b="1" dirty="0" smtClean="0">
                        <a:solidFill>
                          <a:srgbClr val="FF0000"/>
                        </a:solidFill>
                      </a:rPr>
                      <m:t>𝑉</m:t>
                    </m:r>
                    <m:r>
                      <m:rPr>
                        <m:nor/>
                      </m:rPr>
                      <a:rPr lang="en-US" b="1" baseline="-25000" dirty="0" smtClean="0">
                        <a:solidFill>
                          <a:srgbClr val="FF0000"/>
                        </a:solidFill>
                      </a:rPr>
                      <m:t>𝑓</m:t>
                    </m:r>
                    <m:r>
                      <a:rPr lang="en-US" b="1" i="1" smtClean="0">
                        <a:solidFill>
                          <a:srgbClr val="FF0000"/>
                        </a:solidFill>
                        <a:latin typeface="Cambria Math" panose="02040503050406030204" pitchFamily="18" charset="0"/>
                      </a:rPr>
                      <m:t>+</m:t>
                    </m:r>
                    <m:r>
                      <m:rPr>
                        <m:nor/>
                      </m:rPr>
                      <a:rPr lang="en-US" b="1" dirty="0" smtClean="0">
                        <a:solidFill>
                          <a:srgbClr val="FF0000"/>
                        </a:solidFill>
                      </a:rPr>
                      <m:t>σ</m:t>
                    </m:r>
                    <m:r>
                      <m:rPr>
                        <m:nor/>
                      </m:rPr>
                      <a:rPr lang="en-US" b="1" i="0" baseline="30000" dirty="0" smtClean="0">
                        <a:solidFill>
                          <a:srgbClr val="FF0000"/>
                        </a:solidFill>
                      </a:rPr>
                      <m:t>f</m:t>
                    </m:r>
                    <m:r>
                      <m:rPr>
                        <m:nor/>
                      </m:rPr>
                      <a:rPr lang="en-US" b="1" i="0" baseline="-25000" dirty="0" smtClean="0">
                        <a:solidFill>
                          <a:srgbClr val="FF0000"/>
                        </a:solidFill>
                      </a:rPr>
                      <m:t>m</m:t>
                    </m:r>
                    <m:r>
                      <m:rPr>
                        <m:nor/>
                      </m:rPr>
                      <a:rPr lang="en-US" b="1" i="0" baseline="-25000" dirty="0" smtClean="0">
                        <a:solidFill>
                          <a:srgbClr val="FF0000"/>
                        </a:solidFill>
                      </a:rPr>
                      <m:t> </m:t>
                    </m:r>
                    <m:r>
                      <m:rPr>
                        <m:nor/>
                      </m:rPr>
                      <a:rPr lang="en-US" b="1" i="0" dirty="0" smtClean="0">
                        <a:solidFill>
                          <a:srgbClr val="FF0000"/>
                        </a:solidFill>
                      </a:rPr>
                      <m:t>(</m:t>
                    </m:r>
                    <m:r>
                      <m:rPr>
                        <m:nor/>
                      </m:rPr>
                      <a:rPr lang="en-US" b="1" i="0" dirty="0" smtClean="0">
                        <a:solidFill>
                          <a:srgbClr val="FF0000"/>
                        </a:solidFill>
                      </a:rPr>
                      <m:t>1</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𝑽𝒇</m:t>
                    </m:r>
                    <m:r>
                      <a:rPr lang="en-US" b="1" i="1" smtClean="0">
                        <a:solidFill>
                          <a:srgbClr val="FF0000"/>
                        </a:solidFill>
                        <a:latin typeface="Cambria Math" panose="02040503050406030204" pitchFamily="18" charset="0"/>
                      </a:rPr>
                      <m:t>)</m:t>
                    </m:r>
                  </m:oMath>
                </a14:m>
                <a:endParaRPr lang="en-US" b="1" dirty="0" smtClean="0">
                  <a:solidFill>
                    <a:srgbClr val="FF0000"/>
                  </a:solidFill>
                </a:endParaRPr>
              </a:p>
              <a:p>
                <a:pPr algn="l" rtl="0"/>
                <a:r>
                  <a:rPr lang="en-US" dirty="0" smtClean="0"/>
                  <a:t>Where </a:t>
                </a:r>
                <a:r>
                  <a:rPr lang="en-US" b="1" dirty="0" smtClean="0">
                    <a:solidFill>
                      <a:srgbClr val="FF0000"/>
                    </a:solidFill>
                  </a:rPr>
                  <a:t>d</a:t>
                </a:r>
                <a:r>
                  <a:rPr lang="en-US" b="1" dirty="0" smtClean="0"/>
                  <a:t> </a:t>
                </a:r>
                <a:r>
                  <a:rPr lang="en-US" dirty="0" smtClean="0"/>
                  <a:t>is the fiber diameter and </a:t>
                </a:r>
                <a:r>
                  <a:rPr lang="en-US" b="1" dirty="0" err="1" smtClean="0">
                    <a:solidFill>
                      <a:srgbClr val="FF0000"/>
                    </a:solidFill>
                  </a:rPr>
                  <a:t>τ</a:t>
                </a:r>
                <a:r>
                  <a:rPr lang="en-US" b="1" baseline="-25000" dirty="0" err="1" smtClean="0">
                    <a:solidFill>
                      <a:srgbClr val="FF0000"/>
                    </a:solidFill>
                  </a:rPr>
                  <a:t>c</a:t>
                </a:r>
                <a:r>
                  <a:rPr lang="en-US" dirty="0" smtClean="0"/>
                  <a:t> is the interfacial shear stress.</a:t>
                </a:r>
              </a:p>
              <a:p>
                <a:pPr algn="l" rtl="0"/>
                <a:r>
                  <a:rPr lang="en-US" b="1" dirty="0" smtClean="0">
                    <a:solidFill>
                      <a:srgbClr val="FF0000"/>
                    </a:solidFill>
                  </a:rPr>
                  <a:t> </a:t>
                </a:r>
              </a:p>
              <a:p>
                <a:pPr algn="l" rtl="0"/>
                <a:r>
                  <a:rPr lang="en-US" sz="3600" b="1" dirty="0" smtClean="0">
                    <a:solidFill>
                      <a:srgbClr val="002060"/>
                    </a:solidFill>
                  </a:rPr>
                  <a:t>4- Discontinuous and randomly oriented-fiber composite</a:t>
                </a:r>
              </a:p>
              <a:p>
                <a:pPr algn="just" rtl="0"/>
                <a:r>
                  <a:rPr lang="en-US" dirty="0"/>
                  <a:t> When the fiber orientation is </a:t>
                </a:r>
                <a:r>
                  <a:rPr lang="en-US" b="1" dirty="0">
                    <a:solidFill>
                      <a:srgbClr val="FF0000"/>
                    </a:solidFill>
                  </a:rPr>
                  <a:t>random</a:t>
                </a:r>
                <a:r>
                  <a:rPr lang="en-US" dirty="0"/>
                  <a:t>, </a:t>
                </a:r>
                <a:r>
                  <a:rPr lang="en-US" b="1" dirty="0">
                    <a:solidFill>
                      <a:srgbClr val="FF0000"/>
                    </a:solidFill>
                  </a:rPr>
                  <a:t>short and discontinuous</a:t>
                </a:r>
                <a:r>
                  <a:rPr lang="en-US" dirty="0"/>
                  <a:t> fibers are used. Under these cases, </a:t>
                </a:r>
                <a:r>
                  <a:rPr lang="en-US" dirty="0" smtClean="0"/>
                  <a:t>a (rule of mixtures) expression </a:t>
                </a:r>
                <a:r>
                  <a:rPr lang="en-US" dirty="0"/>
                  <a:t>for the elastic modulus may be used:</a:t>
                </a:r>
              </a:p>
              <a:p>
                <a:pPr algn="ctr" rtl="0"/>
                <a:r>
                  <a:rPr lang="en-US" b="1" dirty="0" smtClean="0">
                    <a:solidFill>
                      <a:srgbClr val="FF0000"/>
                    </a:solidFill>
                  </a:rPr>
                  <a:t>𝐸</a:t>
                </a:r>
                <a:r>
                  <a:rPr lang="en-US" b="1" baseline="-25000" dirty="0" smtClean="0">
                    <a:solidFill>
                      <a:srgbClr val="FF0000"/>
                    </a:solidFill>
                  </a:rPr>
                  <a:t>𝑐</a:t>
                </a:r>
                <a:r>
                  <a:rPr lang="en-US" b="1" dirty="0" smtClean="0">
                    <a:solidFill>
                      <a:srgbClr val="FF0000"/>
                    </a:solidFill>
                  </a:rPr>
                  <a:t> = 𝐾𝐸</a:t>
                </a:r>
                <a:r>
                  <a:rPr lang="en-US" b="1" baseline="-25000" dirty="0" smtClean="0">
                    <a:solidFill>
                      <a:srgbClr val="FF0000"/>
                    </a:solidFill>
                  </a:rPr>
                  <a:t>𝑓</a:t>
                </a:r>
                <a:r>
                  <a:rPr lang="en-US" b="1" dirty="0" smtClean="0">
                    <a:solidFill>
                      <a:srgbClr val="FF0000"/>
                    </a:solidFill>
                  </a:rPr>
                  <a:t>𝑉</a:t>
                </a:r>
                <a:r>
                  <a:rPr lang="en-US" b="1" baseline="-25000" dirty="0" smtClean="0">
                    <a:solidFill>
                      <a:srgbClr val="FF0000"/>
                    </a:solidFill>
                  </a:rPr>
                  <a:t>𝑓</a:t>
                </a:r>
                <a:r>
                  <a:rPr lang="en-US" b="1" dirty="0" smtClean="0">
                    <a:solidFill>
                      <a:srgbClr val="FF0000"/>
                    </a:solidFill>
                  </a:rPr>
                  <a:t> + 𝐸</a:t>
                </a:r>
                <a:r>
                  <a:rPr lang="en-US" b="1" baseline="-25000" dirty="0" smtClean="0">
                    <a:solidFill>
                      <a:srgbClr val="FF0000"/>
                    </a:solidFill>
                  </a:rPr>
                  <a:t>𝑚</a:t>
                </a:r>
                <a:r>
                  <a:rPr lang="en-US" b="1" dirty="0" smtClean="0">
                    <a:solidFill>
                      <a:srgbClr val="FF0000"/>
                    </a:solidFill>
                  </a:rPr>
                  <a:t>𝑉</a:t>
                </a:r>
                <a:r>
                  <a:rPr lang="en-US" b="1" baseline="-25000" dirty="0" smtClean="0">
                    <a:solidFill>
                      <a:srgbClr val="FF0000"/>
                    </a:solidFill>
                  </a:rPr>
                  <a:t>𝑚</a:t>
                </a:r>
              </a:p>
              <a:p>
                <a:pPr algn="l" rtl="0"/>
                <a:endParaRPr lang="ar-IQ" b="1" dirty="0">
                  <a:solidFill>
                    <a:srgbClr val="00206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72955" y="286603"/>
                <a:ext cx="11614245" cy="6264322"/>
              </a:xfrm>
              <a:blipFill>
                <a:blip r:embed="rId2"/>
                <a:stretch>
                  <a:fillRect l="-1470" t="-2335" r="-1050" b="-1070"/>
                </a:stretch>
              </a:blipFill>
            </p:spPr>
            <p:txBody>
              <a:bodyPr/>
              <a:lstStyle/>
              <a:p>
                <a:r>
                  <a:rPr lang="ar-IQ">
                    <a:noFill/>
                  </a:rPr>
                  <a:t> </a:t>
                </a:r>
              </a:p>
            </p:txBody>
          </p:sp>
        </mc:Fallback>
      </mc:AlternateContent>
    </p:spTree>
    <p:extLst>
      <p:ext uri="{BB962C8B-B14F-4D97-AF65-F5344CB8AC3E}">
        <p14:creationId xmlns:p14="http://schemas.microsoft.com/office/powerpoint/2010/main" val="287822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5661" y="204716"/>
            <a:ext cx="11723426" cy="6441744"/>
          </a:xfrm>
        </p:spPr>
        <p:txBody>
          <a:bodyPr/>
          <a:lstStyle/>
          <a:p>
            <a:pPr algn="just" rtl="0"/>
            <a:r>
              <a:rPr lang="en-US" dirty="0"/>
              <a:t>Where </a:t>
            </a:r>
            <a:r>
              <a:rPr lang="en-US" b="1" dirty="0">
                <a:solidFill>
                  <a:srgbClr val="FF0000"/>
                </a:solidFill>
              </a:rPr>
              <a:t>K</a:t>
            </a:r>
            <a:r>
              <a:rPr lang="en-US" dirty="0"/>
              <a:t> is a fiber efficiency parameter that depends on </a:t>
            </a:r>
            <a:r>
              <a:rPr lang="en-US" b="1" dirty="0" err="1">
                <a:solidFill>
                  <a:srgbClr val="FF0000"/>
                </a:solidFill>
              </a:rPr>
              <a:t>Vf</a:t>
            </a:r>
            <a:r>
              <a:rPr lang="en-US" dirty="0"/>
              <a:t> and the </a:t>
            </a:r>
            <a:r>
              <a:rPr lang="en-US" b="1" dirty="0" err="1" smtClean="0">
                <a:solidFill>
                  <a:srgbClr val="FF0000"/>
                </a:solidFill>
              </a:rPr>
              <a:t>Ef</a:t>
            </a:r>
            <a:r>
              <a:rPr lang="en-US" b="1" dirty="0" smtClean="0">
                <a:solidFill>
                  <a:srgbClr val="FF0000"/>
                </a:solidFill>
              </a:rPr>
              <a:t>/</a:t>
            </a:r>
            <a:r>
              <a:rPr lang="en-US" b="1" dirty="0" err="1" smtClean="0">
                <a:solidFill>
                  <a:srgbClr val="FF0000"/>
                </a:solidFill>
              </a:rPr>
              <a:t>Em</a:t>
            </a:r>
            <a:r>
              <a:rPr lang="en-US" b="1" dirty="0" smtClean="0">
                <a:solidFill>
                  <a:srgbClr val="FF0000"/>
                </a:solidFill>
              </a:rPr>
              <a:t> </a:t>
            </a:r>
            <a:r>
              <a:rPr lang="en-US" dirty="0"/>
              <a:t>ratio.</a:t>
            </a:r>
          </a:p>
          <a:p>
            <a:pPr algn="just" rtl="0"/>
            <a:r>
              <a:rPr lang="en-US" dirty="0"/>
              <a:t> Of course, its magnitude will be less than unity, usually in the range of 0.1 to 0.6.</a:t>
            </a:r>
          </a:p>
          <a:p>
            <a:pPr algn="l" rtl="0"/>
            <a:r>
              <a:rPr lang="en-US" b="1" dirty="0" smtClean="0"/>
              <a:t>Example 3 </a:t>
            </a:r>
          </a:p>
          <a:p>
            <a:pPr algn="just" rtl="0"/>
            <a:r>
              <a:rPr lang="en-US" dirty="0" smtClean="0"/>
              <a:t>Compute the longitudinal tensile strength of an aligned glass fiber-epoxy matrix composite in which the average fiber diameter and length are 0.010 mm and 2.5 mm, respectively, and the volume fraction of fibers is 0.40. Assume that:</a:t>
            </a:r>
          </a:p>
          <a:p>
            <a:pPr algn="just" rtl="0"/>
            <a:r>
              <a:rPr lang="en-US" dirty="0" smtClean="0"/>
              <a:t>1. the fiber-matrix bond strength </a:t>
            </a:r>
            <a:r>
              <a:rPr lang="en-US" b="1" dirty="0" smtClean="0">
                <a:solidFill>
                  <a:srgbClr val="FF0000"/>
                </a:solidFill>
              </a:rPr>
              <a:t>(shear strength) </a:t>
            </a:r>
            <a:r>
              <a:rPr lang="en-US" dirty="0" smtClean="0"/>
              <a:t>is 75 MPa, </a:t>
            </a:r>
          </a:p>
          <a:p>
            <a:pPr algn="just" rtl="0"/>
            <a:r>
              <a:rPr lang="en-US" dirty="0" smtClean="0"/>
              <a:t>2. the fracture strength of the fibers is 3500 MPa, </a:t>
            </a:r>
          </a:p>
          <a:p>
            <a:pPr algn="just" rtl="0"/>
            <a:r>
              <a:rPr lang="en-US" dirty="0" smtClean="0"/>
              <a:t>3. the matrix stress at fiber failure is 8.0 MPa.</a:t>
            </a:r>
            <a:endParaRPr lang="ar-IQ" dirty="0"/>
          </a:p>
        </p:txBody>
      </p:sp>
    </p:spTree>
    <p:extLst>
      <p:ext uri="{BB962C8B-B14F-4D97-AF65-F5344CB8AC3E}">
        <p14:creationId xmlns:p14="http://schemas.microsoft.com/office/powerpoint/2010/main" val="194366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59307" y="136478"/>
                <a:ext cx="11682483" cy="6482686"/>
              </a:xfrm>
            </p:spPr>
            <p:txBody>
              <a:bodyPr>
                <a:normAutofit lnSpcReduction="10000"/>
              </a:bodyPr>
              <a:lstStyle/>
              <a:p>
                <a:pPr algn="l" rtl="0"/>
                <a:r>
                  <a:rPr lang="en-US" b="1" dirty="0" smtClean="0"/>
                  <a:t>Solution:</a:t>
                </a:r>
              </a:p>
              <a:p>
                <a:pPr algn="l" rtl="0"/>
                <a:r>
                  <a:rPr lang="ar-IQ" b="1" dirty="0" smtClean="0">
                    <a:solidFill>
                      <a:srgbClr val="FF0000"/>
                    </a:solidFill>
                  </a:rPr>
                  <a:t>𝑙</a:t>
                </a:r>
                <a:r>
                  <a:rPr lang="en-US" b="1" dirty="0" smtClean="0">
                    <a:solidFill>
                      <a:srgbClr val="FF0000"/>
                    </a:solidFill>
                  </a:rPr>
                  <a:t>c = </a:t>
                </a:r>
                <a14:m>
                  <m:oMath xmlns:m="http://schemas.openxmlformats.org/officeDocument/2006/math">
                    <m:f>
                      <m:fPr>
                        <m:ctrlPr>
                          <a:rPr lang="en-US" b="1" i="1" smtClean="0">
                            <a:solidFill>
                              <a:srgbClr val="FF0000"/>
                            </a:solidFill>
                            <a:latin typeface="Cambria Math" panose="02040503050406030204" pitchFamily="18" charset="0"/>
                          </a:rPr>
                        </m:ctrlPr>
                      </m:fPr>
                      <m:num>
                        <m:r>
                          <m:rPr>
                            <m:nor/>
                          </m:rPr>
                          <a:rPr lang="en-US" b="1" dirty="0" smtClean="0">
                            <a:solidFill>
                              <a:srgbClr val="FF0000"/>
                            </a:solidFill>
                          </a:rPr>
                          <m:t>𝜎</m:t>
                        </m:r>
                        <m:r>
                          <m:rPr>
                            <m:nor/>
                          </m:rPr>
                          <a:rPr lang="en-US" b="1" baseline="-25000" dirty="0" smtClean="0">
                            <a:solidFill>
                              <a:srgbClr val="FF0000"/>
                            </a:solidFill>
                          </a:rPr>
                          <m:t>𝑓</m:t>
                        </m:r>
                        <m:r>
                          <m:rPr>
                            <m:nor/>
                          </m:rPr>
                          <a:rPr lang="en-US" b="1" dirty="0" smtClean="0">
                            <a:solidFill>
                              <a:srgbClr val="FF0000"/>
                            </a:solidFill>
                          </a:rPr>
                          <m:t>∗</m:t>
                        </m:r>
                        <m:r>
                          <m:rPr>
                            <m:nor/>
                          </m:rPr>
                          <a:rPr lang="en-US" b="1" i="0" dirty="0" smtClean="0">
                            <a:solidFill>
                              <a:srgbClr val="FF0000"/>
                            </a:solidFill>
                          </a:rPr>
                          <m:t> </m:t>
                        </m:r>
                        <m:r>
                          <m:rPr>
                            <m:nor/>
                          </m:rPr>
                          <a:rPr lang="en-US" b="1" dirty="0" smtClean="0">
                            <a:solidFill>
                              <a:srgbClr val="FF0000"/>
                            </a:solidFill>
                          </a:rPr>
                          <m:t>𝑑</m:t>
                        </m:r>
                      </m:num>
                      <m:den>
                        <m:r>
                          <m:rPr>
                            <m:nor/>
                          </m:rPr>
                          <a:rPr lang="en-US" b="1" i="1" dirty="0" smtClean="0">
                            <a:solidFill>
                              <a:srgbClr val="FF0000"/>
                            </a:solidFill>
                          </a:rPr>
                          <m:t>2</m:t>
                        </m:r>
                        <m:r>
                          <m:rPr>
                            <m:nor/>
                          </m:rPr>
                          <a:rPr lang="en-US" b="1" i="1" dirty="0" smtClean="0">
                            <a:solidFill>
                              <a:srgbClr val="FF0000"/>
                            </a:solidFill>
                          </a:rPr>
                          <m:t>𝜏</m:t>
                        </m:r>
                        <m:r>
                          <m:rPr>
                            <m:nor/>
                          </m:rPr>
                          <a:rPr lang="en-US" b="1" i="1" baseline="-25000" dirty="0" smtClean="0">
                            <a:solidFill>
                              <a:srgbClr val="FF0000"/>
                            </a:solidFill>
                          </a:rPr>
                          <m:t>𝑐</m:t>
                        </m:r>
                      </m:den>
                    </m:f>
                  </m:oMath>
                </a14:m>
                <a:r>
                  <a:rPr lang="en-US" b="1" dirty="0" smtClean="0">
                    <a:solidFill>
                      <a:srgbClr val="FF0000"/>
                    </a:solidFill>
                  </a:rPr>
                  <a:t> =  </a:t>
                </a:r>
                <a14:m>
                  <m:oMath xmlns:m="http://schemas.openxmlformats.org/officeDocument/2006/math">
                    <m:f>
                      <m:fPr>
                        <m:ctrlPr>
                          <a:rPr lang="en-US" b="1" i="1" smtClean="0">
                            <a:solidFill>
                              <a:srgbClr val="FF0000"/>
                            </a:solidFill>
                            <a:latin typeface="Cambria Math" panose="02040503050406030204" pitchFamily="18" charset="0"/>
                          </a:rPr>
                        </m:ctrlPr>
                      </m:fPr>
                      <m:num>
                        <m:r>
                          <m:rPr>
                            <m:nor/>
                          </m:rPr>
                          <a:rPr lang="en-US" b="1" i="1" smtClean="0">
                            <a:solidFill>
                              <a:srgbClr val="FF0000"/>
                            </a:solidFill>
                            <a:latin typeface="Cambria Math" panose="02040503050406030204" pitchFamily="18" charset="0"/>
                          </a:rPr>
                          <m:t>(</m:t>
                        </m:r>
                        <m:r>
                          <m:rPr>
                            <m:nor/>
                          </m:rPr>
                          <a:rPr lang="en-US" b="1" i="1" dirty="0" smtClean="0">
                            <a:solidFill>
                              <a:srgbClr val="FF0000"/>
                            </a:solidFill>
                          </a:rPr>
                          <m:t>3500 </m:t>
                        </m:r>
                        <m:r>
                          <m:rPr>
                            <m:nor/>
                          </m:rPr>
                          <a:rPr lang="en-US" b="1" i="1" dirty="0" smtClean="0">
                            <a:solidFill>
                              <a:srgbClr val="FF0000"/>
                            </a:solidFill>
                          </a:rPr>
                          <m:t>𝑀𝑃𝑎</m:t>
                        </m:r>
                        <m:r>
                          <m:rPr>
                            <m:nor/>
                          </m:rPr>
                          <a:rPr lang="en-US" b="1" i="1" dirty="0" smtClean="0">
                            <a:solidFill>
                              <a:srgbClr val="FF0000"/>
                            </a:solidFill>
                          </a:rPr>
                          <m:t>)(</m:t>
                        </m:r>
                        <m:r>
                          <m:rPr>
                            <m:nor/>
                          </m:rPr>
                          <a:rPr lang="en-US" b="1" i="1" dirty="0" smtClean="0">
                            <a:solidFill>
                              <a:srgbClr val="FF0000"/>
                            </a:solidFill>
                          </a:rPr>
                          <m:t>0.</m:t>
                        </m:r>
                        <m:r>
                          <m:rPr>
                            <m:nor/>
                          </m:rPr>
                          <a:rPr lang="en-US" b="1" i="1" dirty="0" smtClean="0">
                            <a:solidFill>
                              <a:srgbClr val="FF0000"/>
                            </a:solidFill>
                          </a:rPr>
                          <m:t>010 </m:t>
                        </m:r>
                        <m:r>
                          <m:rPr>
                            <m:nor/>
                          </m:rPr>
                          <a:rPr lang="en-US" b="1" i="1" dirty="0" smtClean="0">
                            <a:solidFill>
                              <a:srgbClr val="FF0000"/>
                            </a:solidFill>
                          </a:rPr>
                          <m:t>𝑚𝑚</m:t>
                        </m:r>
                        <m:r>
                          <m:rPr>
                            <m:nor/>
                          </m:rPr>
                          <a:rPr lang="en-US" b="1" i="1" dirty="0" smtClean="0">
                            <a:solidFill>
                              <a:srgbClr val="FF0000"/>
                            </a:solidFill>
                          </a:rPr>
                          <m:t>)</m:t>
                        </m:r>
                      </m:num>
                      <m:den>
                        <m:r>
                          <m:rPr>
                            <m:nor/>
                          </m:rPr>
                          <a:rPr lang="en-US" b="1" i="1" dirty="0" smtClean="0">
                            <a:solidFill>
                              <a:srgbClr val="FF0000"/>
                            </a:solidFill>
                          </a:rPr>
                          <m:t>2 </m:t>
                        </m:r>
                        <m:r>
                          <m:rPr>
                            <m:nor/>
                          </m:rPr>
                          <a:rPr lang="en-US" b="1" i="1" dirty="0" smtClean="0">
                            <a:solidFill>
                              <a:srgbClr val="FF0000"/>
                            </a:solidFill>
                          </a:rPr>
                          <m:t>(</m:t>
                        </m:r>
                        <m:r>
                          <m:rPr>
                            <m:nor/>
                          </m:rPr>
                          <a:rPr lang="en-US" b="1" i="1" dirty="0" smtClean="0">
                            <a:solidFill>
                              <a:srgbClr val="FF0000"/>
                            </a:solidFill>
                          </a:rPr>
                          <m:t>75 </m:t>
                        </m:r>
                        <m:r>
                          <m:rPr>
                            <m:nor/>
                          </m:rPr>
                          <a:rPr lang="en-US" b="1" i="1" dirty="0" smtClean="0">
                            <a:solidFill>
                              <a:srgbClr val="FF0000"/>
                            </a:solidFill>
                          </a:rPr>
                          <m:t>𝑀𝑃𝑎</m:t>
                        </m:r>
                        <m:r>
                          <m:rPr>
                            <m:nor/>
                          </m:rPr>
                          <a:rPr lang="en-US" b="1" i="1" dirty="0" smtClean="0">
                            <a:solidFill>
                              <a:srgbClr val="FF0000"/>
                            </a:solidFill>
                          </a:rPr>
                          <m:t>)</m:t>
                        </m:r>
                      </m:den>
                    </m:f>
                  </m:oMath>
                </a14:m>
                <a:r>
                  <a:rPr lang="en-US" b="1" dirty="0" smtClean="0">
                    <a:solidFill>
                      <a:srgbClr val="FF0000"/>
                    </a:solidFill>
                  </a:rPr>
                  <a:t> = </a:t>
                </a:r>
                <a14:m>
                  <m:oMath xmlns:m="http://schemas.openxmlformats.org/officeDocument/2006/math">
                    <m:f>
                      <m:fPr>
                        <m:ctrlPr>
                          <a:rPr lang="en-US" b="1" i="1" smtClean="0">
                            <a:solidFill>
                              <a:srgbClr val="FF0000"/>
                            </a:solidFill>
                            <a:latin typeface="Cambria Math" panose="02040503050406030204" pitchFamily="18" charset="0"/>
                          </a:rPr>
                        </m:ctrlPr>
                      </m:fPr>
                      <m:num>
                        <m:r>
                          <m:rPr>
                            <m:nor/>
                          </m:rPr>
                          <a:rPr lang="en-US" b="1" i="1" dirty="0" smtClean="0">
                            <a:solidFill>
                              <a:srgbClr val="FF0000"/>
                            </a:solidFill>
                          </a:rPr>
                          <m:t>7</m:t>
                        </m:r>
                      </m:num>
                      <m:den>
                        <m:r>
                          <m:rPr>
                            <m:nor/>
                          </m:rPr>
                          <a:rPr lang="en-US" b="1" i="1" dirty="0" smtClean="0">
                            <a:solidFill>
                              <a:srgbClr val="FF0000"/>
                            </a:solidFill>
                          </a:rPr>
                          <m:t>30</m:t>
                        </m:r>
                      </m:den>
                    </m:f>
                  </m:oMath>
                </a14:m>
                <a:r>
                  <a:rPr lang="en-US" b="1" dirty="0" smtClean="0">
                    <a:solidFill>
                      <a:srgbClr val="FF0000"/>
                    </a:solidFill>
                  </a:rPr>
                  <a:t> mm</a:t>
                </a:r>
              </a:p>
              <a:p>
                <a:pPr algn="l" rtl="0"/>
                <a:r>
                  <a:rPr lang="en-US" b="1" dirty="0" err="1">
                    <a:solidFill>
                      <a:srgbClr val="FF0000"/>
                    </a:solidFill>
                  </a:rPr>
                  <a:t>Ic</a:t>
                </a:r>
                <a:r>
                  <a:rPr lang="en-US" b="1" dirty="0">
                    <a:solidFill>
                      <a:srgbClr val="FF0000"/>
                    </a:solidFill>
                  </a:rPr>
                  <a:t> = 0.233 </a:t>
                </a:r>
                <a:r>
                  <a:rPr lang="en-US" b="1" dirty="0" smtClean="0">
                    <a:solidFill>
                      <a:srgbClr val="FF0000"/>
                    </a:solidFill>
                  </a:rPr>
                  <a:t>mm</a:t>
                </a:r>
              </a:p>
              <a:p>
                <a:pPr algn="just" rtl="0"/>
                <a:r>
                  <a:rPr lang="en-US" dirty="0"/>
                  <a:t>Since the critical fiber length of 0.233 mm is much less than the provided length of the fiber (2.5mm) , so we can use the following equation to find the longitudinal tensile strength. </a:t>
                </a:r>
                <a:r>
                  <a:rPr lang="en-US" b="1" dirty="0">
                    <a:solidFill>
                      <a:srgbClr val="FF0000"/>
                    </a:solidFill>
                  </a:rPr>
                  <a:t>l &gt;</a:t>
                </a:r>
                <a:r>
                  <a:rPr lang="en-US" b="1" dirty="0" err="1" smtClean="0">
                    <a:solidFill>
                      <a:srgbClr val="FF0000"/>
                    </a:solidFill>
                  </a:rPr>
                  <a:t>lc</a:t>
                </a:r>
                <a:endParaRPr lang="en-US" b="1" dirty="0" smtClean="0">
                  <a:solidFill>
                    <a:srgbClr val="FF0000"/>
                  </a:solidFill>
                </a:endParaRPr>
              </a:p>
              <a:p>
                <a:pPr algn="just" rtl="0"/>
                <a:endParaRPr lang="en-US" b="1" dirty="0" smtClean="0">
                  <a:solidFill>
                    <a:srgbClr val="FF0000"/>
                  </a:solidFill>
                </a:endParaRPr>
              </a:p>
              <a:p>
                <a:pPr algn="just" rtl="0"/>
                <a:r>
                  <a:rPr lang="en-US" b="1" dirty="0" smtClean="0">
                    <a:solidFill>
                      <a:srgbClr val="FF0000"/>
                    </a:solidFill>
                  </a:rPr>
                  <a:t> </a:t>
                </a:r>
                <a14:m>
                  <m:oMath xmlns:m="http://schemas.openxmlformats.org/officeDocument/2006/math">
                    <m:r>
                      <m:rPr>
                        <m:nor/>
                      </m:rPr>
                      <a:rPr lang="en-US" b="1" dirty="0">
                        <a:solidFill>
                          <a:srgbClr val="FF0000"/>
                        </a:solidFill>
                      </a:rPr>
                      <m:t>σ</m:t>
                    </m:r>
                    <m:r>
                      <m:rPr>
                        <m:nor/>
                      </m:rPr>
                      <a:rPr lang="en-US" b="1" dirty="0">
                        <a:solidFill>
                          <a:srgbClr val="FF0000"/>
                        </a:solidFill>
                      </a:rPr>
                      <m:t>c</m:t>
                    </m:r>
                    <m:r>
                      <m:rPr>
                        <m:nor/>
                      </m:rPr>
                      <a:rPr lang="en-US" b="1" dirty="0">
                        <a:solidFill>
                          <a:srgbClr val="FF0000"/>
                        </a:solidFill>
                      </a:rPr>
                      <m:t>∗</m:t>
                    </m:r>
                    <m:r>
                      <a:rPr lang="en-US" b="1" i="1">
                        <a:solidFill>
                          <a:srgbClr val="FF0000"/>
                        </a:solidFill>
                        <a:latin typeface="Cambria Math" panose="02040503050406030204" pitchFamily="18" charset="0"/>
                      </a:rPr>
                      <m:t>=</m:t>
                    </m:r>
                    <m:r>
                      <m:rPr>
                        <m:nor/>
                      </m:rPr>
                      <a:rPr lang="en-US" b="1" dirty="0">
                        <a:solidFill>
                          <a:srgbClr val="FF0000"/>
                        </a:solidFill>
                      </a:rPr>
                      <m:t>σ</m:t>
                    </m:r>
                    <m:r>
                      <m:rPr>
                        <m:nor/>
                      </m:rPr>
                      <a:rPr lang="en-US" b="1" baseline="-25000" dirty="0">
                        <a:solidFill>
                          <a:srgbClr val="FF0000"/>
                        </a:solidFill>
                      </a:rPr>
                      <m:t>f</m:t>
                    </m:r>
                    <m:r>
                      <m:rPr>
                        <m:nor/>
                      </m:rPr>
                      <a:rPr lang="en-US" b="1" dirty="0">
                        <a:solidFill>
                          <a:srgbClr val="FF0000"/>
                        </a:solidFill>
                      </a:rPr>
                      <m:t>∗</m:t>
                    </m:r>
                    <m:r>
                      <m:rPr>
                        <m:nor/>
                      </m:rPr>
                      <a:rPr lang="en-US" b="1" dirty="0">
                        <a:solidFill>
                          <a:srgbClr val="FF0000"/>
                        </a:solidFill>
                      </a:rPr>
                      <m:t>𝑉𝑓</m:t>
                    </m:r>
                    <m:d>
                      <m:dPr>
                        <m:ctrlPr>
                          <a:rPr lang="en-US" b="1" i="1" baseline="-25000">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r>
                              <m:rPr>
                                <m:nor/>
                              </m:rPr>
                              <a:rPr lang="en-US" b="1" dirty="0">
                                <a:solidFill>
                                  <a:srgbClr val="FF0000"/>
                                </a:solidFill>
                              </a:rPr>
                              <m:t>lc</m:t>
                            </m:r>
                          </m:num>
                          <m:den>
                            <m:r>
                              <a:rPr lang="en-US" b="1" i="1">
                                <a:solidFill>
                                  <a:srgbClr val="FF0000"/>
                                </a:solidFill>
                                <a:latin typeface="Cambria Math" panose="02040503050406030204" pitchFamily="18" charset="0"/>
                              </a:rPr>
                              <m:t>𝟐</m:t>
                            </m:r>
                            <m:r>
                              <m:rPr>
                                <m:nor/>
                              </m:rPr>
                              <a:rPr lang="en-US" b="1" dirty="0">
                                <a:solidFill>
                                  <a:srgbClr val="FF0000"/>
                                </a:solidFill>
                              </a:rPr>
                              <m:t>l</m:t>
                            </m:r>
                          </m:den>
                        </m:f>
                      </m:e>
                    </m:d>
                    <m:r>
                      <a:rPr lang="en-US" b="1" i="1">
                        <a:solidFill>
                          <a:srgbClr val="FF0000"/>
                        </a:solidFill>
                        <a:latin typeface="Cambria Math" panose="02040503050406030204" pitchFamily="18" charset="0"/>
                      </a:rPr>
                      <m:t>+</m:t>
                    </m:r>
                    <m:r>
                      <m:rPr>
                        <m:nor/>
                      </m:rPr>
                      <a:rPr lang="en-US" b="1" dirty="0">
                        <a:solidFill>
                          <a:srgbClr val="FF0000"/>
                        </a:solidFill>
                      </a:rPr>
                      <m:t>σ</m:t>
                    </m:r>
                    <m:r>
                      <m:rPr>
                        <m:nor/>
                      </m:rPr>
                      <a:rPr lang="en-US" b="1" baseline="30000" dirty="0">
                        <a:solidFill>
                          <a:srgbClr val="FF0000"/>
                        </a:solidFill>
                      </a:rPr>
                      <m:t>f</m:t>
                    </m:r>
                    <m:r>
                      <m:rPr>
                        <m:nor/>
                      </m:rPr>
                      <a:rPr lang="en-US" b="1" baseline="-25000" dirty="0">
                        <a:solidFill>
                          <a:srgbClr val="FF0000"/>
                        </a:solidFill>
                      </a:rPr>
                      <m:t>m</m:t>
                    </m:r>
                    <m:r>
                      <m:rPr>
                        <m:nor/>
                      </m:rPr>
                      <a:rPr lang="en-US" b="1" baseline="-25000" dirty="0">
                        <a:solidFill>
                          <a:srgbClr val="FF0000"/>
                        </a:solidFill>
                      </a:rPr>
                      <m:t> </m:t>
                    </m:r>
                    <m:r>
                      <m:rPr>
                        <m:nor/>
                      </m:rPr>
                      <a:rPr lang="en-US" b="1" dirty="0">
                        <a:solidFill>
                          <a:srgbClr val="FF0000"/>
                        </a:solidFill>
                      </a:rPr>
                      <m:t>(</m:t>
                    </m:r>
                    <m:r>
                      <m:rPr>
                        <m:nor/>
                      </m:rPr>
                      <a:rPr lang="en-US" b="1" dirty="0">
                        <a:solidFill>
                          <a:srgbClr val="FF0000"/>
                        </a:solidFill>
                      </a:rPr>
                      <m:t>1</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𝑽𝒇</m:t>
                    </m:r>
                    <m:r>
                      <a:rPr lang="en-US" b="1" i="1">
                        <a:solidFill>
                          <a:srgbClr val="FF0000"/>
                        </a:solidFill>
                        <a:latin typeface="Cambria Math" panose="02040503050406030204" pitchFamily="18" charset="0"/>
                      </a:rPr>
                      <m:t>)</m:t>
                    </m:r>
                  </m:oMath>
                </a14:m>
                <a:r>
                  <a:rPr lang="en-US" b="1" dirty="0">
                    <a:solidFill>
                      <a:srgbClr val="FF0000"/>
                    </a:solidFill>
                  </a:rPr>
                  <a:t> </a:t>
                </a:r>
                <a:endParaRPr lang="en-US" b="1" dirty="0" smtClean="0">
                  <a:solidFill>
                    <a:srgbClr val="FF0000"/>
                  </a:solidFill>
                </a:endParaRPr>
              </a:p>
              <a:p>
                <a:pPr algn="just" rtl="0"/>
                <a:r>
                  <a:rPr lang="en-US" b="1" dirty="0">
                    <a:solidFill>
                      <a:srgbClr val="FF0000"/>
                    </a:solidFill>
                  </a:rPr>
                  <a:t> </a:t>
                </a:r>
                <a14:m>
                  <m:oMath xmlns:m="http://schemas.openxmlformats.org/officeDocument/2006/math">
                    <m:r>
                      <m:rPr>
                        <m:nor/>
                      </m:rPr>
                      <a:rPr lang="en-US" b="1" dirty="0">
                        <a:solidFill>
                          <a:srgbClr val="FF0000"/>
                        </a:solidFill>
                      </a:rPr>
                      <m:t>σ</m:t>
                    </m:r>
                    <m:r>
                      <m:rPr>
                        <m:nor/>
                      </m:rPr>
                      <a:rPr lang="en-US" b="1" dirty="0">
                        <a:solidFill>
                          <a:srgbClr val="FF0000"/>
                        </a:solidFill>
                      </a:rPr>
                      <m:t>c</m:t>
                    </m:r>
                    <m:r>
                      <m:rPr>
                        <m:nor/>
                      </m:rPr>
                      <a:rPr lang="en-US" b="1" dirty="0">
                        <a:solidFill>
                          <a:srgbClr val="FF0000"/>
                        </a:solidFill>
                      </a:rPr>
                      <m:t>∗</m:t>
                    </m:r>
                    <m:r>
                      <a:rPr lang="en-US" b="1" i="1">
                        <a:solidFill>
                          <a:srgbClr val="FF0000"/>
                        </a:solidFill>
                        <a:latin typeface="Cambria Math" panose="02040503050406030204" pitchFamily="18" charset="0"/>
                      </a:rPr>
                      <m:t>=</m:t>
                    </m:r>
                    <m:r>
                      <m:rPr>
                        <m:nor/>
                      </m:rPr>
                      <a:rPr lang="en-US" b="1" i="0" dirty="0" smtClean="0">
                        <a:solidFill>
                          <a:srgbClr val="FF0000"/>
                        </a:solidFill>
                      </a:rPr>
                      <m:t>3500 </m:t>
                    </m:r>
                    <m:r>
                      <m:rPr>
                        <m:nor/>
                      </m:rPr>
                      <a:rPr lang="en-US" b="1" i="0" dirty="0" smtClean="0">
                        <a:solidFill>
                          <a:srgbClr val="FF0000"/>
                        </a:solidFill>
                      </a:rPr>
                      <m:t>MPa</m:t>
                    </m:r>
                    <m:r>
                      <m:rPr>
                        <m:nor/>
                      </m:rPr>
                      <a:rPr lang="en-US" b="1" i="0" dirty="0" smtClean="0">
                        <a:solidFill>
                          <a:srgbClr val="FF0000"/>
                        </a:solidFill>
                      </a:rPr>
                      <m:t> ∗ </m:t>
                    </m:r>
                    <m:r>
                      <m:rPr>
                        <m:nor/>
                      </m:rPr>
                      <a:rPr lang="en-US" b="1" i="0" dirty="0" smtClean="0">
                        <a:solidFill>
                          <a:srgbClr val="FF0000"/>
                        </a:solidFill>
                      </a:rPr>
                      <m:t>0.4</m:t>
                    </m:r>
                    <m:d>
                      <m:dPr>
                        <m:ctrlPr>
                          <a:rPr lang="en-US" b="1" i="1" baseline="-25000">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𝟏</m:t>
                        </m:r>
                        <m:r>
                          <a:rPr lang="en-US" b="1" i="1">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m:rPr>
                                <m:nor/>
                              </m:rPr>
                              <a:rPr lang="en-US" b="1" i="0" smtClean="0">
                                <a:solidFill>
                                  <a:srgbClr val="FF0000"/>
                                </a:solidFill>
                                <a:latin typeface="Cambria Math" panose="02040503050406030204" pitchFamily="18" charset="0"/>
                              </a:rPr>
                              <m:t>7</m:t>
                            </m:r>
                            <m:r>
                              <m:rPr>
                                <m:nor/>
                              </m:rPr>
                              <a:rPr lang="en-US" b="1" i="0" smtClean="0">
                                <a:solidFill>
                                  <a:srgbClr val="FF0000"/>
                                </a:solidFill>
                                <a:latin typeface="Cambria Math" panose="02040503050406030204" pitchFamily="18" charset="0"/>
                              </a:rPr>
                              <m:t>/</m:t>
                            </m:r>
                            <m:r>
                              <m:rPr>
                                <m:nor/>
                              </m:rPr>
                              <a:rPr lang="en-US" b="1" i="0" smtClean="0">
                                <a:solidFill>
                                  <a:srgbClr val="FF0000"/>
                                </a:solidFill>
                                <a:latin typeface="Cambria Math" panose="02040503050406030204" pitchFamily="18" charset="0"/>
                              </a:rPr>
                              <m:t>30</m:t>
                            </m:r>
                          </m:num>
                          <m:den>
                            <m:r>
                              <a:rPr lang="en-US" b="1" i="1">
                                <a:solidFill>
                                  <a:srgbClr val="FF0000"/>
                                </a:solidFill>
                                <a:latin typeface="Cambria Math" panose="02040503050406030204" pitchFamily="18" charset="0"/>
                              </a:rPr>
                              <m:t>𝟐</m:t>
                            </m:r>
                            <m:r>
                              <m:rPr>
                                <m:nor/>
                              </m:rPr>
                              <a:rPr lang="en-US" b="1" dirty="0">
                                <a:solidFill>
                                  <a:srgbClr val="FF0000"/>
                                </a:solidFill>
                              </a:rPr>
                              <m:t>∗</m:t>
                            </m:r>
                            <m:r>
                              <a:rPr lang="en-US" b="1" i="1" dirty="0" smtClean="0">
                                <a:solidFill>
                                  <a:srgbClr val="FF0000"/>
                                </a:solidFill>
                                <a:latin typeface="Cambria Math" panose="02040503050406030204" pitchFamily="18" charset="0"/>
                              </a:rPr>
                              <m:t>𝟐</m:t>
                            </m:r>
                            <m:r>
                              <a:rPr lang="en-US" b="1" i="1" dirty="0" smtClean="0">
                                <a:solidFill>
                                  <a:srgbClr val="FF0000"/>
                                </a:solidFill>
                                <a:latin typeface="Cambria Math" panose="02040503050406030204" pitchFamily="18" charset="0"/>
                              </a:rPr>
                              <m:t>.</m:t>
                            </m:r>
                            <m:r>
                              <a:rPr lang="en-US" b="1" i="1" dirty="0" smtClean="0">
                                <a:solidFill>
                                  <a:srgbClr val="FF0000"/>
                                </a:solidFill>
                                <a:latin typeface="Cambria Math" panose="02040503050406030204" pitchFamily="18" charset="0"/>
                              </a:rPr>
                              <m:t>𝟓</m:t>
                            </m:r>
                            <m:r>
                              <a:rPr lang="en-US" b="1" i="1" dirty="0" smtClean="0">
                                <a:solidFill>
                                  <a:srgbClr val="FF0000"/>
                                </a:solidFill>
                                <a:latin typeface="Cambria Math" panose="02040503050406030204" pitchFamily="18" charset="0"/>
                              </a:rPr>
                              <m:t> </m:t>
                            </m:r>
                            <m:r>
                              <a:rPr lang="en-US" b="1" i="1" dirty="0" smtClean="0">
                                <a:solidFill>
                                  <a:srgbClr val="FF0000"/>
                                </a:solidFill>
                                <a:latin typeface="Cambria Math" panose="02040503050406030204" pitchFamily="18" charset="0"/>
                              </a:rPr>
                              <m:t>𝒎𝒎</m:t>
                            </m:r>
                          </m:den>
                        </m:f>
                      </m:e>
                    </m:d>
                    <m:r>
                      <a:rPr lang="en-US" b="1" i="1">
                        <a:solidFill>
                          <a:srgbClr val="FF0000"/>
                        </a:solidFill>
                        <a:latin typeface="Cambria Math" panose="02040503050406030204" pitchFamily="18" charset="0"/>
                      </a:rPr>
                      <m:t>+</m:t>
                    </m:r>
                    <m:r>
                      <m:rPr>
                        <m:nor/>
                      </m:rPr>
                      <a:rPr lang="en-US" b="1" i="0" dirty="0" smtClean="0">
                        <a:solidFill>
                          <a:srgbClr val="FF0000"/>
                        </a:solidFill>
                      </a:rPr>
                      <m:t>8 </m:t>
                    </m:r>
                    <m:r>
                      <m:rPr>
                        <m:nor/>
                      </m:rPr>
                      <a:rPr lang="en-US" b="1" i="0" dirty="0" smtClean="0">
                        <a:solidFill>
                          <a:srgbClr val="FF0000"/>
                        </a:solidFill>
                      </a:rPr>
                      <m:t>MPa</m:t>
                    </m:r>
                    <m:r>
                      <m:rPr>
                        <m:nor/>
                      </m:rPr>
                      <a:rPr lang="en-US" b="1" i="0" dirty="0" smtClean="0">
                        <a:solidFill>
                          <a:srgbClr val="FF0000"/>
                        </a:solidFill>
                      </a:rPr>
                      <m:t> ∗</m:t>
                    </m:r>
                  </m:oMath>
                </a14:m>
                <a:r>
                  <a:rPr lang="en-US" b="1" dirty="0" smtClean="0">
                    <a:solidFill>
                      <a:srgbClr val="FF0000"/>
                    </a:solidFill>
                  </a:rPr>
                  <a:t> 0.6 = 1340 MPa</a:t>
                </a:r>
                <a:endParaRPr lang="en-US" b="1" dirty="0">
                  <a:solidFill>
                    <a:srgbClr val="FF0000"/>
                  </a:solidFill>
                </a:endParaRPr>
              </a:p>
              <a:p>
                <a:pPr algn="just" rtl="0"/>
                <a:endParaRPr lang="en-US" b="1" dirty="0">
                  <a:solidFill>
                    <a:srgbClr val="FF0000"/>
                  </a:solidFill>
                </a:endParaRPr>
              </a:p>
              <a:p>
                <a:pPr algn="just" rtl="0"/>
                <a:r>
                  <a:rPr lang="en-US" dirty="0" smtClean="0"/>
                  <a:t>The </a:t>
                </a:r>
                <a:r>
                  <a:rPr lang="en-US" dirty="0"/>
                  <a:t>longitudinal tensile strength of the aligned glass fiber-epoxy matrix composite is 1339.47 MPa</a:t>
                </a:r>
                <a:endParaRPr lang="en-US" dirty="0" smtClean="0"/>
              </a:p>
              <a:p>
                <a:pPr algn="just" rtl="0"/>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59307" y="136478"/>
                <a:ext cx="11682483" cy="6482686"/>
              </a:xfrm>
              <a:blipFill>
                <a:blip r:embed="rId2"/>
                <a:stretch>
                  <a:fillRect l="-939" t="-2068" r="-1044"/>
                </a:stretch>
              </a:blipFill>
            </p:spPr>
            <p:txBody>
              <a:bodyPr/>
              <a:lstStyle/>
              <a:p>
                <a:r>
                  <a:rPr lang="ar-IQ">
                    <a:noFill/>
                  </a:rPr>
                  <a:t> </a:t>
                </a:r>
              </a:p>
            </p:txBody>
          </p:sp>
        </mc:Fallback>
      </mc:AlternateContent>
    </p:spTree>
    <p:extLst>
      <p:ext uri="{BB962C8B-B14F-4D97-AF65-F5344CB8AC3E}">
        <p14:creationId xmlns:p14="http://schemas.microsoft.com/office/powerpoint/2010/main" val="258395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8365" y="136478"/>
            <a:ext cx="11723426" cy="6482686"/>
          </a:xfrm>
        </p:spPr>
        <p:txBody>
          <a:bodyPr/>
          <a:lstStyle/>
          <a:p>
            <a:pPr algn="l" rtl="0"/>
            <a:r>
              <a:rPr lang="en-US" b="1" dirty="0" smtClean="0"/>
              <a:t>Example 4 </a:t>
            </a:r>
          </a:p>
          <a:p>
            <a:pPr algn="just" rtl="0"/>
            <a:r>
              <a:rPr lang="en-US" dirty="0" smtClean="0"/>
              <a:t>Consider a uniaxial fiber reinforced composite of aramid fibers in an epoxy matrix. The volume fraction of fibers is (60 %)  . The composite is subjected to an axial strain of (0.1 %) . Compute the modulus and strength along the axial direction of the composite,  </a:t>
            </a:r>
            <a:r>
              <a:rPr lang="en-US" dirty="0" err="1" smtClean="0"/>
              <a:t>Ef</a:t>
            </a:r>
            <a:r>
              <a:rPr lang="en-US" dirty="0" smtClean="0"/>
              <a:t>=140 </a:t>
            </a:r>
            <a:r>
              <a:rPr lang="en-US" dirty="0" err="1" smtClean="0"/>
              <a:t>GPa</a:t>
            </a:r>
            <a:r>
              <a:rPr lang="en-US" dirty="0" smtClean="0"/>
              <a:t>, </a:t>
            </a:r>
            <a:r>
              <a:rPr lang="en-US" dirty="0" err="1" smtClean="0"/>
              <a:t>Em</a:t>
            </a:r>
            <a:r>
              <a:rPr lang="en-US" dirty="0" smtClean="0"/>
              <a:t>= 5 </a:t>
            </a:r>
            <a:r>
              <a:rPr lang="en-US" dirty="0" err="1" smtClean="0"/>
              <a:t>GPa</a:t>
            </a:r>
            <a:r>
              <a:rPr lang="en-US" dirty="0" smtClean="0"/>
              <a:t>. </a:t>
            </a:r>
          </a:p>
          <a:p>
            <a:pPr algn="just" rtl="0"/>
            <a:r>
              <a:rPr lang="en-US" b="1" dirty="0"/>
              <a:t>Solution  </a:t>
            </a:r>
          </a:p>
          <a:p>
            <a:pPr algn="just" rtl="0"/>
            <a:r>
              <a:rPr lang="en-US" dirty="0"/>
              <a:t>𝐸</a:t>
            </a:r>
            <a:r>
              <a:rPr lang="en-US" baseline="-25000" dirty="0"/>
              <a:t>𝑐</a:t>
            </a:r>
            <a:r>
              <a:rPr lang="en-US" dirty="0"/>
              <a:t> = 𝐸</a:t>
            </a:r>
            <a:r>
              <a:rPr lang="en-US" baseline="-25000" dirty="0"/>
              <a:t>𝑚</a:t>
            </a:r>
            <a:r>
              <a:rPr lang="en-US" dirty="0"/>
              <a:t>(1 − 𝑉</a:t>
            </a:r>
            <a:r>
              <a:rPr lang="en-US" baseline="-25000" dirty="0"/>
              <a:t>𝑓</a:t>
            </a:r>
            <a:r>
              <a:rPr lang="en-US" dirty="0"/>
              <a:t>) + 𝐸</a:t>
            </a:r>
            <a:r>
              <a:rPr lang="en-US" baseline="-25000" dirty="0"/>
              <a:t>𝑓</a:t>
            </a:r>
            <a:r>
              <a:rPr lang="en-US" dirty="0"/>
              <a:t> 𝑉</a:t>
            </a:r>
            <a:r>
              <a:rPr lang="en-US" baseline="-25000" dirty="0"/>
              <a:t>𝑓</a:t>
            </a:r>
            <a:r>
              <a:rPr lang="en-US" dirty="0"/>
              <a:t> </a:t>
            </a:r>
          </a:p>
          <a:p>
            <a:pPr algn="just" rtl="0"/>
            <a:r>
              <a:rPr lang="en-US" dirty="0"/>
              <a:t>      = 5(1- 0.6) + 140* 0.6 </a:t>
            </a:r>
          </a:p>
          <a:p>
            <a:pPr algn="just" rtl="0"/>
            <a:r>
              <a:rPr lang="en-US" dirty="0"/>
              <a:t>      = 86 </a:t>
            </a:r>
            <a:r>
              <a:rPr lang="en-US" dirty="0" err="1"/>
              <a:t>GPa</a:t>
            </a:r>
            <a:r>
              <a:rPr lang="en-US" dirty="0"/>
              <a:t> </a:t>
            </a:r>
          </a:p>
          <a:p>
            <a:pPr algn="just" rtl="0"/>
            <a:r>
              <a:rPr lang="en-US" dirty="0"/>
              <a:t>𝜎</a:t>
            </a:r>
            <a:r>
              <a:rPr lang="en-US" baseline="-25000" dirty="0"/>
              <a:t>𝑐 </a:t>
            </a:r>
            <a:r>
              <a:rPr lang="en-US" dirty="0"/>
              <a:t>= 𝐸</a:t>
            </a:r>
            <a:r>
              <a:rPr lang="en-US" baseline="-25000" dirty="0"/>
              <a:t>𝑐</a:t>
            </a:r>
            <a:r>
              <a:rPr lang="en-US" dirty="0"/>
              <a:t>𝜀</a:t>
            </a:r>
            <a:r>
              <a:rPr lang="en-US" baseline="-25000" dirty="0"/>
              <a:t>𝑐</a:t>
            </a:r>
            <a:r>
              <a:rPr lang="en-US" dirty="0"/>
              <a:t> </a:t>
            </a:r>
            <a:endParaRPr lang="en-US" dirty="0" smtClean="0"/>
          </a:p>
          <a:p>
            <a:pPr algn="just" rtl="0"/>
            <a:r>
              <a:rPr lang="en-US" dirty="0"/>
              <a:t> = </a:t>
            </a:r>
            <a:r>
              <a:rPr lang="en-US" dirty="0" smtClean="0"/>
              <a:t>86 </a:t>
            </a:r>
            <a:r>
              <a:rPr lang="en-US" dirty="0"/>
              <a:t>*</a:t>
            </a:r>
            <a:r>
              <a:rPr lang="en-US" dirty="0" smtClean="0"/>
              <a:t> </a:t>
            </a:r>
            <a:r>
              <a:rPr lang="en-US" dirty="0" smtClean="0"/>
              <a:t>0.001* 1000 </a:t>
            </a:r>
            <a:r>
              <a:rPr lang="en-US" dirty="0" smtClean="0"/>
              <a:t>= </a:t>
            </a:r>
            <a:r>
              <a:rPr lang="en-US" dirty="0"/>
              <a:t>86 MPa </a:t>
            </a:r>
            <a:endParaRPr lang="ar-IQ" dirty="0"/>
          </a:p>
        </p:txBody>
      </p:sp>
    </p:spTree>
    <p:extLst>
      <p:ext uri="{BB962C8B-B14F-4D97-AF65-F5344CB8AC3E}">
        <p14:creationId xmlns:p14="http://schemas.microsoft.com/office/powerpoint/2010/main" val="229311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150125"/>
            <a:ext cx="11805313" cy="6564574"/>
          </a:xfrm>
        </p:spPr>
        <p:txBody>
          <a:bodyPr/>
          <a:lstStyle/>
          <a:p>
            <a:pPr algn="l" rtl="0"/>
            <a:r>
              <a:rPr lang="en-US" b="1" dirty="0"/>
              <a:t>Example 5 </a:t>
            </a:r>
          </a:p>
          <a:p>
            <a:pPr algn="just" rtl="0"/>
            <a:r>
              <a:rPr lang="en-US" dirty="0"/>
              <a:t>A composite material has a longitudinal modulus of elasticity of (18.2 </a:t>
            </a:r>
            <a:r>
              <a:rPr lang="en-US" dirty="0" err="1" smtClean="0"/>
              <a:t>GPa</a:t>
            </a:r>
            <a:r>
              <a:rPr lang="en-US" dirty="0"/>
              <a:t>). Containing unidirectional S – glass fibers in on epoxy matrix. </a:t>
            </a:r>
          </a:p>
          <a:p>
            <a:pPr algn="l" rtl="0"/>
            <a:r>
              <a:rPr lang="en-US" b="1" dirty="0">
                <a:solidFill>
                  <a:srgbClr val="FF0000"/>
                </a:solidFill>
              </a:rPr>
              <a:t>Determine, </a:t>
            </a:r>
          </a:p>
          <a:p>
            <a:pPr algn="l" rtl="0"/>
            <a:r>
              <a:rPr lang="en-US" b="1" dirty="0">
                <a:solidFill>
                  <a:srgbClr val="0070C0"/>
                </a:solidFill>
              </a:rPr>
              <a:t>a)  Volume fraction of glass fiber and the epoxy matrix. </a:t>
            </a:r>
          </a:p>
          <a:p>
            <a:pPr algn="l" rtl="0"/>
            <a:r>
              <a:rPr lang="en-US" b="1" dirty="0">
                <a:solidFill>
                  <a:srgbClr val="0070C0"/>
                </a:solidFill>
              </a:rPr>
              <a:t>b)  The density of the composite. </a:t>
            </a:r>
          </a:p>
          <a:p>
            <a:pPr algn="l" rtl="0"/>
            <a:r>
              <a:rPr lang="en-US" b="1" dirty="0">
                <a:solidFill>
                  <a:srgbClr val="FF0000"/>
                </a:solidFill>
              </a:rPr>
              <a:t>Note :-   Density of epoxy = 1.3 gm/cm</a:t>
            </a:r>
            <a:r>
              <a:rPr lang="en-US" b="1" baseline="30000" dirty="0">
                <a:solidFill>
                  <a:srgbClr val="FF0000"/>
                </a:solidFill>
              </a:rPr>
              <a:t>3</a:t>
            </a:r>
            <a:r>
              <a:rPr lang="en-US" b="1" dirty="0">
                <a:solidFill>
                  <a:srgbClr val="FF0000"/>
                </a:solidFill>
              </a:rPr>
              <a:t> </a:t>
            </a:r>
            <a:r>
              <a:rPr lang="en-US" b="1" dirty="0" smtClean="0">
                <a:solidFill>
                  <a:srgbClr val="FF0000"/>
                </a:solidFill>
              </a:rPr>
              <a:t>, Density </a:t>
            </a:r>
            <a:r>
              <a:rPr lang="en-US" b="1" dirty="0">
                <a:solidFill>
                  <a:srgbClr val="FF0000"/>
                </a:solidFill>
              </a:rPr>
              <a:t>of glass = 2.2 gm/cm</a:t>
            </a:r>
            <a:r>
              <a:rPr lang="en-US" b="1" baseline="30000" dirty="0">
                <a:solidFill>
                  <a:srgbClr val="FF0000"/>
                </a:solidFill>
              </a:rPr>
              <a:t>3</a:t>
            </a:r>
            <a:r>
              <a:rPr lang="en-US" b="1" dirty="0">
                <a:solidFill>
                  <a:srgbClr val="FF0000"/>
                </a:solidFill>
              </a:rPr>
              <a:t> </a:t>
            </a:r>
          </a:p>
          <a:p>
            <a:pPr algn="l" rtl="0"/>
            <a:r>
              <a:rPr lang="en-US" b="1" dirty="0">
                <a:solidFill>
                  <a:srgbClr val="00B050"/>
                </a:solidFill>
              </a:rPr>
              <a:t>Modulus of epoxy = 2.75 </a:t>
            </a:r>
            <a:r>
              <a:rPr lang="en-US" b="1" dirty="0" err="1">
                <a:solidFill>
                  <a:srgbClr val="00B050"/>
                </a:solidFill>
              </a:rPr>
              <a:t>GPa</a:t>
            </a:r>
            <a:r>
              <a:rPr lang="en-US" b="1" dirty="0">
                <a:solidFill>
                  <a:srgbClr val="00B050"/>
                </a:solidFill>
              </a:rPr>
              <a:t>. </a:t>
            </a:r>
          </a:p>
          <a:p>
            <a:pPr algn="l" rtl="0"/>
            <a:r>
              <a:rPr lang="en-US" b="1" dirty="0">
                <a:solidFill>
                  <a:srgbClr val="00B050"/>
                </a:solidFill>
              </a:rPr>
              <a:t>Modulus of glass =380 </a:t>
            </a:r>
            <a:r>
              <a:rPr lang="en-US" b="1" dirty="0" err="1">
                <a:solidFill>
                  <a:srgbClr val="00B050"/>
                </a:solidFill>
              </a:rPr>
              <a:t>GPa</a:t>
            </a:r>
            <a:r>
              <a:rPr lang="en-US" b="1" dirty="0">
                <a:solidFill>
                  <a:srgbClr val="00B050"/>
                </a:solidFill>
              </a:rPr>
              <a:t>. </a:t>
            </a:r>
            <a:endParaRPr lang="ar-IQ" b="1" dirty="0">
              <a:solidFill>
                <a:srgbClr val="00B050"/>
              </a:solidFill>
            </a:endParaRPr>
          </a:p>
        </p:txBody>
      </p:sp>
    </p:spTree>
    <p:extLst>
      <p:ext uri="{BB962C8B-B14F-4D97-AF65-F5344CB8AC3E}">
        <p14:creationId xmlns:p14="http://schemas.microsoft.com/office/powerpoint/2010/main" val="4216163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2830" y="204716"/>
            <a:ext cx="11750722" cy="6469039"/>
          </a:xfrm>
        </p:spPr>
        <p:txBody>
          <a:bodyPr/>
          <a:lstStyle/>
          <a:p>
            <a:pPr algn="l" rtl="0"/>
            <a:r>
              <a:rPr lang="en-US" b="1" dirty="0">
                <a:solidFill>
                  <a:srgbClr val="FF0000"/>
                </a:solidFill>
              </a:rPr>
              <a:t>Solution  </a:t>
            </a:r>
          </a:p>
          <a:p>
            <a:pPr algn="l" rtl="0"/>
            <a:r>
              <a:rPr lang="en-US" b="1" dirty="0">
                <a:solidFill>
                  <a:srgbClr val="FF0000"/>
                </a:solidFill>
              </a:rPr>
              <a:t>a) </a:t>
            </a:r>
          </a:p>
          <a:p>
            <a:pPr algn="l" rtl="0"/>
            <a:r>
              <a:rPr lang="en-US" dirty="0"/>
              <a:t>𝐸</a:t>
            </a:r>
            <a:r>
              <a:rPr lang="en-US" baseline="-25000" dirty="0"/>
              <a:t>𝑐</a:t>
            </a:r>
            <a:r>
              <a:rPr lang="en-US" dirty="0"/>
              <a:t> = 𝐸</a:t>
            </a:r>
            <a:r>
              <a:rPr lang="en-US" baseline="-25000" dirty="0"/>
              <a:t>𝑚</a:t>
            </a:r>
            <a:r>
              <a:rPr lang="en-US" dirty="0"/>
              <a:t>(1 − 𝑉</a:t>
            </a:r>
            <a:r>
              <a:rPr lang="en-US" baseline="-25000" dirty="0"/>
              <a:t>𝑓</a:t>
            </a:r>
            <a:r>
              <a:rPr lang="en-US" dirty="0"/>
              <a:t>) + 𝐸</a:t>
            </a:r>
            <a:r>
              <a:rPr lang="en-US" baseline="-25000" dirty="0"/>
              <a:t>𝑓</a:t>
            </a:r>
            <a:r>
              <a:rPr lang="en-US" dirty="0"/>
              <a:t> 𝑉</a:t>
            </a:r>
            <a:r>
              <a:rPr lang="en-US" baseline="-25000" dirty="0"/>
              <a:t>𝑓</a:t>
            </a:r>
            <a:r>
              <a:rPr lang="en-US" dirty="0"/>
              <a:t> </a:t>
            </a:r>
          </a:p>
          <a:p>
            <a:pPr algn="l" rtl="0"/>
            <a:r>
              <a:rPr lang="en-US" dirty="0"/>
              <a:t>18.2 = 2.75 (1 − </a:t>
            </a:r>
            <a:r>
              <a:rPr lang="en-US" dirty="0" smtClean="0"/>
              <a:t>𝑉</a:t>
            </a:r>
            <a:r>
              <a:rPr lang="en-US" baseline="-25000" dirty="0" smtClean="0"/>
              <a:t>𝑓</a:t>
            </a:r>
            <a:r>
              <a:rPr lang="en-US" dirty="0" smtClean="0"/>
              <a:t>)+ </a:t>
            </a:r>
            <a:r>
              <a:rPr lang="en-US" dirty="0"/>
              <a:t>380 * </a:t>
            </a:r>
            <a:r>
              <a:rPr lang="en-US" dirty="0" err="1"/>
              <a:t>V</a:t>
            </a:r>
            <a:r>
              <a:rPr lang="en-US" baseline="-25000" dirty="0" err="1"/>
              <a:t>f</a:t>
            </a:r>
            <a:r>
              <a:rPr lang="en-US" dirty="0"/>
              <a:t> </a:t>
            </a:r>
          </a:p>
          <a:p>
            <a:pPr algn="l" rtl="0"/>
            <a:r>
              <a:rPr lang="en-US" dirty="0" err="1"/>
              <a:t>V</a:t>
            </a:r>
            <a:r>
              <a:rPr lang="en-US" baseline="-25000" dirty="0" err="1"/>
              <a:t>f</a:t>
            </a:r>
            <a:r>
              <a:rPr lang="en-US" dirty="0"/>
              <a:t>  = 0.041</a:t>
            </a:r>
            <a:r>
              <a:rPr lang="en-US" dirty="0" smtClean="0"/>
              <a:t>,    </a:t>
            </a:r>
            <a:r>
              <a:rPr lang="en-US" dirty="0" err="1"/>
              <a:t>V</a:t>
            </a:r>
            <a:r>
              <a:rPr lang="en-US" baseline="-25000" dirty="0" err="1"/>
              <a:t>m</a:t>
            </a:r>
            <a:r>
              <a:rPr lang="en-US" dirty="0"/>
              <a:t> = 0.959 </a:t>
            </a:r>
            <a:endParaRPr lang="en-US" dirty="0" smtClean="0"/>
          </a:p>
          <a:p>
            <a:pPr algn="l" rtl="0"/>
            <a:r>
              <a:rPr lang="en-US" b="1" dirty="0">
                <a:solidFill>
                  <a:srgbClr val="FF0000"/>
                </a:solidFill>
              </a:rPr>
              <a:t>b) </a:t>
            </a:r>
            <a:endParaRPr lang="en-US" b="1" dirty="0" smtClean="0">
              <a:solidFill>
                <a:srgbClr val="FF0000"/>
              </a:solidFill>
            </a:endParaRPr>
          </a:p>
          <a:p>
            <a:pPr algn="l" rtl="0"/>
            <a:endParaRPr lang="ar-IQ" dirty="0"/>
          </a:p>
        </p:txBody>
      </p:sp>
      <p:pic>
        <p:nvPicPr>
          <p:cNvPr id="4" name="صورة 3"/>
          <p:cNvPicPr>
            <a:picLocks noChangeAspect="1"/>
          </p:cNvPicPr>
          <p:nvPr/>
        </p:nvPicPr>
        <p:blipFill>
          <a:blip r:embed="rId2"/>
          <a:stretch>
            <a:fillRect/>
          </a:stretch>
        </p:blipFill>
        <p:spPr>
          <a:xfrm>
            <a:off x="265253" y="3223362"/>
            <a:ext cx="3446937" cy="679898"/>
          </a:xfrm>
          <a:prstGeom prst="rect">
            <a:avLst/>
          </a:prstGeom>
        </p:spPr>
      </p:pic>
      <p:pic>
        <p:nvPicPr>
          <p:cNvPr id="5" name="صورة 4"/>
          <p:cNvPicPr>
            <a:picLocks noChangeAspect="1"/>
          </p:cNvPicPr>
          <p:nvPr/>
        </p:nvPicPr>
        <p:blipFill>
          <a:blip r:embed="rId3"/>
          <a:stretch>
            <a:fillRect/>
          </a:stretch>
        </p:blipFill>
        <p:spPr>
          <a:xfrm>
            <a:off x="485516" y="3878455"/>
            <a:ext cx="3226674" cy="816375"/>
          </a:xfrm>
          <a:prstGeom prst="rect">
            <a:avLst/>
          </a:prstGeom>
        </p:spPr>
      </p:pic>
      <p:pic>
        <p:nvPicPr>
          <p:cNvPr id="6" name="صورة 5"/>
          <p:cNvPicPr>
            <a:picLocks noChangeAspect="1"/>
          </p:cNvPicPr>
          <p:nvPr/>
        </p:nvPicPr>
        <p:blipFill>
          <a:blip r:embed="rId4"/>
          <a:stretch>
            <a:fillRect/>
          </a:stretch>
        </p:blipFill>
        <p:spPr>
          <a:xfrm>
            <a:off x="485515" y="4610980"/>
            <a:ext cx="4031893" cy="861772"/>
          </a:xfrm>
          <a:prstGeom prst="rect">
            <a:avLst/>
          </a:prstGeom>
        </p:spPr>
      </p:pic>
    </p:spTree>
    <p:extLst>
      <p:ext uri="{BB962C8B-B14F-4D97-AF65-F5344CB8AC3E}">
        <p14:creationId xmlns:p14="http://schemas.microsoft.com/office/powerpoint/2010/main" val="275867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72213B8-B2B7-475C-AFA8-A1034CA513F1}" type="slidenum">
              <a:rPr lang="en-US" altLang="ar-IQ" sz="1200" b="0"/>
              <a:pPr>
                <a:spcBef>
                  <a:spcPct val="0"/>
                </a:spcBef>
                <a:buFontTx/>
                <a:buNone/>
              </a:pPr>
              <a:t>2</a:t>
            </a:fld>
            <a:endParaRPr lang="en-US" altLang="ar-IQ" sz="1200" b="0"/>
          </a:p>
        </p:txBody>
      </p:sp>
      <p:sp>
        <p:nvSpPr>
          <p:cNvPr id="29699" name="Rectangle 8"/>
          <p:cNvSpPr>
            <a:spLocks noChangeArrowheads="1"/>
          </p:cNvSpPr>
          <p:nvPr/>
        </p:nvSpPr>
        <p:spPr bwMode="auto">
          <a:xfrm>
            <a:off x="2064859" y="1600200"/>
            <a:ext cx="7488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dirty="0"/>
              <a:t>•  </a:t>
            </a:r>
            <a:r>
              <a:rPr lang="en-US" altLang="ar-IQ" sz="2200" b="0" dirty="0">
                <a:solidFill>
                  <a:schemeClr val="accent2"/>
                </a:solidFill>
              </a:rPr>
              <a:t>Critical </a:t>
            </a:r>
            <a:r>
              <a:rPr lang="en-US" altLang="ar-IQ" sz="2200" b="0" dirty="0"/>
              <a:t>fiber length for effective stiffening &amp; strengthening:</a:t>
            </a:r>
            <a:endParaRPr lang="en-US" altLang="ar-IQ" sz="2400" b="0" dirty="0"/>
          </a:p>
        </p:txBody>
      </p:sp>
      <p:sp>
        <p:nvSpPr>
          <p:cNvPr id="344082" name="Rectangle 18"/>
          <p:cNvSpPr>
            <a:spLocks noChangeArrowheads="1"/>
          </p:cNvSpPr>
          <p:nvPr/>
        </p:nvSpPr>
        <p:spPr bwMode="auto">
          <a:xfrm>
            <a:off x="2133601" y="3276600"/>
            <a:ext cx="7622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dirty="0"/>
              <a:t>•</a:t>
            </a:r>
            <a:r>
              <a:rPr lang="en-US" altLang="ar-IQ" sz="2200" b="0" dirty="0"/>
              <a:t>  Ex: For fiberglass, a common fiber length &gt; 15 mm needed</a:t>
            </a:r>
          </a:p>
        </p:txBody>
      </p:sp>
      <p:sp>
        <p:nvSpPr>
          <p:cNvPr id="29701" name="Rectangle 28"/>
          <p:cNvSpPr>
            <a:spLocks noGrp="1" noChangeArrowheads="1"/>
          </p:cNvSpPr>
          <p:nvPr>
            <p:ph type="title" idx="4294967295"/>
          </p:nvPr>
        </p:nvSpPr>
        <p:spPr>
          <a:xfrm>
            <a:off x="1310185" y="-263417"/>
            <a:ext cx="8041940" cy="1325563"/>
          </a:xfrm>
        </p:spPr>
        <p:txBody>
          <a:bodyPr>
            <a:normAutofit/>
          </a:bodyPr>
          <a:lstStyle/>
          <a:p>
            <a:r>
              <a:rPr lang="en-US" altLang="ar-IQ" sz="3600" b="1" dirty="0">
                <a:solidFill>
                  <a:srgbClr val="0070C0"/>
                </a:solidFill>
                <a:ea typeface="ＭＳ Ｐゴシック" panose="020B0600070205080204" pitchFamily="34" charset="-128"/>
              </a:rPr>
              <a:t>Classification: Fiber-Reinforced (v)</a:t>
            </a:r>
          </a:p>
        </p:txBody>
      </p:sp>
      <p:grpSp>
        <p:nvGrpSpPr>
          <p:cNvPr id="29702" name="Group 596"/>
          <p:cNvGrpSpPr>
            <a:grpSpLocks/>
          </p:cNvGrpSpPr>
          <p:nvPr/>
        </p:nvGrpSpPr>
        <p:grpSpPr bwMode="auto">
          <a:xfrm>
            <a:off x="2438400" y="882651"/>
            <a:ext cx="7310438" cy="741363"/>
            <a:chOff x="576" y="592"/>
            <a:chExt cx="4605" cy="467"/>
          </a:xfrm>
        </p:grpSpPr>
        <p:sp>
          <p:nvSpPr>
            <p:cNvPr id="29983" name="Rectangle 597"/>
            <p:cNvSpPr>
              <a:spLocks noChangeArrowheads="1"/>
            </p:cNvSpPr>
            <p:nvPr/>
          </p:nvSpPr>
          <p:spPr bwMode="auto">
            <a:xfrm>
              <a:off x="2304" y="819"/>
              <a:ext cx="1680" cy="24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pSp>
          <p:nvGrpSpPr>
            <p:cNvPr id="29984" name="Group 598"/>
            <p:cNvGrpSpPr>
              <a:grpSpLocks/>
            </p:cNvGrpSpPr>
            <p:nvPr/>
          </p:nvGrpSpPr>
          <p:grpSpPr bwMode="auto">
            <a:xfrm>
              <a:off x="576" y="592"/>
              <a:ext cx="4605" cy="445"/>
              <a:chOff x="576" y="592"/>
              <a:chExt cx="4605" cy="445"/>
            </a:xfrm>
          </p:grpSpPr>
          <p:sp>
            <p:nvSpPr>
              <p:cNvPr id="29985" name="Rectangle 599"/>
              <p:cNvSpPr>
                <a:spLocks noChangeArrowheads="1"/>
              </p:cNvSpPr>
              <p:nvPr/>
            </p:nvSpPr>
            <p:spPr bwMode="auto">
              <a:xfrm>
                <a:off x="576" y="816"/>
                <a:ext cx="168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ar-IQ" sz="2200" b="0">
                    <a:solidFill>
                      <a:srgbClr val="BBBBBB"/>
                    </a:solidFill>
                  </a:rPr>
                  <a:t>Particle-reinforced</a:t>
                </a:r>
              </a:p>
            </p:txBody>
          </p:sp>
          <p:sp>
            <p:nvSpPr>
              <p:cNvPr id="29986" name="Line 600"/>
              <p:cNvSpPr>
                <a:spLocks noChangeShapeType="1"/>
              </p:cNvSpPr>
              <p:nvPr/>
            </p:nvSpPr>
            <p:spPr bwMode="auto">
              <a:xfrm flipV="1">
                <a:off x="3088" y="592"/>
                <a:ext cx="1" cy="20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87" name="Line 601"/>
              <p:cNvSpPr>
                <a:spLocks noChangeShapeType="1"/>
              </p:cNvSpPr>
              <p:nvPr/>
            </p:nvSpPr>
            <p:spPr bwMode="auto">
              <a:xfrm>
                <a:off x="1350" y="632"/>
                <a:ext cx="3480"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88" name="Line 602"/>
              <p:cNvSpPr>
                <a:spLocks noChangeShapeType="1"/>
              </p:cNvSpPr>
              <p:nvPr/>
            </p:nvSpPr>
            <p:spPr bwMode="auto">
              <a:xfrm flipV="1">
                <a:off x="1368" y="632"/>
                <a:ext cx="1" cy="168"/>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89" name="Line 603"/>
              <p:cNvSpPr>
                <a:spLocks noChangeShapeType="1"/>
              </p:cNvSpPr>
              <p:nvPr/>
            </p:nvSpPr>
            <p:spPr bwMode="auto">
              <a:xfrm flipV="1">
                <a:off x="4814" y="632"/>
                <a:ext cx="1" cy="176"/>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90" name="Rectangle 604"/>
              <p:cNvSpPr>
                <a:spLocks noChangeArrowheads="1"/>
              </p:cNvSpPr>
              <p:nvPr/>
            </p:nvSpPr>
            <p:spPr bwMode="auto">
              <a:xfrm>
                <a:off x="2505" y="824"/>
                <a:ext cx="12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a:t>Fiber-reinforced</a:t>
                </a:r>
                <a:endParaRPr lang="en-US" altLang="ar-IQ" sz="2400" b="0"/>
              </a:p>
            </p:txBody>
          </p:sp>
          <p:sp>
            <p:nvSpPr>
              <p:cNvPr id="29991" name="Rectangle 605"/>
              <p:cNvSpPr>
                <a:spLocks noChangeArrowheads="1"/>
              </p:cNvSpPr>
              <p:nvPr/>
            </p:nvSpPr>
            <p:spPr bwMode="auto">
              <a:xfrm>
                <a:off x="4420" y="824"/>
                <a:ext cx="76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200" b="0">
                    <a:solidFill>
                      <a:srgbClr val="BBBBBB"/>
                    </a:solidFill>
                  </a:rPr>
                  <a:t>Structural</a:t>
                </a:r>
                <a:endParaRPr lang="en-US" altLang="ar-IQ" sz="2400" b="0"/>
              </a:p>
            </p:txBody>
          </p:sp>
        </p:grpSp>
      </p:grpSp>
      <p:sp>
        <p:nvSpPr>
          <p:cNvPr id="29703" name="Rectangle 4"/>
          <p:cNvSpPr>
            <a:spLocks noChangeArrowheads="1"/>
          </p:cNvSpPr>
          <p:nvPr/>
        </p:nvSpPr>
        <p:spPr bwMode="auto">
          <a:xfrm>
            <a:off x="6134100" y="2362200"/>
            <a:ext cx="317500" cy="3810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ar-IQ" altLang="ar-IQ" sz="2400" b="0">
              <a:solidFill>
                <a:srgbClr val="66FF66"/>
              </a:solidFill>
            </a:endParaRPr>
          </a:p>
        </p:txBody>
      </p:sp>
      <p:sp>
        <p:nvSpPr>
          <p:cNvPr id="29704" name="Rectangle 5"/>
          <p:cNvSpPr>
            <a:spLocks noChangeArrowheads="1"/>
          </p:cNvSpPr>
          <p:nvPr/>
        </p:nvSpPr>
        <p:spPr bwMode="auto">
          <a:xfrm>
            <a:off x="6054726" y="2819400"/>
            <a:ext cx="284163" cy="3810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9705" name="Rectangle 6"/>
          <p:cNvSpPr>
            <a:spLocks noChangeArrowheads="1"/>
          </p:cNvSpPr>
          <p:nvPr/>
        </p:nvSpPr>
        <p:spPr bwMode="auto">
          <a:xfrm>
            <a:off x="5884864" y="2362200"/>
            <a:ext cx="276225" cy="381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aphicFrame>
        <p:nvGraphicFramePr>
          <p:cNvPr id="29706" name="Object 11"/>
          <p:cNvGraphicFramePr>
            <a:graphicFrameLocks noChangeAspect="1"/>
          </p:cNvGraphicFramePr>
          <p:nvPr/>
        </p:nvGraphicFramePr>
        <p:xfrm>
          <a:off x="4024314" y="2354263"/>
          <a:ext cx="2452687" cy="850900"/>
        </p:xfrm>
        <a:graphic>
          <a:graphicData uri="http://schemas.openxmlformats.org/presentationml/2006/ole">
            <mc:AlternateContent xmlns:mc="http://schemas.openxmlformats.org/markup-compatibility/2006">
              <mc:Choice xmlns:v="urn:schemas-microsoft-com:vml" Requires="v">
                <p:oleObj spid="_x0000_s2089" name="Equation" r:id="rId4" imgW="1244600" imgH="431800" progId="Equation.3">
                  <p:embed/>
                </p:oleObj>
              </mc:Choice>
              <mc:Fallback>
                <p:oleObj name="Equation" r:id="rId4" imgW="1244600" imgH="431800" progId="Equation.3">
                  <p:embed/>
                  <p:pic>
                    <p:nvPicPr>
                      <p:cNvPr id="29706"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314" y="2354263"/>
                        <a:ext cx="2452687"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7" name="Rectangle 12"/>
          <p:cNvSpPr>
            <a:spLocks noChangeArrowheads="1"/>
          </p:cNvSpPr>
          <p:nvPr/>
        </p:nvSpPr>
        <p:spPr bwMode="auto">
          <a:xfrm>
            <a:off x="6934200" y="2057401"/>
            <a:ext cx="158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6600"/>
                </a:solidFill>
              </a:rPr>
              <a:t>fiber diameter</a:t>
            </a:r>
          </a:p>
        </p:txBody>
      </p:sp>
      <p:sp>
        <p:nvSpPr>
          <p:cNvPr id="29708" name="Rectangle 13"/>
          <p:cNvSpPr>
            <a:spLocks noChangeArrowheads="1"/>
          </p:cNvSpPr>
          <p:nvPr/>
        </p:nvSpPr>
        <p:spPr bwMode="auto">
          <a:xfrm>
            <a:off x="6858000" y="2635250"/>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chemeClr val="tx2"/>
                </a:solidFill>
              </a:rPr>
              <a:t>shear strength of</a:t>
            </a:r>
          </a:p>
          <a:p>
            <a:pPr>
              <a:spcBef>
                <a:spcPct val="0"/>
              </a:spcBef>
              <a:buFontTx/>
              <a:buNone/>
            </a:pPr>
            <a:r>
              <a:rPr lang="en-US" altLang="ar-IQ" sz="1800" b="0">
                <a:solidFill>
                  <a:schemeClr val="tx2"/>
                </a:solidFill>
              </a:rPr>
              <a:t>fiber-matrix interface</a:t>
            </a:r>
          </a:p>
        </p:txBody>
      </p:sp>
      <p:sp>
        <p:nvSpPr>
          <p:cNvPr id="29709" name="Rectangle 14"/>
          <p:cNvSpPr>
            <a:spLocks noChangeArrowheads="1"/>
          </p:cNvSpPr>
          <p:nvPr/>
        </p:nvSpPr>
        <p:spPr bwMode="auto">
          <a:xfrm>
            <a:off x="2438400" y="1981201"/>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00FF"/>
                </a:solidFill>
              </a:rPr>
              <a:t>fiber ultimate tensile strength</a:t>
            </a:r>
          </a:p>
        </p:txBody>
      </p:sp>
      <p:sp>
        <p:nvSpPr>
          <p:cNvPr id="29710" name="Line 15"/>
          <p:cNvSpPr>
            <a:spLocks noChangeShapeType="1"/>
          </p:cNvSpPr>
          <p:nvPr/>
        </p:nvSpPr>
        <p:spPr bwMode="auto">
          <a:xfrm>
            <a:off x="5381626" y="2255838"/>
            <a:ext cx="485775" cy="1825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29711" name="Line 16"/>
          <p:cNvSpPr>
            <a:spLocks noChangeShapeType="1"/>
          </p:cNvSpPr>
          <p:nvPr/>
        </p:nvSpPr>
        <p:spPr bwMode="auto">
          <a:xfrm flipH="1">
            <a:off x="6334126" y="2819401"/>
            <a:ext cx="600075" cy="130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29712" name="Line 17"/>
          <p:cNvSpPr>
            <a:spLocks noChangeShapeType="1"/>
          </p:cNvSpPr>
          <p:nvPr/>
        </p:nvSpPr>
        <p:spPr bwMode="auto">
          <a:xfrm flipH="1">
            <a:off x="6553200" y="2209800"/>
            <a:ext cx="4572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IQ"/>
          </a:p>
        </p:txBody>
      </p:sp>
      <p:sp>
        <p:nvSpPr>
          <p:cNvPr id="344083" name="Rectangle 19"/>
          <p:cNvSpPr>
            <a:spLocks noChangeArrowheads="1"/>
          </p:cNvSpPr>
          <p:nvPr/>
        </p:nvSpPr>
        <p:spPr bwMode="auto">
          <a:xfrm>
            <a:off x="1650097" y="3627438"/>
            <a:ext cx="8819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dirty="0"/>
              <a:t>•</a:t>
            </a:r>
            <a:r>
              <a:rPr lang="en-US" altLang="ar-IQ" sz="2200" b="0" dirty="0"/>
              <a:t>  For longer fibers, stress transference from </a:t>
            </a:r>
            <a:r>
              <a:rPr lang="en-US" altLang="ar-IQ" sz="2200" b="0" dirty="0" smtClean="0"/>
              <a:t>the matrix </a:t>
            </a:r>
            <a:r>
              <a:rPr lang="en-US" altLang="ar-IQ" sz="2200" b="0" dirty="0"/>
              <a:t>is more efficient</a:t>
            </a:r>
          </a:p>
        </p:txBody>
      </p:sp>
      <p:grpSp>
        <p:nvGrpSpPr>
          <p:cNvPr id="4" name="Group 609"/>
          <p:cNvGrpSpPr>
            <a:grpSpLocks/>
          </p:cNvGrpSpPr>
          <p:nvPr/>
        </p:nvGrpSpPr>
        <p:grpSpPr bwMode="auto">
          <a:xfrm>
            <a:off x="2209800" y="3962401"/>
            <a:ext cx="7620000" cy="2543175"/>
            <a:chOff x="432" y="2496"/>
            <a:chExt cx="4800" cy="1602"/>
          </a:xfrm>
        </p:grpSpPr>
        <p:grpSp>
          <p:nvGrpSpPr>
            <p:cNvPr id="29715" name="Group 608"/>
            <p:cNvGrpSpPr>
              <a:grpSpLocks/>
            </p:cNvGrpSpPr>
            <p:nvPr/>
          </p:nvGrpSpPr>
          <p:grpSpPr bwMode="auto">
            <a:xfrm>
              <a:off x="432" y="2496"/>
              <a:ext cx="4303" cy="1602"/>
              <a:chOff x="432" y="2496"/>
              <a:chExt cx="4303" cy="1602"/>
            </a:xfrm>
          </p:grpSpPr>
          <p:sp>
            <p:nvSpPr>
              <p:cNvPr id="29863" name="Rectangle 21"/>
              <p:cNvSpPr>
                <a:spLocks noChangeArrowheads="1"/>
              </p:cNvSpPr>
              <p:nvPr/>
            </p:nvSpPr>
            <p:spPr bwMode="auto">
              <a:xfrm>
                <a:off x="528" y="2496"/>
                <a:ext cx="12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chemeClr val="tx2"/>
                    </a:solidFill>
                  </a:rPr>
                  <a:t>Short, thick fibers:</a:t>
                </a:r>
              </a:p>
            </p:txBody>
          </p:sp>
          <p:graphicFrame>
            <p:nvGraphicFramePr>
              <p:cNvPr id="29864" name="Object 22"/>
              <p:cNvGraphicFramePr>
                <a:graphicFrameLocks noChangeAspect="1"/>
              </p:cNvGraphicFramePr>
              <p:nvPr/>
            </p:nvGraphicFramePr>
            <p:xfrm>
              <a:off x="846" y="2609"/>
              <a:ext cx="1356" cy="476"/>
            </p:xfrm>
            <a:graphic>
              <a:graphicData uri="http://schemas.openxmlformats.org/presentationml/2006/ole">
                <mc:AlternateContent xmlns:mc="http://schemas.openxmlformats.org/markup-compatibility/2006">
                  <mc:Choice xmlns:v="urn:schemas-microsoft-com:vml" Requires="v">
                    <p:oleObj spid="_x0000_s2090" name="Equation" r:id="rId6" imgW="1231366" imgH="431613" progId="Equation.3">
                      <p:embed/>
                    </p:oleObj>
                  </mc:Choice>
                  <mc:Fallback>
                    <p:oleObj name="Equation" r:id="rId6" imgW="1231366" imgH="431613" progId="Equation.3">
                      <p:embed/>
                      <p:pic>
                        <p:nvPicPr>
                          <p:cNvPr id="29864"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 y="2609"/>
                            <a:ext cx="1356"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865" name="Rectangle 24"/>
              <p:cNvSpPr>
                <a:spLocks noChangeArrowheads="1"/>
              </p:cNvSpPr>
              <p:nvPr/>
            </p:nvSpPr>
            <p:spPr bwMode="auto">
              <a:xfrm>
                <a:off x="3120" y="2496"/>
                <a:ext cx="118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6600"/>
                    </a:solidFill>
                  </a:rPr>
                  <a:t>Long, thin fibers:</a:t>
                </a:r>
              </a:p>
            </p:txBody>
          </p:sp>
          <p:sp>
            <p:nvSpPr>
              <p:cNvPr id="29866" name="Rectangle 25"/>
              <p:cNvSpPr>
                <a:spLocks noChangeArrowheads="1"/>
              </p:cNvSpPr>
              <p:nvPr/>
            </p:nvSpPr>
            <p:spPr bwMode="auto">
              <a:xfrm>
                <a:off x="491" y="3867"/>
                <a:ext cx="13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chemeClr val="tx2"/>
                    </a:solidFill>
                  </a:rPr>
                  <a:t>Low fiber efficiency</a:t>
                </a:r>
              </a:p>
            </p:txBody>
          </p:sp>
          <p:sp>
            <p:nvSpPr>
              <p:cNvPr id="29867" name="Rectangle 27"/>
              <p:cNvSpPr>
                <a:spLocks noChangeArrowheads="1"/>
              </p:cNvSpPr>
              <p:nvPr/>
            </p:nvSpPr>
            <p:spPr bwMode="auto">
              <a:xfrm>
                <a:off x="2064" y="3406"/>
                <a:ext cx="9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1200" b="0">
                  <a:solidFill>
                    <a:srgbClr val="000000"/>
                  </a:solidFill>
                </a:endParaRPr>
              </a:p>
            </p:txBody>
          </p:sp>
          <p:graphicFrame>
            <p:nvGraphicFramePr>
              <p:cNvPr id="29868" name="Object 40"/>
              <p:cNvGraphicFramePr>
                <a:graphicFrameLocks noChangeAspect="1"/>
              </p:cNvGraphicFramePr>
              <p:nvPr/>
            </p:nvGraphicFramePr>
            <p:xfrm>
              <a:off x="3366" y="2609"/>
              <a:ext cx="1369" cy="475"/>
            </p:xfrm>
            <a:graphic>
              <a:graphicData uri="http://schemas.openxmlformats.org/presentationml/2006/ole">
                <mc:AlternateContent xmlns:mc="http://schemas.openxmlformats.org/markup-compatibility/2006">
                  <mc:Choice xmlns:v="urn:schemas-microsoft-com:vml" Requires="v">
                    <p:oleObj spid="_x0000_s2091" name="Equation" r:id="rId8" imgW="1244600" imgH="431800" progId="Equation.3">
                      <p:embed/>
                    </p:oleObj>
                  </mc:Choice>
                  <mc:Fallback>
                    <p:oleObj name="Equation" r:id="rId8" imgW="1244600" imgH="431800" progId="Equation.3">
                      <p:embed/>
                      <p:pic>
                        <p:nvPicPr>
                          <p:cNvPr id="29868"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6" y="2609"/>
                            <a:ext cx="1369" cy="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869" name="AutoShape 41"/>
              <p:cNvSpPr>
                <a:spLocks noChangeAspect="1" noChangeArrowheads="1" noTextEdit="1"/>
              </p:cNvSpPr>
              <p:nvPr/>
            </p:nvSpPr>
            <p:spPr bwMode="auto">
              <a:xfrm>
                <a:off x="432" y="3003"/>
                <a:ext cx="1420"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p>
            </p:txBody>
          </p:sp>
          <p:sp>
            <p:nvSpPr>
              <p:cNvPr id="29870" name="Freeform 43"/>
              <p:cNvSpPr>
                <a:spLocks/>
              </p:cNvSpPr>
              <p:nvPr/>
            </p:nvSpPr>
            <p:spPr bwMode="auto">
              <a:xfrm>
                <a:off x="521" y="3009"/>
                <a:ext cx="1261" cy="834"/>
              </a:xfrm>
              <a:custGeom>
                <a:avLst/>
                <a:gdLst>
                  <a:gd name="T0" fmla="*/ 45 w 1261"/>
                  <a:gd name="T1" fmla="*/ 109 h 834"/>
                  <a:gd name="T2" fmla="*/ 19 w 1261"/>
                  <a:gd name="T3" fmla="*/ 172 h 834"/>
                  <a:gd name="T4" fmla="*/ 7 w 1261"/>
                  <a:gd name="T5" fmla="*/ 249 h 834"/>
                  <a:gd name="T6" fmla="*/ 7 w 1261"/>
                  <a:gd name="T7" fmla="*/ 306 h 834"/>
                  <a:gd name="T8" fmla="*/ 13 w 1261"/>
                  <a:gd name="T9" fmla="*/ 331 h 834"/>
                  <a:gd name="T10" fmla="*/ 13 w 1261"/>
                  <a:gd name="T11" fmla="*/ 363 h 834"/>
                  <a:gd name="T12" fmla="*/ 0 w 1261"/>
                  <a:gd name="T13" fmla="*/ 433 h 834"/>
                  <a:gd name="T14" fmla="*/ 0 w 1261"/>
                  <a:gd name="T15" fmla="*/ 516 h 834"/>
                  <a:gd name="T16" fmla="*/ 7 w 1261"/>
                  <a:gd name="T17" fmla="*/ 611 h 834"/>
                  <a:gd name="T18" fmla="*/ 19 w 1261"/>
                  <a:gd name="T19" fmla="*/ 656 h 834"/>
                  <a:gd name="T20" fmla="*/ 57 w 1261"/>
                  <a:gd name="T21" fmla="*/ 701 h 834"/>
                  <a:gd name="T22" fmla="*/ 115 w 1261"/>
                  <a:gd name="T23" fmla="*/ 751 h 834"/>
                  <a:gd name="T24" fmla="*/ 153 w 1261"/>
                  <a:gd name="T25" fmla="*/ 771 h 834"/>
                  <a:gd name="T26" fmla="*/ 191 w 1261"/>
                  <a:gd name="T27" fmla="*/ 783 h 834"/>
                  <a:gd name="T28" fmla="*/ 268 w 1261"/>
                  <a:gd name="T29" fmla="*/ 802 h 834"/>
                  <a:gd name="T30" fmla="*/ 312 w 1261"/>
                  <a:gd name="T31" fmla="*/ 809 h 834"/>
                  <a:gd name="T32" fmla="*/ 363 w 1261"/>
                  <a:gd name="T33" fmla="*/ 821 h 834"/>
                  <a:gd name="T34" fmla="*/ 465 w 1261"/>
                  <a:gd name="T35" fmla="*/ 821 h 834"/>
                  <a:gd name="T36" fmla="*/ 554 w 1261"/>
                  <a:gd name="T37" fmla="*/ 809 h 834"/>
                  <a:gd name="T38" fmla="*/ 650 w 1261"/>
                  <a:gd name="T39" fmla="*/ 796 h 834"/>
                  <a:gd name="T40" fmla="*/ 752 w 1261"/>
                  <a:gd name="T41" fmla="*/ 796 h 834"/>
                  <a:gd name="T42" fmla="*/ 796 w 1261"/>
                  <a:gd name="T43" fmla="*/ 802 h 834"/>
                  <a:gd name="T44" fmla="*/ 834 w 1261"/>
                  <a:gd name="T45" fmla="*/ 815 h 834"/>
                  <a:gd name="T46" fmla="*/ 879 w 1261"/>
                  <a:gd name="T47" fmla="*/ 828 h 834"/>
                  <a:gd name="T48" fmla="*/ 930 w 1261"/>
                  <a:gd name="T49" fmla="*/ 834 h 834"/>
                  <a:gd name="T50" fmla="*/ 1032 w 1261"/>
                  <a:gd name="T51" fmla="*/ 828 h 834"/>
                  <a:gd name="T52" fmla="*/ 1076 w 1261"/>
                  <a:gd name="T53" fmla="*/ 821 h 834"/>
                  <a:gd name="T54" fmla="*/ 1127 w 1261"/>
                  <a:gd name="T55" fmla="*/ 802 h 834"/>
                  <a:gd name="T56" fmla="*/ 1178 w 1261"/>
                  <a:gd name="T57" fmla="*/ 764 h 834"/>
                  <a:gd name="T58" fmla="*/ 1216 w 1261"/>
                  <a:gd name="T59" fmla="*/ 720 h 834"/>
                  <a:gd name="T60" fmla="*/ 1261 w 1261"/>
                  <a:gd name="T61" fmla="*/ 605 h 834"/>
                  <a:gd name="T62" fmla="*/ 1255 w 1261"/>
                  <a:gd name="T63" fmla="*/ 541 h 834"/>
                  <a:gd name="T64" fmla="*/ 1242 w 1261"/>
                  <a:gd name="T65" fmla="*/ 484 h 834"/>
                  <a:gd name="T66" fmla="*/ 1197 w 1261"/>
                  <a:gd name="T67" fmla="*/ 376 h 834"/>
                  <a:gd name="T68" fmla="*/ 1165 w 1261"/>
                  <a:gd name="T69" fmla="*/ 268 h 834"/>
                  <a:gd name="T70" fmla="*/ 1127 w 1261"/>
                  <a:gd name="T71" fmla="*/ 179 h 834"/>
                  <a:gd name="T72" fmla="*/ 1102 w 1261"/>
                  <a:gd name="T73" fmla="*/ 147 h 834"/>
                  <a:gd name="T74" fmla="*/ 1076 w 1261"/>
                  <a:gd name="T75" fmla="*/ 128 h 834"/>
                  <a:gd name="T76" fmla="*/ 1019 w 1261"/>
                  <a:gd name="T77" fmla="*/ 89 h 834"/>
                  <a:gd name="T78" fmla="*/ 949 w 1261"/>
                  <a:gd name="T79" fmla="*/ 51 h 834"/>
                  <a:gd name="T80" fmla="*/ 885 w 1261"/>
                  <a:gd name="T81" fmla="*/ 32 h 834"/>
                  <a:gd name="T82" fmla="*/ 745 w 1261"/>
                  <a:gd name="T83" fmla="*/ 19 h 834"/>
                  <a:gd name="T84" fmla="*/ 681 w 1261"/>
                  <a:gd name="T85" fmla="*/ 32 h 834"/>
                  <a:gd name="T86" fmla="*/ 637 w 1261"/>
                  <a:gd name="T87" fmla="*/ 51 h 834"/>
                  <a:gd name="T88" fmla="*/ 535 w 1261"/>
                  <a:gd name="T89" fmla="*/ 77 h 834"/>
                  <a:gd name="T90" fmla="*/ 459 w 1261"/>
                  <a:gd name="T91" fmla="*/ 45 h 834"/>
                  <a:gd name="T92" fmla="*/ 427 w 1261"/>
                  <a:gd name="T93" fmla="*/ 26 h 834"/>
                  <a:gd name="T94" fmla="*/ 395 w 1261"/>
                  <a:gd name="T95" fmla="*/ 13 h 834"/>
                  <a:gd name="T96" fmla="*/ 319 w 1261"/>
                  <a:gd name="T97" fmla="*/ 0 h 834"/>
                  <a:gd name="T98" fmla="*/ 287 w 1261"/>
                  <a:gd name="T99" fmla="*/ 0 h 834"/>
                  <a:gd name="T100" fmla="*/ 248 w 1261"/>
                  <a:gd name="T101" fmla="*/ 13 h 834"/>
                  <a:gd name="T102" fmla="*/ 223 w 1261"/>
                  <a:gd name="T103" fmla="*/ 19 h 834"/>
                  <a:gd name="T104" fmla="*/ 217 w 1261"/>
                  <a:gd name="T105" fmla="*/ 32 h 834"/>
                  <a:gd name="T106" fmla="*/ 185 w 1261"/>
                  <a:gd name="T107" fmla="*/ 64 h 834"/>
                  <a:gd name="T108" fmla="*/ 153 w 1261"/>
                  <a:gd name="T109" fmla="*/ 45 h 834"/>
                  <a:gd name="T110" fmla="*/ 128 w 1261"/>
                  <a:gd name="T111" fmla="*/ 39 h 834"/>
                  <a:gd name="T112" fmla="*/ 102 w 1261"/>
                  <a:gd name="T113" fmla="*/ 45 h 834"/>
                  <a:gd name="T114" fmla="*/ 83 w 1261"/>
                  <a:gd name="T115" fmla="*/ 58 h 834"/>
                  <a:gd name="T116" fmla="*/ 57 w 1261"/>
                  <a:gd name="T117" fmla="*/ 102 h 834"/>
                  <a:gd name="T118" fmla="*/ 45 w 1261"/>
                  <a:gd name="T119" fmla="*/ 109 h 8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1"/>
                  <a:gd name="T181" fmla="*/ 0 h 834"/>
                  <a:gd name="T182" fmla="*/ 1261 w 1261"/>
                  <a:gd name="T183" fmla="*/ 834 h 8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1" h="834">
                    <a:moveTo>
                      <a:pt x="45" y="109"/>
                    </a:moveTo>
                    <a:lnTo>
                      <a:pt x="19" y="172"/>
                    </a:lnTo>
                    <a:lnTo>
                      <a:pt x="7" y="249"/>
                    </a:lnTo>
                    <a:lnTo>
                      <a:pt x="7" y="306"/>
                    </a:lnTo>
                    <a:lnTo>
                      <a:pt x="13" y="331"/>
                    </a:lnTo>
                    <a:lnTo>
                      <a:pt x="13" y="363"/>
                    </a:lnTo>
                    <a:lnTo>
                      <a:pt x="0" y="433"/>
                    </a:lnTo>
                    <a:lnTo>
                      <a:pt x="0" y="516"/>
                    </a:lnTo>
                    <a:lnTo>
                      <a:pt x="7" y="611"/>
                    </a:lnTo>
                    <a:lnTo>
                      <a:pt x="19" y="656"/>
                    </a:lnTo>
                    <a:lnTo>
                      <a:pt x="57" y="701"/>
                    </a:lnTo>
                    <a:lnTo>
                      <a:pt x="115" y="751"/>
                    </a:lnTo>
                    <a:lnTo>
                      <a:pt x="153" y="771"/>
                    </a:lnTo>
                    <a:lnTo>
                      <a:pt x="191" y="783"/>
                    </a:lnTo>
                    <a:lnTo>
                      <a:pt x="268" y="802"/>
                    </a:lnTo>
                    <a:lnTo>
                      <a:pt x="312" y="809"/>
                    </a:lnTo>
                    <a:lnTo>
                      <a:pt x="363" y="821"/>
                    </a:lnTo>
                    <a:lnTo>
                      <a:pt x="465" y="821"/>
                    </a:lnTo>
                    <a:lnTo>
                      <a:pt x="554" y="809"/>
                    </a:lnTo>
                    <a:lnTo>
                      <a:pt x="650" y="796"/>
                    </a:lnTo>
                    <a:lnTo>
                      <a:pt x="752" y="796"/>
                    </a:lnTo>
                    <a:lnTo>
                      <a:pt x="796" y="802"/>
                    </a:lnTo>
                    <a:lnTo>
                      <a:pt x="834" y="815"/>
                    </a:lnTo>
                    <a:lnTo>
                      <a:pt x="879" y="828"/>
                    </a:lnTo>
                    <a:lnTo>
                      <a:pt x="930" y="834"/>
                    </a:lnTo>
                    <a:lnTo>
                      <a:pt x="1032" y="828"/>
                    </a:lnTo>
                    <a:lnTo>
                      <a:pt x="1076" y="821"/>
                    </a:lnTo>
                    <a:lnTo>
                      <a:pt x="1127" y="802"/>
                    </a:lnTo>
                    <a:lnTo>
                      <a:pt x="1178" y="764"/>
                    </a:lnTo>
                    <a:lnTo>
                      <a:pt x="1216" y="720"/>
                    </a:lnTo>
                    <a:lnTo>
                      <a:pt x="1261" y="605"/>
                    </a:lnTo>
                    <a:lnTo>
                      <a:pt x="1255" y="541"/>
                    </a:lnTo>
                    <a:lnTo>
                      <a:pt x="1242" y="484"/>
                    </a:lnTo>
                    <a:lnTo>
                      <a:pt x="1197" y="376"/>
                    </a:lnTo>
                    <a:lnTo>
                      <a:pt x="1165" y="268"/>
                    </a:lnTo>
                    <a:lnTo>
                      <a:pt x="1127" y="179"/>
                    </a:lnTo>
                    <a:lnTo>
                      <a:pt x="1102" y="147"/>
                    </a:lnTo>
                    <a:lnTo>
                      <a:pt x="1076" y="128"/>
                    </a:lnTo>
                    <a:lnTo>
                      <a:pt x="1019" y="89"/>
                    </a:lnTo>
                    <a:lnTo>
                      <a:pt x="949" y="51"/>
                    </a:lnTo>
                    <a:lnTo>
                      <a:pt x="885" y="32"/>
                    </a:lnTo>
                    <a:lnTo>
                      <a:pt x="745" y="19"/>
                    </a:lnTo>
                    <a:lnTo>
                      <a:pt x="681" y="32"/>
                    </a:lnTo>
                    <a:lnTo>
                      <a:pt x="637" y="51"/>
                    </a:lnTo>
                    <a:lnTo>
                      <a:pt x="535" y="77"/>
                    </a:lnTo>
                    <a:lnTo>
                      <a:pt x="459" y="45"/>
                    </a:lnTo>
                    <a:lnTo>
                      <a:pt x="427" y="26"/>
                    </a:lnTo>
                    <a:lnTo>
                      <a:pt x="395" y="13"/>
                    </a:lnTo>
                    <a:lnTo>
                      <a:pt x="319" y="0"/>
                    </a:lnTo>
                    <a:lnTo>
                      <a:pt x="287" y="0"/>
                    </a:lnTo>
                    <a:lnTo>
                      <a:pt x="248" y="13"/>
                    </a:lnTo>
                    <a:lnTo>
                      <a:pt x="223" y="19"/>
                    </a:lnTo>
                    <a:lnTo>
                      <a:pt x="217" y="32"/>
                    </a:lnTo>
                    <a:lnTo>
                      <a:pt x="185" y="64"/>
                    </a:lnTo>
                    <a:lnTo>
                      <a:pt x="153" y="45"/>
                    </a:lnTo>
                    <a:lnTo>
                      <a:pt x="128" y="39"/>
                    </a:lnTo>
                    <a:lnTo>
                      <a:pt x="102" y="45"/>
                    </a:lnTo>
                    <a:lnTo>
                      <a:pt x="83" y="58"/>
                    </a:lnTo>
                    <a:lnTo>
                      <a:pt x="57" y="102"/>
                    </a:lnTo>
                    <a:lnTo>
                      <a:pt x="45" y="109"/>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9871" name="Freeform 44"/>
              <p:cNvSpPr>
                <a:spLocks/>
              </p:cNvSpPr>
              <p:nvPr/>
            </p:nvSpPr>
            <p:spPr bwMode="auto">
              <a:xfrm>
                <a:off x="521" y="3009"/>
                <a:ext cx="1261" cy="834"/>
              </a:xfrm>
              <a:custGeom>
                <a:avLst/>
                <a:gdLst>
                  <a:gd name="T0" fmla="*/ 45 w 1261"/>
                  <a:gd name="T1" fmla="*/ 109 h 834"/>
                  <a:gd name="T2" fmla="*/ 19 w 1261"/>
                  <a:gd name="T3" fmla="*/ 172 h 834"/>
                  <a:gd name="T4" fmla="*/ 7 w 1261"/>
                  <a:gd name="T5" fmla="*/ 249 h 834"/>
                  <a:gd name="T6" fmla="*/ 7 w 1261"/>
                  <a:gd name="T7" fmla="*/ 306 h 834"/>
                  <a:gd name="T8" fmla="*/ 13 w 1261"/>
                  <a:gd name="T9" fmla="*/ 331 h 834"/>
                  <a:gd name="T10" fmla="*/ 13 w 1261"/>
                  <a:gd name="T11" fmla="*/ 363 h 834"/>
                  <a:gd name="T12" fmla="*/ 0 w 1261"/>
                  <a:gd name="T13" fmla="*/ 433 h 834"/>
                  <a:gd name="T14" fmla="*/ 0 w 1261"/>
                  <a:gd name="T15" fmla="*/ 516 h 834"/>
                  <a:gd name="T16" fmla="*/ 7 w 1261"/>
                  <a:gd name="T17" fmla="*/ 611 h 834"/>
                  <a:gd name="T18" fmla="*/ 19 w 1261"/>
                  <a:gd name="T19" fmla="*/ 656 h 834"/>
                  <a:gd name="T20" fmla="*/ 57 w 1261"/>
                  <a:gd name="T21" fmla="*/ 701 h 834"/>
                  <a:gd name="T22" fmla="*/ 115 w 1261"/>
                  <a:gd name="T23" fmla="*/ 751 h 834"/>
                  <a:gd name="T24" fmla="*/ 153 w 1261"/>
                  <a:gd name="T25" fmla="*/ 771 h 834"/>
                  <a:gd name="T26" fmla="*/ 191 w 1261"/>
                  <a:gd name="T27" fmla="*/ 783 h 834"/>
                  <a:gd name="T28" fmla="*/ 268 w 1261"/>
                  <a:gd name="T29" fmla="*/ 802 h 834"/>
                  <a:gd name="T30" fmla="*/ 312 w 1261"/>
                  <a:gd name="T31" fmla="*/ 809 h 834"/>
                  <a:gd name="T32" fmla="*/ 363 w 1261"/>
                  <a:gd name="T33" fmla="*/ 821 h 834"/>
                  <a:gd name="T34" fmla="*/ 465 w 1261"/>
                  <a:gd name="T35" fmla="*/ 821 h 834"/>
                  <a:gd name="T36" fmla="*/ 554 w 1261"/>
                  <a:gd name="T37" fmla="*/ 809 h 834"/>
                  <a:gd name="T38" fmla="*/ 650 w 1261"/>
                  <a:gd name="T39" fmla="*/ 796 h 834"/>
                  <a:gd name="T40" fmla="*/ 752 w 1261"/>
                  <a:gd name="T41" fmla="*/ 796 h 834"/>
                  <a:gd name="T42" fmla="*/ 796 w 1261"/>
                  <a:gd name="T43" fmla="*/ 802 h 834"/>
                  <a:gd name="T44" fmla="*/ 834 w 1261"/>
                  <a:gd name="T45" fmla="*/ 815 h 834"/>
                  <a:gd name="T46" fmla="*/ 879 w 1261"/>
                  <a:gd name="T47" fmla="*/ 828 h 834"/>
                  <a:gd name="T48" fmla="*/ 930 w 1261"/>
                  <a:gd name="T49" fmla="*/ 834 h 834"/>
                  <a:gd name="T50" fmla="*/ 1032 w 1261"/>
                  <a:gd name="T51" fmla="*/ 828 h 834"/>
                  <a:gd name="T52" fmla="*/ 1076 w 1261"/>
                  <a:gd name="T53" fmla="*/ 821 h 834"/>
                  <a:gd name="T54" fmla="*/ 1127 w 1261"/>
                  <a:gd name="T55" fmla="*/ 802 h 834"/>
                  <a:gd name="T56" fmla="*/ 1178 w 1261"/>
                  <a:gd name="T57" fmla="*/ 764 h 834"/>
                  <a:gd name="T58" fmla="*/ 1216 w 1261"/>
                  <a:gd name="T59" fmla="*/ 720 h 834"/>
                  <a:gd name="T60" fmla="*/ 1261 w 1261"/>
                  <a:gd name="T61" fmla="*/ 605 h 834"/>
                  <a:gd name="T62" fmla="*/ 1255 w 1261"/>
                  <a:gd name="T63" fmla="*/ 541 h 834"/>
                  <a:gd name="T64" fmla="*/ 1242 w 1261"/>
                  <a:gd name="T65" fmla="*/ 484 h 834"/>
                  <a:gd name="T66" fmla="*/ 1197 w 1261"/>
                  <a:gd name="T67" fmla="*/ 376 h 834"/>
                  <a:gd name="T68" fmla="*/ 1165 w 1261"/>
                  <a:gd name="T69" fmla="*/ 268 h 834"/>
                  <a:gd name="T70" fmla="*/ 1127 w 1261"/>
                  <a:gd name="T71" fmla="*/ 179 h 834"/>
                  <a:gd name="T72" fmla="*/ 1102 w 1261"/>
                  <a:gd name="T73" fmla="*/ 147 h 834"/>
                  <a:gd name="T74" fmla="*/ 1076 w 1261"/>
                  <a:gd name="T75" fmla="*/ 128 h 834"/>
                  <a:gd name="T76" fmla="*/ 1019 w 1261"/>
                  <a:gd name="T77" fmla="*/ 89 h 834"/>
                  <a:gd name="T78" fmla="*/ 949 w 1261"/>
                  <a:gd name="T79" fmla="*/ 51 h 834"/>
                  <a:gd name="T80" fmla="*/ 885 w 1261"/>
                  <a:gd name="T81" fmla="*/ 32 h 834"/>
                  <a:gd name="T82" fmla="*/ 745 w 1261"/>
                  <a:gd name="T83" fmla="*/ 19 h 834"/>
                  <a:gd name="T84" fmla="*/ 681 w 1261"/>
                  <a:gd name="T85" fmla="*/ 32 h 834"/>
                  <a:gd name="T86" fmla="*/ 637 w 1261"/>
                  <a:gd name="T87" fmla="*/ 51 h 834"/>
                  <a:gd name="T88" fmla="*/ 535 w 1261"/>
                  <a:gd name="T89" fmla="*/ 77 h 834"/>
                  <a:gd name="T90" fmla="*/ 459 w 1261"/>
                  <a:gd name="T91" fmla="*/ 45 h 834"/>
                  <a:gd name="T92" fmla="*/ 427 w 1261"/>
                  <a:gd name="T93" fmla="*/ 26 h 834"/>
                  <a:gd name="T94" fmla="*/ 395 w 1261"/>
                  <a:gd name="T95" fmla="*/ 13 h 834"/>
                  <a:gd name="T96" fmla="*/ 319 w 1261"/>
                  <a:gd name="T97" fmla="*/ 0 h 834"/>
                  <a:gd name="T98" fmla="*/ 287 w 1261"/>
                  <a:gd name="T99" fmla="*/ 0 h 834"/>
                  <a:gd name="T100" fmla="*/ 248 w 1261"/>
                  <a:gd name="T101" fmla="*/ 13 h 834"/>
                  <a:gd name="T102" fmla="*/ 223 w 1261"/>
                  <a:gd name="T103" fmla="*/ 19 h 834"/>
                  <a:gd name="T104" fmla="*/ 217 w 1261"/>
                  <a:gd name="T105" fmla="*/ 32 h 834"/>
                  <a:gd name="T106" fmla="*/ 185 w 1261"/>
                  <a:gd name="T107" fmla="*/ 64 h 834"/>
                  <a:gd name="T108" fmla="*/ 153 w 1261"/>
                  <a:gd name="T109" fmla="*/ 45 h 834"/>
                  <a:gd name="T110" fmla="*/ 128 w 1261"/>
                  <a:gd name="T111" fmla="*/ 39 h 834"/>
                  <a:gd name="T112" fmla="*/ 102 w 1261"/>
                  <a:gd name="T113" fmla="*/ 45 h 834"/>
                  <a:gd name="T114" fmla="*/ 83 w 1261"/>
                  <a:gd name="T115" fmla="*/ 58 h 834"/>
                  <a:gd name="T116" fmla="*/ 57 w 1261"/>
                  <a:gd name="T117" fmla="*/ 102 h 8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61"/>
                  <a:gd name="T178" fmla="*/ 0 h 834"/>
                  <a:gd name="T179" fmla="*/ 1261 w 1261"/>
                  <a:gd name="T180" fmla="*/ 834 h 8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61" h="834">
                    <a:moveTo>
                      <a:pt x="45" y="109"/>
                    </a:moveTo>
                    <a:lnTo>
                      <a:pt x="19" y="172"/>
                    </a:lnTo>
                    <a:lnTo>
                      <a:pt x="7" y="249"/>
                    </a:lnTo>
                    <a:lnTo>
                      <a:pt x="7" y="306"/>
                    </a:lnTo>
                    <a:lnTo>
                      <a:pt x="13" y="331"/>
                    </a:lnTo>
                    <a:lnTo>
                      <a:pt x="13" y="363"/>
                    </a:lnTo>
                    <a:lnTo>
                      <a:pt x="0" y="433"/>
                    </a:lnTo>
                    <a:lnTo>
                      <a:pt x="0" y="516"/>
                    </a:lnTo>
                    <a:lnTo>
                      <a:pt x="7" y="611"/>
                    </a:lnTo>
                    <a:lnTo>
                      <a:pt x="19" y="656"/>
                    </a:lnTo>
                    <a:lnTo>
                      <a:pt x="57" y="701"/>
                    </a:lnTo>
                    <a:lnTo>
                      <a:pt x="115" y="751"/>
                    </a:lnTo>
                    <a:lnTo>
                      <a:pt x="153" y="771"/>
                    </a:lnTo>
                    <a:lnTo>
                      <a:pt x="191" y="783"/>
                    </a:lnTo>
                    <a:lnTo>
                      <a:pt x="268" y="802"/>
                    </a:lnTo>
                    <a:lnTo>
                      <a:pt x="312" y="809"/>
                    </a:lnTo>
                    <a:lnTo>
                      <a:pt x="363" y="821"/>
                    </a:lnTo>
                    <a:lnTo>
                      <a:pt x="465" y="821"/>
                    </a:lnTo>
                    <a:lnTo>
                      <a:pt x="554" y="809"/>
                    </a:lnTo>
                    <a:lnTo>
                      <a:pt x="650" y="796"/>
                    </a:lnTo>
                    <a:lnTo>
                      <a:pt x="752" y="796"/>
                    </a:lnTo>
                    <a:lnTo>
                      <a:pt x="796" y="802"/>
                    </a:lnTo>
                    <a:lnTo>
                      <a:pt x="834" y="815"/>
                    </a:lnTo>
                    <a:lnTo>
                      <a:pt x="879" y="828"/>
                    </a:lnTo>
                    <a:lnTo>
                      <a:pt x="930" y="834"/>
                    </a:lnTo>
                    <a:lnTo>
                      <a:pt x="1032" y="828"/>
                    </a:lnTo>
                    <a:lnTo>
                      <a:pt x="1076" y="821"/>
                    </a:lnTo>
                    <a:lnTo>
                      <a:pt x="1127" y="802"/>
                    </a:lnTo>
                    <a:lnTo>
                      <a:pt x="1178" y="764"/>
                    </a:lnTo>
                    <a:lnTo>
                      <a:pt x="1216" y="720"/>
                    </a:lnTo>
                    <a:lnTo>
                      <a:pt x="1261" y="605"/>
                    </a:lnTo>
                    <a:lnTo>
                      <a:pt x="1255" y="541"/>
                    </a:lnTo>
                    <a:lnTo>
                      <a:pt x="1242" y="484"/>
                    </a:lnTo>
                    <a:lnTo>
                      <a:pt x="1197" y="376"/>
                    </a:lnTo>
                    <a:lnTo>
                      <a:pt x="1165" y="268"/>
                    </a:lnTo>
                    <a:lnTo>
                      <a:pt x="1127" y="179"/>
                    </a:lnTo>
                    <a:lnTo>
                      <a:pt x="1102" y="147"/>
                    </a:lnTo>
                    <a:lnTo>
                      <a:pt x="1076" y="128"/>
                    </a:lnTo>
                    <a:lnTo>
                      <a:pt x="1019" y="89"/>
                    </a:lnTo>
                    <a:lnTo>
                      <a:pt x="949" y="51"/>
                    </a:lnTo>
                    <a:lnTo>
                      <a:pt x="885" y="32"/>
                    </a:lnTo>
                    <a:lnTo>
                      <a:pt x="745" y="19"/>
                    </a:lnTo>
                    <a:lnTo>
                      <a:pt x="681" y="32"/>
                    </a:lnTo>
                    <a:lnTo>
                      <a:pt x="637" y="51"/>
                    </a:lnTo>
                    <a:lnTo>
                      <a:pt x="535" y="77"/>
                    </a:lnTo>
                    <a:lnTo>
                      <a:pt x="459" y="45"/>
                    </a:lnTo>
                    <a:lnTo>
                      <a:pt x="427" y="26"/>
                    </a:lnTo>
                    <a:lnTo>
                      <a:pt x="395" y="13"/>
                    </a:lnTo>
                    <a:lnTo>
                      <a:pt x="319" y="0"/>
                    </a:lnTo>
                    <a:lnTo>
                      <a:pt x="287" y="0"/>
                    </a:lnTo>
                    <a:lnTo>
                      <a:pt x="248" y="13"/>
                    </a:lnTo>
                    <a:lnTo>
                      <a:pt x="223" y="19"/>
                    </a:lnTo>
                    <a:lnTo>
                      <a:pt x="217" y="32"/>
                    </a:lnTo>
                    <a:lnTo>
                      <a:pt x="185" y="64"/>
                    </a:lnTo>
                    <a:lnTo>
                      <a:pt x="153" y="45"/>
                    </a:lnTo>
                    <a:lnTo>
                      <a:pt x="128" y="39"/>
                    </a:lnTo>
                    <a:lnTo>
                      <a:pt x="102" y="45"/>
                    </a:lnTo>
                    <a:lnTo>
                      <a:pt x="83" y="58"/>
                    </a:lnTo>
                    <a:lnTo>
                      <a:pt x="57" y="10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9872" name="Group 58"/>
              <p:cNvGrpSpPr>
                <a:grpSpLocks/>
              </p:cNvGrpSpPr>
              <p:nvPr/>
            </p:nvGrpSpPr>
            <p:grpSpPr bwMode="auto">
              <a:xfrm>
                <a:off x="438" y="3137"/>
                <a:ext cx="102" cy="579"/>
                <a:chOff x="438" y="3101"/>
                <a:chExt cx="102" cy="579"/>
              </a:xfrm>
            </p:grpSpPr>
            <p:grpSp>
              <p:nvGrpSpPr>
                <p:cNvPr id="29974" name="Group 51"/>
                <p:cNvGrpSpPr>
                  <a:grpSpLocks/>
                </p:cNvGrpSpPr>
                <p:nvPr/>
              </p:nvGrpSpPr>
              <p:grpSpPr bwMode="auto">
                <a:xfrm>
                  <a:off x="438" y="3101"/>
                  <a:ext cx="102" cy="76"/>
                  <a:chOff x="438" y="3101"/>
                  <a:chExt cx="102" cy="76"/>
                </a:xfrm>
              </p:grpSpPr>
              <p:sp>
                <p:nvSpPr>
                  <p:cNvPr id="29981" name="Freeform 49"/>
                  <p:cNvSpPr>
                    <a:spLocks/>
                  </p:cNvSpPr>
                  <p:nvPr/>
                </p:nvSpPr>
                <p:spPr bwMode="auto">
                  <a:xfrm>
                    <a:off x="438" y="3101"/>
                    <a:ext cx="83" cy="76"/>
                  </a:xfrm>
                  <a:custGeom>
                    <a:avLst/>
                    <a:gdLst>
                      <a:gd name="T0" fmla="*/ 0 w 83"/>
                      <a:gd name="T1" fmla="*/ 38 h 76"/>
                      <a:gd name="T2" fmla="*/ 83 w 83"/>
                      <a:gd name="T3" fmla="*/ 0 h 76"/>
                      <a:gd name="T4" fmla="*/ 58 w 83"/>
                      <a:gd name="T5" fmla="*/ 38 h 76"/>
                      <a:gd name="T6" fmla="*/ 83 w 83"/>
                      <a:gd name="T7" fmla="*/ 76 h 76"/>
                      <a:gd name="T8" fmla="*/ 0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0" y="38"/>
                        </a:moveTo>
                        <a:lnTo>
                          <a:pt x="83" y="0"/>
                        </a:lnTo>
                        <a:lnTo>
                          <a:pt x="58" y="38"/>
                        </a:lnTo>
                        <a:lnTo>
                          <a:pt x="83" y="76"/>
                        </a:lnTo>
                        <a:lnTo>
                          <a:pt x="0" y="38"/>
                        </a:lnTo>
                        <a:close/>
                      </a:path>
                    </a:pathLst>
                  </a:custGeom>
                  <a:solidFill>
                    <a:srgbClr val="000000"/>
                  </a:solidFill>
                  <a:ln w="9525">
                    <a:solidFill>
                      <a:srgbClr val="000000"/>
                    </a:solidFill>
                    <a:round/>
                    <a:headEnd/>
                    <a:tailEnd/>
                  </a:ln>
                </p:spPr>
                <p:txBody>
                  <a:bodyPr/>
                  <a:lstStyle/>
                  <a:p>
                    <a:endParaRPr lang="ar-IQ"/>
                  </a:p>
                </p:txBody>
              </p:sp>
              <p:sp>
                <p:nvSpPr>
                  <p:cNvPr id="29982" name="Line 50"/>
                  <p:cNvSpPr>
                    <a:spLocks noChangeShapeType="1"/>
                  </p:cNvSpPr>
                  <p:nvPr/>
                </p:nvSpPr>
                <p:spPr bwMode="auto">
                  <a:xfrm>
                    <a:off x="496" y="3139"/>
                    <a:ext cx="4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75" name="Group 54"/>
                <p:cNvGrpSpPr>
                  <a:grpSpLocks/>
                </p:cNvGrpSpPr>
                <p:nvPr/>
              </p:nvGrpSpPr>
              <p:grpSpPr bwMode="auto">
                <a:xfrm>
                  <a:off x="438" y="3349"/>
                  <a:ext cx="102" cy="76"/>
                  <a:chOff x="438" y="3349"/>
                  <a:chExt cx="102" cy="76"/>
                </a:xfrm>
              </p:grpSpPr>
              <p:sp>
                <p:nvSpPr>
                  <p:cNvPr id="29979" name="Freeform 52"/>
                  <p:cNvSpPr>
                    <a:spLocks/>
                  </p:cNvSpPr>
                  <p:nvPr/>
                </p:nvSpPr>
                <p:spPr bwMode="auto">
                  <a:xfrm>
                    <a:off x="438" y="3349"/>
                    <a:ext cx="83" cy="76"/>
                  </a:xfrm>
                  <a:custGeom>
                    <a:avLst/>
                    <a:gdLst>
                      <a:gd name="T0" fmla="*/ 0 w 83"/>
                      <a:gd name="T1" fmla="*/ 38 h 76"/>
                      <a:gd name="T2" fmla="*/ 83 w 83"/>
                      <a:gd name="T3" fmla="*/ 0 h 76"/>
                      <a:gd name="T4" fmla="*/ 58 w 83"/>
                      <a:gd name="T5" fmla="*/ 38 h 76"/>
                      <a:gd name="T6" fmla="*/ 83 w 83"/>
                      <a:gd name="T7" fmla="*/ 76 h 76"/>
                      <a:gd name="T8" fmla="*/ 0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0" y="38"/>
                        </a:moveTo>
                        <a:lnTo>
                          <a:pt x="83" y="0"/>
                        </a:lnTo>
                        <a:lnTo>
                          <a:pt x="58" y="38"/>
                        </a:lnTo>
                        <a:lnTo>
                          <a:pt x="83" y="76"/>
                        </a:lnTo>
                        <a:lnTo>
                          <a:pt x="0" y="38"/>
                        </a:lnTo>
                        <a:close/>
                      </a:path>
                    </a:pathLst>
                  </a:custGeom>
                  <a:solidFill>
                    <a:srgbClr val="000000"/>
                  </a:solidFill>
                  <a:ln w="9525">
                    <a:solidFill>
                      <a:srgbClr val="000000"/>
                    </a:solidFill>
                    <a:round/>
                    <a:headEnd/>
                    <a:tailEnd/>
                  </a:ln>
                </p:spPr>
                <p:txBody>
                  <a:bodyPr/>
                  <a:lstStyle/>
                  <a:p>
                    <a:endParaRPr lang="ar-IQ"/>
                  </a:p>
                </p:txBody>
              </p:sp>
              <p:sp>
                <p:nvSpPr>
                  <p:cNvPr id="29980" name="Line 53"/>
                  <p:cNvSpPr>
                    <a:spLocks noChangeShapeType="1"/>
                  </p:cNvSpPr>
                  <p:nvPr/>
                </p:nvSpPr>
                <p:spPr bwMode="auto">
                  <a:xfrm>
                    <a:off x="496" y="3387"/>
                    <a:ext cx="4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76" name="Group 57"/>
                <p:cNvGrpSpPr>
                  <a:grpSpLocks/>
                </p:cNvGrpSpPr>
                <p:nvPr/>
              </p:nvGrpSpPr>
              <p:grpSpPr bwMode="auto">
                <a:xfrm>
                  <a:off x="438" y="3603"/>
                  <a:ext cx="102" cy="77"/>
                  <a:chOff x="438" y="3603"/>
                  <a:chExt cx="102" cy="77"/>
                </a:xfrm>
              </p:grpSpPr>
              <p:sp>
                <p:nvSpPr>
                  <p:cNvPr id="29977" name="Freeform 55"/>
                  <p:cNvSpPr>
                    <a:spLocks/>
                  </p:cNvSpPr>
                  <p:nvPr/>
                </p:nvSpPr>
                <p:spPr bwMode="auto">
                  <a:xfrm>
                    <a:off x="438" y="3603"/>
                    <a:ext cx="83" cy="77"/>
                  </a:xfrm>
                  <a:custGeom>
                    <a:avLst/>
                    <a:gdLst>
                      <a:gd name="T0" fmla="*/ 0 w 83"/>
                      <a:gd name="T1" fmla="*/ 39 h 77"/>
                      <a:gd name="T2" fmla="*/ 83 w 83"/>
                      <a:gd name="T3" fmla="*/ 0 h 77"/>
                      <a:gd name="T4" fmla="*/ 58 w 83"/>
                      <a:gd name="T5" fmla="*/ 39 h 77"/>
                      <a:gd name="T6" fmla="*/ 83 w 83"/>
                      <a:gd name="T7" fmla="*/ 77 h 77"/>
                      <a:gd name="T8" fmla="*/ 0 w 83"/>
                      <a:gd name="T9" fmla="*/ 39 h 77"/>
                      <a:gd name="T10" fmla="*/ 0 60000 65536"/>
                      <a:gd name="T11" fmla="*/ 0 60000 65536"/>
                      <a:gd name="T12" fmla="*/ 0 60000 65536"/>
                      <a:gd name="T13" fmla="*/ 0 60000 65536"/>
                      <a:gd name="T14" fmla="*/ 0 60000 65536"/>
                      <a:gd name="T15" fmla="*/ 0 w 83"/>
                      <a:gd name="T16" fmla="*/ 0 h 77"/>
                      <a:gd name="T17" fmla="*/ 83 w 83"/>
                      <a:gd name="T18" fmla="*/ 77 h 77"/>
                    </a:gdLst>
                    <a:ahLst/>
                    <a:cxnLst>
                      <a:cxn ang="T10">
                        <a:pos x="T0" y="T1"/>
                      </a:cxn>
                      <a:cxn ang="T11">
                        <a:pos x="T2" y="T3"/>
                      </a:cxn>
                      <a:cxn ang="T12">
                        <a:pos x="T4" y="T5"/>
                      </a:cxn>
                      <a:cxn ang="T13">
                        <a:pos x="T6" y="T7"/>
                      </a:cxn>
                      <a:cxn ang="T14">
                        <a:pos x="T8" y="T9"/>
                      </a:cxn>
                    </a:cxnLst>
                    <a:rect l="T15" t="T16" r="T17" b="T18"/>
                    <a:pathLst>
                      <a:path w="83" h="77">
                        <a:moveTo>
                          <a:pt x="0" y="39"/>
                        </a:moveTo>
                        <a:lnTo>
                          <a:pt x="83" y="0"/>
                        </a:lnTo>
                        <a:lnTo>
                          <a:pt x="58" y="39"/>
                        </a:lnTo>
                        <a:lnTo>
                          <a:pt x="83" y="77"/>
                        </a:lnTo>
                        <a:lnTo>
                          <a:pt x="0" y="39"/>
                        </a:lnTo>
                        <a:close/>
                      </a:path>
                    </a:pathLst>
                  </a:custGeom>
                  <a:solidFill>
                    <a:srgbClr val="000000"/>
                  </a:solidFill>
                  <a:ln w="9525">
                    <a:solidFill>
                      <a:srgbClr val="000000"/>
                    </a:solidFill>
                    <a:round/>
                    <a:headEnd/>
                    <a:tailEnd/>
                  </a:ln>
                </p:spPr>
                <p:txBody>
                  <a:bodyPr/>
                  <a:lstStyle/>
                  <a:p>
                    <a:endParaRPr lang="ar-IQ"/>
                  </a:p>
                </p:txBody>
              </p:sp>
              <p:sp>
                <p:nvSpPr>
                  <p:cNvPr id="29978" name="Line 56"/>
                  <p:cNvSpPr>
                    <a:spLocks noChangeShapeType="1"/>
                  </p:cNvSpPr>
                  <p:nvPr/>
                </p:nvSpPr>
                <p:spPr bwMode="auto">
                  <a:xfrm>
                    <a:off x="496" y="3642"/>
                    <a:ext cx="4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nvGrpSpPr>
              <p:cNvPr id="29873" name="Group 68"/>
              <p:cNvGrpSpPr>
                <a:grpSpLocks/>
              </p:cNvGrpSpPr>
              <p:nvPr/>
            </p:nvGrpSpPr>
            <p:grpSpPr bwMode="auto">
              <a:xfrm>
                <a:off x="1737" y="3137"/>
                <a:ext cx="102" cy="579"/>
                <a:chOff x="1737" y="3101"/>
                <a:chExt cx="102" cy="579"/>
              </a:xfrm>
            </p:grpSpPr>
            <p:grpSp>
              <p:nvGrpSpPr>
                <p:cNvPr id="29965" name="Group 61"/>
                <p:cNvGrpSpPr>
                  <a:grpSpLocks/>
                </p:cNvGrpSpPr>
                <p:nvPr/>
              </p:nvGrpSpPr>
              <p:grpSpPr bwMode="auto">
                <a:xfrm>
                  <a:off x="1737" y="3101"/>
                  <a:ext cx="102" cy="76"/>
                  <a:chOff x="1737" y="3101"/>
                  <a:chExt cx="102" cy="76"/>
                </a:xfrm>
              </p:grpSpPr>
              <p:sp>
                <p:nvSpPr>
                  <p:cNvPr id="29972" name="Freeform 59"/>
                  <p:cNvSpPr>
                    <a:spLocks/>
                  </p:cNvSpPr>
                  <p:nvPr/>
                </p:nvSpPr>
                <p:spPr bwMode="auto">
                  <a:xfrm>
                    <a:off x="1756" y="3101"/>
                    <a:ext cx="83" cy="76"/>
                  </a:xfrm>
                  <a:custGeom>
                    <a:avLst/>
                    <a:gdLst>
                      <a:gd name="T0" fmla="*/ 83 w 83"/>
                      <a:gd name="T1" fmla="*/ 38 h 76"/>
                      <a:gd name="T2" fmla="*/ 0 w 83"/>
                      <a:gd name="T3" fmla="*/ 76 h 76"/>
                      <a:gd name="T4" fmla="*/ 26 w 83"/>
                      <a:gd name="T5" fmla="*/ 38 h 76"/>
                      <a:gd name="T6" fmla="*/ 0 w 83"/>
                      <a:gd name="T7" fmla="*/ 0 h 76"/>
                      <a:gd name="T8" fmla="*/ 83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83" y="38"/>
                        </a:moveTo>
                        <a:lnTo>
                          <a:pt x="0" y="76"/>
                        </a:lnTo>
                        <a:lnTo>
                          <a:pt x="26" y="38"/>
                        </a:lnTo>
                        <a:lnTo>
                          <a:pt x="0" y="0"/>
                        </a:lnTo>
                        <a:lnTo>
                          <a:pt x="83" y="38"/>
                        </a:lnTo>
                        <a:close/>
                      </a:path>
                    </a:pathLst>
                  </a:custGeom>
                  <a:solidFill>
                    <a:srgbClr val="000000"/>
                  </a:solidFill>
                  <a:ln w="9525">
                    <a:solidFill>
                      <a:srgbClr val="000000"/>
                    </a:solidFill>
                    <a:round/>
                    <a:headEnd/>
                    <a:tailEnd/>
                  </a:ln>
                </p:spPr>
                <p:txBody>
                  <a:bodyPr/>
                  <a:lstStyle/>
                  <a:p>
                    <a:endParaRPr lang="ar-IQ"/>
                  </a:p>
                </p:txBody>
              </p:sp>
              <p:sp>
                <p:nvSpPr>
                  <p:cNvPr id="29973" name="Line 60"/>
                  <p:cNvSpPr>
                    <a:spLocks noChangeShapeType="1"/>
                  </p:cNvSpPr>
                  <p:nvPr/>
                </p:nvSpPr>
                <p:spPr bwMode="auto">
                  <a:xfrm>
                    <a:off x="1737" y="3139"/>
                    <a:ext cx="4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66" name="Group 64"/>
                <p:cNvGrpSpPr>
                  <a:grpSpLocks/>
                </p:cNvGrpSpPr>
                <p:nvPr/>
              </p:nvGrpSpPr>
              <p:grpSpPr bwMode="auto">
                <a:xfrm>
                  <a:off x="1737" y="3349"/>
                  <a:ext cx="102" cy="76"/>
                  <a:chOff x="1737" y="3349"/>
                  <a:chExt cx="102" cy="76"/>
                </a:xfrm>
              </p:grpSpPr>
              <p:sp>
                <p:nvSpPr>
                  <p:cNvPr id="29970" name="Freeform 62"/>
                  <p:cNvSpPr>
                    <a:spLocks/>
                  </p:cNvSpPr>
                  <p:nvPr/>
                </p:nvSpPr>
                <p:spPr bwMode="auto">
                  <a:xfrm>
                    <a:off x="1756" y="3349"/>
                    <a:ext cx="83" cy="76"/>
                  </a:xfrm>
                  <a:custGeom>
                    <a:avLst/>
                    <a:gdLst>
                      <a:gd name="T0" fmla="*/ 83 w 83"/>
                      <a:gd name="T1" fmla="*/ 38 h 76"/>
                      <a:gd name="T2" fmla="*/ 0 w 83"/>
                      <a:gd name="T3" fmla="*/ 76 h 76"/>
                      <a:gd name="T4" fmla="*/ 26 w 83"/>
                      <a:gd name="T5" fmla="*/ 38 h 76"/>
                      <a:gd name="T6" fmla="*/ 0 w 83"/>
                      <a:gd name="T7" fmla="*/ 0 h 76"/>
                      <a:gd name="T8" fmla="*/ 83 w 83"/>
                      <a:gd name="T9" fmla="*/ 38 h 76"/>
                      <a:gd name="T10" fmla="*/ 0 60000 65536"/>
                      <a:gd name="T11" fmla="*/ 0 60000 65536"/>
                      <a:gd name="T12" fmla="*/ 0 60000 65536"/>
                      <a:gd name="T13" fmla="*/ 0 60000 65536"/>
                      <a:gd name="T14" fmla="*/ 0 60000 65536"/>
                      <a:gd name="T15" fmla="*/ 0 w 83"/>
                      <a:gd name="T16" fmla="*/ 0 h 76"/>
                      <a:gd name="T17" fmla="*/ 83 w 83"/>
                      <a:gd name="T18" fmla="*/ 76 h 76"/>
                    </a:gdLst>
                    <a:ahLst/>
                    <a:cxnLst>
                      <a:cxn ang="T10">
                        <a:pos x="T0" y="T1"/>
                      </a:cxn>
                      <a:cxn ang="T11">
                        <a:pos x="T2" y="T3"/>
                      </a:cxn>
                      <a:cxn ang="T12">
                        <a:pos x="T4" y="T5"/>
                      </a:cxn>
                      <a:cxn ang="T13">
                        <a:pos x="T6" y="T7"/>
                      </a:cxn>
                      <a:cxn ang="T14">
                        <a:pos x="T8" y="T9"/>
                      </a:cxn>
                    </a:cxnLst>
                    <a:rect l="T15" t="T16" r="T17" b="T18"/>
                    <a:pathLst>
                      <a:path w="83" h="76">
                        <a:moveTo>
                          <a:pt x="83" y="38"/>
                        </a:moveTo>
                        <a:lnTo>
                          <a:pt x="0" y="76"/>
                        </a:lnTo>
                        <a:lnTo>
                          <a:pt x="26" y="38"/>
                        </a:lnTo>
                        <a:lnTo>
                          <a:pt x="0" y="0"/>
                        </a:lnTo>
                        <a:lnTo>
                          <a:pt x="83" y="38"/>
                        </a:lnTo>
                        <a:close/>
                      </a:path>
                    </a:pathLst>
                  </a:custGeom>
                  <a:solidFill>
                    <a:srgbClr val="000000"/>
                  </a:solidFill>
                  <a:ln w="9525">
                    <a:solidFill>
                      <a:srgbClr val="000000"/>
                    </a:solidFill>
                    <a:round/>
                    <a:headEnd/>
                    <a:tailEnd/>
                  </a:ln>
                </p:spPr>
                <p:txBody>
                  <a:bodyPr/>
                  <a:lstStyle/>
                  <a:p>
                    <a:endParaRPr lang="ar-IQ"/>
                  </a:p>
                </p:txBody>
              </p:sp>
              <p:sp>
                <p:nvSpPr>
                  <p:cNvPr id="29971" name="Line 63"/>
                  <p:cNvSpPr>
                    <a:spLocks noChangeShapeType="1"/>
                  </p:cNvSpPr>
                  <p:nvPr/>
                </p:nvSpPr>
                <p:spPr bwMode="auto">
                  <a:xfrm>
                    <a:off x="1737" y="3387"/>
                    <a:ext cx="4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967" name="Group 67"/>
                <p:cNvGrpSpPr>
                  <a:grpSpLocks/>
                </p:cNvGrpSpPr>
                <p:nvPr/>
              </p:nvGrpSpPr>
              <p:grpSpPr bwMode="auto">
                <a:xfrm>
                  <a:off x="1737" y="3603"/>
                  <a:ext cx="102" cy="77"/>
                  <a:chOff x="1737" y="3603"/>
                  <a:chExt cx="102" cy="77"/>
                </a:xfrm>
              </p:grpSpPr>
              <p:sp>
                <p:nvSpPr>
                  <p:cNvPr id="29968" name="Freeform 65"/>
                  <p:cNvSpPr>
                    <a:spLocks/>
                  </p:cNvSpPr>
                  <p:nvPr/>
                </p:nvSpPr>
                <p:spPr bwMode="auto">
                  <a:xfrm>
                    <a:off x="1756" y="3603"/>
                    <a:ext cx="83" cy="77"/>
                  </a:xfrm>
                  <a:custGeom>
                    <a:avLst/>
                    <a:gdLst>
                      <a:gd name="T0" fmla="*/ 83 w 83"/>
                      <a:gd name="T1" fmla="*/ 39 h 77"/>
                      <a:gd name="T2" fmla="*/ 0 w 83"/>
                      <a:gd name="T3" fmla="*/ 77 h 77"/>
                      <a:gd name="T4" fmla="*/ 26 w 83"/>
                      <a:gd name="T5" fmla="*/ 39 h 77"/>
                      <a:gd name="T6" fmla="*/ 0 w 83"/>
                      <a:gd name="T7" fmla="*/ 0 h 77"/>
                      <a:gd name="T8" fmla="*/ 83 w 83"/>
                      <a:gd name="T9" fmla="*/ 39 h 77"/>
                      <a:gd name="T10" fmla="*/ 0 60000 65536"/>
                      <a:gd name="T11" fmla="*/ 0 60000 65536"/>
                      <a:gd name="T12" fmla="*/ 0 60000 65536"/>
                      <a:gd name="T13" fmla="*/ 0 60000 65536"/>
                      <a:gd name="T14" fmla="*/ 0 60000 65536"/>
                      <a:gd name="T15" fmla="*/ 0 w 83"/>
                      <a:gd name="T16" fmla="*/ 0 h 77"/>
                      <a:gd name="T17" fmla="*/ 83 w 83"/>
                      <a:gd name="T18" fmla="*/ 77 h 77"/>
                    </a:gdLst>
                    <a:ahLst/>
                    <a:cxnLst>
                      <a:cxn ang="T10">
                        <a:pos x="T0" y="T1"/>
                      </a:cxn>
                      <a:cxn ang="T11">
                        <a:pos x="T2" y="T3"/>
                      </a:cxn>
                      <a:cxn ang="T12">
                        <a:pos x="T4" y="T5"/>
                      </a:cxn>
                      <a:cxn ang="T13">
                        <a:pos x="T6" y="T7"/>
                      </a:cxn>
                      <a:cxn ang="T14">
                        <a:pos x="T8" y="T9"/>
                      </a:cxn>
                    </a:cxnLst>
                    <a:rect l="T15" t="T16" r="T17" b="T18"/>
                    <a:pathLst>
                      <a:path w="83" h="77">
                        <a:moveTo>
                          <a:pt x="83" y="39"/>
                        </a:moveTo>
                        <a:lnTo>
                          <a:pt x="0" y="77"/>
                        </a:lnTo>
                        <a:lnTo>
                          <a:pt x="26" y="39"/>
                        </a:lnTo>
                        <a:lnTo>
                          <a:pt x="0" y="0"/>
                        </a:lnTo>
                        <a:lnTo>
                          <a:pt x="83" y="39"/>
                        </a:lnTo>
                        <a:close/>
                      </a:path>
                    </a:pathLst>
                  </a:custGeom>
                  <a:solidFill>
                    <a:srgbClr val="000000"/>
                  </a:solidFill>
                  <a:ln w="9525">
                    <a:solidFill>
                      <a:srgbClr val="000000"/>
                    </a:solidFill>
                    <a:round/>
                    <a:headEnd/>
                    <a:tailEnd/>
                  </a:ln>
                </p:spPr>
                <p:txBody>
                  <a:bodyPr/>
                  <a:lstStyle/>
                  <a:p>
                    <a:endParaRPr lang="ar-IQ"/>
                  </a:p>
                </p:txBody>
              </p:sp>
              <p:sp>
                <p:nvSpPr>
                  <p:cNvPr id="29969" name="Line 66"/>
                  <p:cNvSpPr>
                    <a:spLocks noChangeShapeType="1"/>
                  </p:cNvSpPr>
                  <p:nvPr/>
                </p:nvSpPr>
                <p:spPr bwMode="auto">
                  <a:xfrm>
                    <a:off x="1737" y="3642"/>
                    <a:ext cx="4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nvGrpSpPr>
              <p:cNvPr id="29874" name="Group 616"/>
              <p:cNvGrpSpPr>
                <a:grpSpLocks/>
              </p:cNvGrpSpPr>
              <p:nvPr/>
            </p:nvGrpSpPr>
            <p:grpSpPr bwMode="auto">
              <a:xfrm>
                <a:off x="668" y="3204"/>
                <a:ext cx="979" cy="449"/>
                <a:chOff x="668" y="3264"/>
                <a:chExt cx="979" cy="449"/>
              </a:xfrm>
            </p:grpSpPr>
            <p:grpSp>
              <p:nvGrpSpPr>
                <p:cNvPr id="29875" name="Group 234"/>
                <p:cNvGrpSpPr>
                  <a:grpSpLocks/>
                </p:cNvGrpSpPr>
                <p:nvPr/>
              </p:nvGrpSpPr>
              <p:grpSpPr bwMode="auto">
                <a:xfrm>
                  <a:off x="668" y="3270"/>
                  <a:ext cx="491" cy="443"/>
                  <a:chOff x="668" y="3234"/>
                  <a:chExt cx="491" cy="443"/>
                </a:xfrm>
              </p:grpSpPr>
              <p:grpSp>
                <p:nvGrpSpPr>
                  <p:cNvPr id="29927" name="Group 195"/>
                  <p:cNvGrpSpPr>
                    <a:grpSpLocks/>
                  </p:cNvGrpSpPr>
                  <p:nvPr/>
                </p:nvGrpSpPr>
                <p:grpSpPr bwMode="auto">
                  <a:xfrm>
                    <a:off x="668" y="3234"/>
                    <a:ext cx="491" cy="227"/>
                    <a:chOff x="668" y="3230"/>
                    <a:chExt cx="491" cy="227"/>
                  </a:xfrm>
                </p:grpSpPr>
                <p:grpSp>
                  <p:nvGrpSpPr>
                    <p:cNvPr id="29947" name="Group 164"/>
                    <p:cNvGrpSpPr>
                      <a:grpSpLocks/>
                    </p:cNvGrpSpPr>
                    <p:nvPr/>
                  </p:nvGrpSpPr>
                  <p:grpSpPr bwMode="auto">
                    <a:xfrm>
                      <a:off x="668" y="3230"/>
                      <a:ext cx="491" cy="70"/>
                      <a:chOff x="668" y="3222"/>
                      <a:chExt cx="491" cy="70"/>
                    </a:xfrm>
                  </p:grpSpPr>
                  <p:sp>
                    <p:nvSpPr>
                      <p:cNvPr id="29956" name="Line 155"/>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57" name="Line 156"/>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58" name="Line 157"/>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59" name="Line 158"/>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0" name="Line 159"/>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1" name="Line 160"/>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2" name="Line 161"/>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3" name="Line 162"/>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64" name="Line 163"/>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948" name="Line 165"/>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9" name="Freeform 167"/>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0" name="Freeform 169"/>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1" name="Freeform 171"/>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2" name="Freeform 173"/>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3" name="Freeform 175"/>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4" name="Freeform 177"/>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55" name="Freeform 179"/>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grpSp>
                <p:nvGrpSpPr>
                  <p:cNvPr id="29928" name="Group 215"/>
                  <p:cNvGrpSpPr>
                    <a:grpSpLocks/>
                  </p:cNvGrpSpPr>
                  <p:nvPr/>
                </p:nvGrpSpPr>
                <p:grpSpPr bwMode="auto">
                  <a:xfrm flipV="1">
                    <a:off x="668" y="3450"/>
                    <a:ext cx="491" cy="227"/>
                    <a:chOff x="668" y="3230"/>
                    <a:chExt cx="491" cy="227"/>
                  </a:xfrm>
                </p:grpSpPr>
                <p:grpSp>
                  <p:nvGrpSpPr>
                    <p:cNvPr id="29929" name="Group 216"/>
                    <p:cNvGrpSpPr>
                      <a:grpSpLocks/>
                    </p:cNvGrpSpPr>
                    <p:nvPr/>
                  </p:nvGrpSpPr>
                  <p:grpSpPr bwMode="auto">
                    <a:xfrm>
                      <a:off x="668" y="3230"/>
                      <a:ext cx="491" cy="70"/>
                      <a:chOff x="668" y="3222"/>
                      <a:chExt cx="491" cy="70"/>
                    </a:xfrm>
                  </p:grpSpPr>
                  <p:sp>
                    <p:nvSpPr>
                      <p:cNvPr id="29938" name="Line 217"/>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39" name="Line 218"/>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0" name="Line 219"/>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1" name="Line 220"/>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2" name="Line 221"/>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3" name="Line 222"/>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4" name="Line 223"/>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5" name="Line 224"/>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46" name="Line 225"/>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930" name="Line 226"/>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31" name="Freeform 227"/>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2" name="Freeform 228"/>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3" name="Freeform 229"/>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4" name="Freeform 230"/>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5" name="Freeform 231"/>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6" name="Freeform 232"/>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937" name="Freeform 233"/>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grpSp>
            </p:grpSp>
            <p:grpSp>
              <p:nvGrpSpPr>
                <p:cNvPr id="29876" name="Group 235"/>
                <p:cNvGrpSpPr>
                  <a:grpSpLocks/>
                </p:cNvGrpSpPr>
                <p:nvPr/>
              </p:nvGrpSpPr>
              <p:grpSpPr bwMode="auto">
                <a:xfrm flipH="1">
                  <a:off x="1156" y="3266"/>
                  <a:ext cx="491" cy="443"/>
                  <a:chOff x="668" y="3234"/>
                  <a:chExt cx="491" cy="443"/>
                </a:xfrm>
              </p:grpSpPr>
              <p:grpSp>
                <p:nvGrpSpPr>
                  <p:cNvPr id="29889" name="Group 236"/>
                  <p:cNvGrpSpPr>
                    <a:grpSpLocks/>
                  </p:cNvGrpSpPr>
                  <p:nvPr/>
                </p:nvGrpSpPr>
                <p:grpSpPr bwMode="auto">
                  <a:xfrm>
                    <a:off x="668" y="3234"/>
                    <a:ext cx="491" cy="227"/>
                    <a:chOff x="668" y="3230"/>
                    <a:chExt cx="491" cy="227"/>
                  </a:xfrm>
                </p:grpSpPr>
                <p:grpSp>
                  <p:nvGrpSpPr>
                    <p:cNvPr id="29909" name="Group 237"/>
                    <p:cNvGrpSpPr>
                      <a:grpSpLocks/>
                    </p:cNvGrpSpPr>
                    <p:nvPr/>
                  </p:nvGrpSpPr>
                  <p:grpSpPr bwMode="auto">
                    <a:xfrm>
                      <a:off x="668" y="3230"/>
                      <a:ext cx="491" cy="70"/>
                      <a:chOff x="668" y="3222"/>
                      <a:chExt cx="491" cy="70"/>
                    </a:xfrm>
                  </p:grpSpPr>
                  <p:sp>
                    <p:nvSpPr>
                      <p:cNvPr id="29918" name="Line 238"/>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19" name="Line 239"/>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0" name="Line 240"/>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1" name="Line 241"/>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2" name="Line 242"/>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3" name="Line 243"/>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4" name="Line 244"/>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5" name="Line 245"/>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26" name="Line 246"/>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910" name="Line 247"/>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11" name="Freeform 248"/>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2" name="Freeform 249"/>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3" name="Freeform 250"/>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4" name="Freeform 251"/>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5" name="Freeform 252"/>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6" name="Freeform 253"/>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917" name="Freeform 254"/>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grpSp>
                <p:nvGrpSpPr>
                  <p:cNvPr id="29890" name="Group 255"/>
                  <p:cNvGrpSpPr>
                    <a:grpSpLocks/>
                  </p:cNvGrpSpPr>
                  <p:nvPr/>
                </p:nvGrpSpPr>
                <p:grpSpPr bwMode="auto">
                  <a:xfrm flipV="1">
                    <a:off x="668" y="3450"/>
                    <a:ext cx="491" cy="227"/>
                    <a:chOff x="668" y="3230"/>
                    <a:chExt cx="491" cy="227"/>
                  </a:xfrm>
                </p:grpSpPr>
                <p:grpSp>
                  <p:nvGrpSpPr>
                    <p:cNvPr id="29891" name="Group 256"/>
                    <p:cNvGrpSpPr>
                      <a:grpSpLocks/>
                    </p:cNvGrpSpPr>
                    <p:nvPr/>
                  </p:nvGrpSpPr>
                  <p:grpSpPr bwMode="auto">
                    <a:xfrm>
                      <a:off x="668" y="3230"/>
                      <a:ext cx="491" cy="70"/>
                      <a:chOff x="668" y="3222"/>
                      <a:chExt cx="491" cy="70"/>
                    </a:xfrm>
                  </p:grpSpPr>
                  <p:sp>
                    <p:nvSpPr>
                      <p:cNvPr id="29900" name="Line 257"/>
                      <p:cNvSpPr>
                        <a:spLocks noChangeShapeType="1"/>
                      </p:cNvSpPr>
                      <p:nvPr/>
                    </p:nvSpPr>
                    <p:spPr bwMode="auto">
                      <a:xfrm flipV="1">
                        <a:off x="115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1" name="Line 258"/>
                      <p:cNvSpPr>
                        <a:spLocks noChangeShapeType="1"/>
                      </p:cNvSpPr>
                      <p:nvPr/>
                    </p:nvSpPr>
                    <p:spPr bwMode="auto">
                      <a:xfrm flipV="1">
                        <a:off x="1094"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2" name="Line 259"/>
                      <p:cNvSpPr>
                        <a:spLocks noChangeShapeType="1"/>
                      </p:cNvSpPr>
                      <p:nvPr/>
                    </p:nvSpPr>
                    <p:spPr bwMode="auto">
                      <a:xfrm flipV="1">
                        <a:off x="10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3" name="Line 260"/>
                      <p:cNvSpPr>
                        <a:spLocks noChangeShapeType="1"/>
                      </p:cNvSpPr>
                      <p:nvPr/>
                    </p:nvSpPr>
                    <p:spPr bwMode="auto">
                      <a:xfrm flipV="1">
                        <a:off x="973"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4" name="Line 261"/>
                      <p:cNvSpPr>
                        <a:spLocks noChangeShapeType="1"/>
                      </p:cNvSpPr>
                      <p:nvPr/>
                    </p:nvSpPr>
                    <p:spPr bwMode="auto">
                      <a:xfrm flipV="1">
                        <a:off x="910"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5" name="Line 262"/>
                      <p:cNvSpPr>
                        <a:spLocks noChangeShapeType="1"/>
                      </p:cNvSpPr>
                      <p:nvPr/>
                    </p:nvSpPr>
                    <p:spPr bwMode="auto">
                      <a:xfrm flipV="1">
                        <a:off x="852"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6" name="Line 263"/>
                      <p:cNvSpPr>
                        <a:spLocks noChangeShapeType="1"/>
                      </p:cNvSpPr>
                      <p:nvPr/>
                    </p:nvSpPr>
                    <p:spPr bwMode="auto">
                      <a:xfrm flipV="1">
                        <a:off x="789"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7" name="Line 264"/>
                      <p:cNvSpPr>
                        <a:spLocks noChangeShapeType="1"/>
                      </p:cNvSpPr>
                      <p:nvPr/>
                    </p:nvSpPr>
                    <p:spPr bwMode="auto">
                      <a:xfrm flipV="1">
                        <a:off x="731"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908" name="Line 265"/>
                      <p:cNvSpPr>
                        <a:spLocks noChangeShapeType="1"/>
                      </p:cNvSpPr>
                      <p:nvPr/>
                    </p:nvSpPr>
                    <p:spPr bwMode="auto">
                      <a:xfrm flipV="1">
                        <a:off x="668" y="3222"/>
                        <a:ext cx="1" cy="70"/>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sp>
                  <p:nvSpPr>
                    <p:cNvPr id="29892" name="Line 266"/>
                    <p:cNvSpPr>
                      <a:spLocks noChangeShapeType="1"/>
                    </p:cNvSpPr>
                    <p:nvPr/>
                  </p:nvSpPr>
                  <p:spPr bwMode="auto">
                    <a:xfrm flipV="1">
                      <a:off x="1094" y="3298"/>
                      <a:ext cx="1" cy="13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93" name="Freeform 267"/>
                    <p:cNvSpPr>
                      <a:spLocks/>
                    </p:cNvSpPr>
                    <p:nvPr/>
                  </p:nvSpPr>
                  <p:spPr bwMode="auto">
                    <a:xfrm>
                      <a:off x="1029" y="3292"/>
                      <a:ext cx="27" cy="140"/>
                    </a:xfrm>
                    <a:custGeom>
                      <a:avLst/>
                      <a:gdLst>
                        <a:gd name="T0" fmla="*/ 1813 w 19"/>
                        <a:gd name="T1" fmla="*/ 140 h 140"/>
                        <a:gd name="T2" fmla="*/ 620 w 19"/>
                        <a:gd name="T3" fmla="*/ 101 h 140"/>
                        <a:gd name="T4" fmla="*/ 620 w 19"/>
                        <a:gd name="T5" fmla="*/ 57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4" name="Freeform 268"/>
                    <p:cNvSpPr>
                      <a:spLocks/>
                    </p:cNvSpPr>
                    <p:nvPr/>
                  </p:nvSpPr>
                  <p:spPr bwMode="auto">
                    <a:xfrm>
                      <a:off x="965" y="3298"/>
                      <a:ext cx="59" cy="134"/>
                    </a:xfrm>
                    <a:custGeom>
                      <a:avLst/>
                      <a:gdLst>
                        <a:gd name="T0" fmla="*/ 334 w 51"/>
                        <a:gd name="T1" fmla="*/ 134 h 134"/>
                        <a:gd name="T2" fmla="*/ 300 w 51"/>
                        <a:gd name="T3" fmla="*/ 115 h 134"/>
                        <a:gd name="T4" fmla="*/ 215 w 51"/>
                        <a:gd name="T5" fmla="*/ 89 h 134"/>
                        <a:gd name="T6" fmla="*/ 125 w 51"/>
                        <a:gd name="T7" fmla="*/ 51 h 134"/>
                        <a:gd name="T8" fmla="*/ 88 w 51"/>
                        <a:gd name="T9" fmla="*/ 32 h 134"/>
                        <a:gd name="T10" fmla="*/ 45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5" name="Freeform 269"/>
                    <p:cNvSpPr>
                      <a:spLocks/>
                    </p:cNvSpPr>
                    <p:nvPr/>
                  </p:nvSpPr>
                  <p:spPr bwMode="auto">
                    <a:xfrm>
                      <a:off x="906" y="3296"/>
                      <a:ext cx="99" cy="136"/>
                    </a:xfrm>
                    <a:custGeom>
                      <a:avLst/>
                      <a:gdLst>
                        <a:gd name="T0" fmla="*/ 163 w 95"/>
                        <a:gd name="T1" fmla="*/ 282 h 128"/>
                        <a:gd name="T2" fmla="*/ 140 w 95"/>
                        <a:gd name="T3" fmla="*/ 239 h 128"/>
                        <a:gd name="T4" fmla="*/ 108 w 95"/>
                        <a:gd name="T5" fmla="*/ 198 h 128"/>
                        <a:gd name="T6" fmla="*/ 75 w 95"/>
                        <a:gd name="T7" fmla="*/ 140 h 128"/>
                        <a:gd name="T8" fmla="*/ 32 w 95"/>
                        <a:gd name="T9" fmla="*/ 85 h 128"/>
                        <a:gd name="T10" fmla="*/ 25 w 95"/>
                        <a:gd name="T11" fmla="*/ 57 h 128"/>
                        <a:gd name="T12" fmla="*/ 6 w 95"/>
                        <a:gd name="T13" fmla="*/ 7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6" name="Freeform 270"/>
                    <p:cNvSpPr>
                      <a:spLocks/>
                    </p:cNvSpPr>
                    <p:nvPr/>
                  </p:nvSpPr>
                  <p:spPr bwMode="auto">
                    <a:xfrm>
                      <a:off x="852" y="3298"/>
                      <a:ext cx="140" cy="159"/>
                    </a:xfrm>
                    <a:custGeom>
                      <a:avLst/>
                      <a:gdLst>
                        <a:gd name="T0" fmla="*/ 140 w 140"/>
                        <a:gd name="T1" fmla="*/ 159 h 159"/>
                        <a:gd name="T2" fmla="*/ 128 w 140"/>
                        <a:gd name="T3" fmla="*/ 134 h 159"/>
                        <a:gd name="T4" fmla="*/ 109 w 140"/>
                        <a:gd name="T5" fmla="*/ 115 h 159"/>
                        <a:gd name="T6" fmla="*/ 83 w 140"/>
                        <a:gd name="T7" fmla="*/ 95 h 159"/>
                        <a:gd name="T8" fmla="*/ 38 w 140"/>
                        <a:gd name="T9" fmla="*/ 70 h 159"/>
                        <a:gd name="T10" fmla="*/ 7 w 140"/>
                        <a:gd name="T11" fmla="*/ 51 h 159"/>
                        <a:gd name="T12" fmla="*/ 0 w 140"/>
                        <a:gd name="T13" fmla="*/ 32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7" name="Freeform 271"/>
                    <p:cNvSpPr>
                      <a:spLocks/>
                    </p:cNvSpPr>
                    <p:nvPr/>
                  </p:nvSpPr>
                  <p:spPr bwMode="auto">
                    <a:xfrm>
                      <a:off x="789" y="3298"/>
                      <a:ext cx="127" cy="159"/>
                    </a:xfrm>
                    <a:custGeom>
                      <a:avLst/>
                      <a:gdLst>
                        <a:gd name="T0" fmla="*/ 127 w 127"/>
                        <a:gd name="T1" fmla="*/ 159 h 159"/>
                        <a:gd name="T2" fmla="*/ 108 w 127"/>
                        <a:gd name="T3" fmla="*/ 140 h 159"/>
                        <a:gd name="T4" fmla="*/ 76 w 127"/>
                        <a:gd name="T5" fmla="*/ 121 h 159"/>
                        <a:gd name="T6" fmla="*/ 31 w 127"/>
                        <a:gd name="T7" fmla="*/ 95 h 159"/>
                        <a:gd name="T8" fmla="*/ 12 w 127"/>
                        <a:gd name="T9" fmla="*/ 64 h 159"/>
                        <a:gd name="T10" fmla="*/ 0 w 127"/>
                        <a:gd name="T11" fmla="*/ 38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8" name="Freeform 272"/>
                    <p:cNvSpPr>
                      <a:spLocks/>
                    </p:cNvSpPr>
                    <p:nvPr/>
                  </p:nvSpPr>
                  <p:spPr bwMode="auto">
                    <a:xfrm>
                      <a:off x="731" y="3298"/>
                      <a:ext cx="83" cy="159"/>
                    </a:xfrm>
                    <a:custGeom>
                      <a:avLst/>
                      <a:gdLst>
                        <a:gd name="T0" fmla="*/ 83 w 83"/>
                        <a:gd name="T1" fmla="*/ 159 h 159"/>
                        <a:gd name="T2" fmla="*/ 58 w 83"/>
                        <a:gd name="T3" fmla="*/ 134 h 159"/>
                        <a:gd name="T4" fmla="*/ 26 w 83"/>
                        <a:gd name="T5" fmla="*/ 102 h 159"/>
                        <a:gd name="T6" fmla="*/ 7 w 83"/>
                        <a:gd name="T7" fmla="*/ 5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sp>
                  <p:nvSpPr>
                    <p:cNvPr id="29899" name="Freeform 273"/>
                    <p:cNvSpPr>
                      <a:spLocks/>
                    </p:cNvSpPr>
                    <p:nvPr/>
                  </p:nvSpPr>
                  <p:spPr bwMode="auto">
                    <a:xfrm>
                      <a:off x="668" y="3292"/>
                      <a:ext cx="25" cy="159"/>
                    </a:xfrm>
                    <a:custGeom>
                      <a:avLst/>
                      <a:gdLst>
                        <a:gd name="T0" fmla="*/ 25 w 25"/>
                        <a:gd name="T1" fmla="*/ 159 h 159"/>
                        <a:gd name="T2" fmla="*/ 19 w 25"/>
                        <a:gd name="T3" fmla="*/ 127 h 159"/>
                        <a:gd name="T4" fmla="*/ 6 w 25"/>
                        <a:gd name="T5" fmla="*/ 82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ar-IQ"/>
                    </a:p>
                  </p:txBody>
                </p:sp>
              </p:grpSp>
            </p:grpSp>
            <p:sp>
              <p:nvSpPr>
                <p:cNvPr id="29877" name="Line 274"/>
                <p:cNvSpPr>
                  <a:spLocks noChangeShapeType="1"/>
                </p:cNvSpPr>
                <p:nvPr/>
              </p:nvSpPr>
              <p:spPr bwMode="auto">
                <a:xfrm>
                  <a:off x="1156" y="3264"/>
                  <a:ext cx="0" cy="448"/>
                </a:xfrm>
                <a:prstGeom prst="line">
                  <a:avLst/>
                </a:prstGeom>
                <a:noFill/>
                <a:ln w="28575">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78" name="Rectangle 183"/>
                <p:cNvSpPr>
                  <a:spLocks noChangeArrowheads="1"/>
                </p:cNvSpPr>
                <p:nvPr/>
              </p:nvSpPr>
              <p:spPr bwMode="auto">
                <a:xfrm>
                  <a:off x="989" y="3445"/>
                  <a:ext cx="325" cy="77"/>
                </a:xfrm>
                <a:prstGeom prst="rect">
                  <a:avLst/>
                </a:prstGeom>
                <a:solidFill>
                  <a:srgbClr val="009999"/>
                </a:solidFill>
                <a:ln w="19050">
                  <a:solidFill>
                    <a:srgbClr val="000000"/>
                  </a:solidFill>
                  <a:miter lim="800000"/>
                  <a:headEnd/>
                  <a:tailEnd/>
                </a:ln>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9879" name="Line 184"/>
                <p:cNvSpPr>
                  <a:spLocks noChangeShapeType="1"/>
                </p:cNvSpPr>
                <p:nvPr/>
              </p:nvSpPr>
              <p:spPr bwMode="auto">
                <a:xfrm flipV="1">
                  <a:off x="1088"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0" name="Line 185"/>
                <p:cNvSpPr>
                  <a:spLocks noChangeShapeType="1"/>
                </p:cNvSpPr>
                <p:nvPr/>
              </p:nvSpPr>
              <p:spPr bwMode="auto">
                <a:xfrm flipV="1">
                  <a:off x="1050"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1" name="Line 186"/>
                <p:cNvSpPr>
                  <a:spLocks noChangeShapeType="1"/>
                </p:cNvSpPr>
                <p:nvPr/>
              </p:nvSpPr>
              <p:spPr bwMode="auto">
                <a:xfrm flipV="1">
                  <a:off x="999"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2" name="Line 187"/>
                <p:cNvSpPr>
                  <a:spLocks noChangeShapeType="1"/>
                </p:cNvSpPr>
                <p:nvPr/>
              </p:nvSpPr>
              <p:spPr bwMode="auto">
                <a:xfrm flipV="1">
                  <a:off x="1024" y="3442"/>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nvGrpSpPr>
                <p:cNvPr id="29883" name="Group 193"/>
                <p:cNvGrpSpPr>
                  <a:grpSpLocks/>
                </p:cNvGrpSpPr>
                <p:nvPr/>
              </p:nvGrpSpPr>
              <p:grpSpPr bwMode="auto">
                <a:xfrm>
                  <a:off x="1152" y="3442"/>
                  <a:ext cx="147" cy="77"/>
                  <a:chOff x="1152" y="3406"/>
                  <a:chExt cx="147" cy="77"/>
                </a:xfrm>
              </p:grpSpPr>
              <p:sp>
                <p:nvSpPr>
                  <p:cNvPr id="29884" name="Line 188"/>
                  <p:cNvSpPr>
                    <a:spLocks noChangeShapeType="1"/>
                  </p:cNvSpPr>
                  <p:nvPr/>
                </p:nvSpPr>
                <p:spPr bwMode="auto">
                  <a:xfrm flipV="1">
                    <a:off x="1298"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5" name="Line 189"/>
                  <p:cNvSpPr>
                    <a:spLocks noChangeShapeType="1"/>
                  </p:cNvSpPr>
                  <p:nvPr/>
                </p:nvSpPr>
                <p:spPr bwMode="auto">
                  <a:xfrm flipV="1">
                    <a:off x="1152"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6" name="Line 190"/>
                  <p:cNvSpPr>
                    <a:spLocks noChangeShapeType="1"/>
                  </p:cNvSpPr>
                  <p:nvPr/>
                </p:nvSpPr>
                <p:spPr bwMode="auto">
                  <a:xfrm flipV="1">
                    <a:off x="1209"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7" name="Line 191"/>
                  <p:cNvSpPr>
                    <a:spLocks noChangeShapeType="1"/>
                  </p:cNvSpPr>
                  <p:nvPr/>
                </p:nvSpPr>
                <p:spPr bwMode="auto">
                  <a:xfrm flipV="1">
                    <a:off x="1279"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88" name="Line 192"/>
                  <p:cNvSpPr>
                    <a:spLocks noChangeShapeType="1"/>
                  </p:cNvSpPr>
                  <p:nvPr/>
                </p:nvSpPr>
                <p:spPr bwMode="auto">
                  <a:xfrm flipV="1">
                    <a:off x="1253" y="3406"/>
                    <a:ext cx="1" cy="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grpSp>
          <p:nvGrpSpPr>
            <p:cNvPr id="29716" name="Group 607"/>
            <p:cNvGrpSpPr>
              <a:grpSpLocks/>
            </p:cNvGrpSpPr>
            <p:nvPr/>
          </p:nvGrpSpPr>
          <p:grpSpPr bwMode="auto">
            <a:xfrm>
              <a:off x="3088" y="3051"/>
              <a:ext cx="2144" cy="1047"/>
              <a:chOff x="3088" y="3051"/>
              <a:chExt cx="2144" cy="1047"/>
            </a:xfrm>
          </p:grpSpPr>
          <p:sp>
            <p:nvSpPr>
              <p:cNvPr id="29717" name="Rectangle 26"/>
              <p:cNvSpPr>
                <a:spLocks noChangeArrowheads="1"/>
              </p:cNvSpPr>
              <p:nvPr/>
            </p:nvSpPr>
            <p:spPr bwMode="auto">
              <a:xfrm>
                <a:off x="3571" y="3867"/>
                <a:ext cx="13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a:solidFill>
                      <a:srgbClr val="006600"/>
                    </a:solidFill>
                  </a:rPr>
                  <a:t>High fiber efficiency</a:t>
                </a:r>
              </a:p>
            </p:txBody>
          </p:sp>
          <p:sp>
            <p:nvSpPr>
              <p:cNvPr id="29718" name="AutoShape 317"/>
              <p:cNvSpPr>
                <a:spLocks noChangeAspect="1" noChangeArrowheads="1" noTextEdit="1"/>
              </p:cNvSpPr>
              <p:nvPr/>
            </p:nvSpPr>
            <p:spPr bwMode="auto">
              <a:xfrm>
                <a:off x="3088" y="3051"/>
                <a:ext cx="2144"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a:p>
            </p:txBody>
          </p:sp>
          <p:sp>
            <p:nvSpPr>
              <p:cNvPr id="29719" name="Freeform 319"/>
              <p:cNvSpPr>
                <a:spLocks/>
              </p:cNvSpPr>
              <p:nvPr/>
            </p:nvSpPr>
            <p:spPr bwMode="auto">
              <a:xfrm>
                <a:off x="3194" y="3057"/>
                <a:ext cx="1951" cy="836"/>
              </a:xfrm>
              <a:custGeom>
                <a:avLst/>
                <a:gdLst>
                  <a:gd name="T0" fmla="*/ 31 w 1951"/>
                  <a:gd name="T1" fmla="*/ 175 h 836"/>
                  <a:gd name="T2" fmla="*/ 12 w 1951"/>
                  <a:gd name="T3" fmla="*/ 250 h 836"/>
                  <a:gd name="T4" fmla="*/ 19 w 1951"/>
                  <a:gd name="T5" fmla="*/ 331 h 836"/>
                  <a:gd name="T6" fmla="*/ 6 w 1951"/>
                  <a:gd name="T7" fmla="*/ 437 h 836"/>
                  <a:gd name="T8" fmla="*/ 6 w 1951"/>
                  <a:gd name="T9" fmla="*/ 518 h 836"/>
                  <a:gd name="T10" fmla="*/ 37 w 1951"/>
                  <a:gd name="T11" fmla="*/ 655 h 836"/>
                  <a:gd name="T12" fmla="*/ 87 w 1951"/>
                  <a:gd name="T13" fmla="*/ 699 h 836"/>
                  <a:gd name="T14" fmla="*/ 237 w 1951"/>
                  <a:gd name="T15" fmla="*/ 767 h 836"/>
                  <a:gd name="T16" fmla="*/ 411 w 1951"/>
                  <a:gd name="T17" fmla="*/ 799 h 836"/>
                  <a:gd name="T18" fmla="*/ 698 w 1951"/>
                  <a:gd name="T19" fmla="*/ 824 h 836"/>
                  <a:gd name="T20" fmla="*/ 978 w 1951"/>
                  <a:gd name="T21" fmla="*/ 792 h 836"/>
                  <a:gd name="T22" fmla="*/ 1215 w 1951"/>
                  <a:gd name="T23" fmla="*/ 799 h 836"/>
                  <a:gd name="T24" fmla="*/ 1334 w 1951"/>
                  <a:gd name="T25" fmla="*/ 824 h 836"/>
                  <a:gd name="T26" fmla="*/ 1564 w 1951"/>
                  <a:gd name="T27" fmla="*/ 830 h 836"/>
                  <a:gd name="T28" fmla="*/ 1776 w 1951"/>
                  <a:gd name="T29" fmla="*/ 761 h 836"/>
                  <a:gd name="T30" fmla="*/ 1913 w 1951"/>
                  <a:gd name="T31" fmla="*/ 605 h 836"/>
                  <a:gd name="T32" fmla="*/ 1945 w 1951"/>
                  <a:gd name="T33" fmla="*/ 493 h 836"/>
                  <a:gd name="T34" fmla="*/ 1951 w 1951"/>
                  <a:gd name="T35" fmla="*/ 449 h 836"/>
                  <a:gd name="T36" fmla="*/ 1926 w 1951"/>
                  <a:gd name="T37" fmla="*/ 356 h 836"/>
                  <a:gd name="T38" fmla="*/ 1932 w 1951"/>
                  <a:gd name="T39" fmla="*/ 281 h 836"/>
                  <a:gd name="T40" fmla="*/ 1932 w 1951"/>
                  <a:gd name="T41" fmla="*/ 231 h 836"/>
                  <a:gd name="T42" fmla="*/ 1882 w 1951"/>
                  <a:gd name="T43" fmla="*/ 150 h 836"/>
                  <a:gd name="T44" fmla="*/ 1863 w 1951"/>
                  <a:gd name="T45" fmla="*/ 75 h 836"/>
                  <a:gd name="T46" fmla="*/ 1677 w 1951"/>
                  <a:gd name="T47" fmla="*/ 25 h 836"/>
                  <a:gd name="T48" fmla="*/ 1483 w 1951"/>
                  <a:gd name="T49" fmla="*/ 13 h 836"/>
                  <a:gd name="T50" fmla="*/ 1203 w 1951"/>
                  <a:gd name="T51" fmla="*/ 13 h 836"/>
                  <a:gd name="T52" fmla="*/ 1084 w 1951"/>
                  <a:gd name="T53" fmla="*/ 19 h 836"/>
                  <a:gd name="T54" fmla="*/ 966 w 1951"/>
                  <a:gd name="T55" fmla="*/ 50 h 836"/>
                  <a:gd name="T56" fmla="*/ 754 w 1951"/>
                  <a:gd name="T57" fmla="*/ 63 h 836"/>
                  <a:gd name="T58" fmla="*/ 598 w 1951"/>
                  <a:gd name="T59" fmla="*/ 13 h 836"/>
                  <a:gd name="T60" fmla="*/ 436 w 1951"/>
                  <a:gd name="T61" fmla="*/ 0 h 836"/>
                  <a:gd name="T62" fmla="*/ 355 w 1951"/>
                  <a:gd name="T63" fmla="*/ 25 h 836"/>
                  <a:gd name="T64" fmla="*/ 280 w 1951"/>
                  <a:gd name="T65" fmla="*/ 63 h 836"/>
                  <a:gd name="T66" fmla="*/ 199 w 1951"/>
                  <a:gd name="T67" fmla="*/ 44 h 836"/>
                  <a:gd name="T68" fmla="*/ 137 w 1951"/>
                  <a:gd name="T69" fmla="*/ 63 h 836"/>
                  <a:gd name="T70" fmla="*/ 75 w 1951"/>
                  <a:gd name="T71" fmla="*/ 106 h 8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51"/>
                  <a:gd name="T109" fmla="*/ 0 h 836"/>
                  <a:gd name="T110" fmla="*/ 1951 w 1951"/>
                  <a:gd name="T111" fmla="*/ 836 h 8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51" h="836">
                    <a:moveTo>
                      <a:pt x="75" y="106"/>
                    </a:moveTo>
                    <a:lnTo>
                      <a:pt x="31" y="175"/>
                    </a:lnTo>
                    <a:lnTo>
                      <a:pt x="19" y="206"/>
                    </a:lnTo>
                    <a:lnTo>
                      <a:pt x="12" y="250"/>
                    </a:lnTo>
                    <a:lnTo>
                      <a:pt x="12" y="306"/>
                    </a:lnTo>
                    <a:lnTo>
                      <a:pt x="19" y="331"/>
                    </a:lnTo>
                    <a:lnTo>
                      <a:pt x="25" y="362"/>
                    </a:lnTo>
                    <a:lnTo>
                      <a:pt x="6" y="437"/>
                    </a:lnTo>
                    <a:lnTo>
                      <a:pt x="0" y="474"/>
                    </a:lnTo>
                    <a:lnTo>
                      <a:pt x="6" y="518"/>
                    </a:lnTo>
                    <a:lnTo>
                      <a:pt x="12" y="612"/>
                    </a:lnTo>
                    <a:lnTo>
                      <a:pt x="37" y="655"/>
                    </a:lnTo>
                    <a:lnTo>
                      <a:pt x="56" y="674"/>
                    </a:lnTo>
                    <a:lnTo>
                      <a:pt x="87" y="699"/>
                    </a:lnTo>
                    <a:lnTo>
                      <a:pt x="181" y="749"/>
                    </a:lnTo>
                    <a:lnTo>
                      <a:pt x="237" y="767"/>
                    </a:lnTo>
                    <a:lnTo>
                      <a:pt x="293" y="780"/>
                    </a:lnTo>
                    <a:lnTo>
                      <a:pt x="411" y="799"/>
                    </a:lnTo>
                    <a:lnTo>
                      <a:pt x="548" y="817"/>
                    </a:lnTo>
                    <a:lnTo>
                      <a:pt x="698" y="824"/>
                    </a:lnTo>
                    <a:lnTo>
                      <a:pt x="835" y="811"/>
                    </a:lnTo>
                    <a:lnTo>
                      <a:pt x="978" y="792"/>
                    </a:lnTo>
                    <a:lnTo>
                      <a:pt x="1147" y="792"/>
                    </a:lnTo>
                    <a:lnTo>
                      <a:pt x="1215" y="799"/>
                    </a:lnTo>
                    <a:lnTo>
                      <a:pt x="1271" y="811"/>
                    </a:lnTo>
                    <a:lnTo>
                      <a:pt x="1334" y="824"/>
                    </a:lnTo>
                    <a:lnTo>
                      <a:pt x="1409" y="836"/>
                    </a:lnTo>
                    <a:lnTo>
                      <a:pt x="1564" y="830"/>
                    </a:lnTo>
                    <a:lnTo>
                      <a:pt x="1708" y="799"/>
                    </a:lnTo>
                    <a:lnTo>
                      <a:pt x="1776" y="761"/>
                    </a:lnTo>
                    <a:lnTo>
                      <a:pt x="1839" y="718"/>
                    </a:lnTo>
                    <a:lnTo>
                      <a:pt x="1913" y="605"/>
                    </a:lnTo>
                    <a:lnTo>
                      <a:pt x="1926" y="543"/>
                    </a:lnTo>
                    <a:lnTo>
                      <a:pt x="1945" y="493"/>
                    </a:lnTo>
                    <a:lnTo>
                      <a:pt x="1951" y="474"/>
                    </a:lnTo>
                    <a:lnTo>
                      <a:pt x="1951" y="449"/>
                    </a:lnTo>
                    <a:lnTo>
                      <a:pt x="1938" y="393"/>
                    </a:lnTo>
                    <a:lnTo>
                      <a:pt x="1926" y="356"/>
                    </a:lnTo>
                    <a:lnTo>
                      <a:pt x="1926" y="331"/>
                    </a:lnTo>
                    <a:lnTo>
                      <a:pt x="1932" y="281"/>
                    </a:lnTo>
                    <a:lnTo>
                      <a:pt x="1932" y="256"/>
                    </a:lnTo>
                    <a:lnTo>
                      <a:pt x="1932" y="231"/>
                    </a:lnTo>
                    <a:lnTo>
                      <a:pt x="1907" y="187"/>
                    </a:lnTo>
                    <a:lnTo>
                      <a:pt x="1882" y="150"/>
                    </a:lnTo>
                    <a:lnTo>
                      <a:pt x="1876" y="113"/>
                    </a:lnTo>
                    <a:lnTo>
                      <a:pt x="1863" y="75"/>
                    </a:lnTo>
                    <a:lnTo>
                      <a:pt x="1832" y="50"/>
                    </a:lnTo>
                    <a:lnTo>
                      <a:pt x="1677" y="25"/>
                    </a:lnTo>
                    <a:lnTo>
                      <a:pt x="1583" y="13"/>
                    </a:lnTo>
                    <a:lnTo>
                      <a:pt x="1483" y="13"/>
                    </a:lnTo>
                    <a:lnTo>
                      <a:pt x="1290" y="13"/>
                    </a:lnTo>
                    <a:lnTo>
                      <a:pt x="1203" y="13"/>
                    </a:lnTo>
                    <a:lnTo>
                      <a:pt x="1134" y="19"/>
                    </a:lnTo>
                    <a:lnTo>
                      <a:pt x="1084" y="19"/>
                    </a:lnTo>
                    <a:lnTo>
                      <a:pt x="1041" y="31"/>
                    </a:lnTo>
                    <a:lnTo>
                      <a:pt x="966" y="50"/>
                    </a:lnTo>
                    <a:lnTo>
                      <a:pt x="816" y="75"/>
                    </a:lnTo>
                    <a:lnTo>
                      <a:pt x="754" y="63"/>
                    </a:lnTo>
                    <a:lnTo>
                      <a:pt x="698" y="44"/>
                    </a:lnTo>
                    <a:lnTo>
                      <a:pt x="598" y="13"/>
                    </a:lnTo>
                    <a:lnTo>
                      <a:pt x="486" y="0"/>
                    </a:lnTo>
                    <a:lnTo>
                      <a:pt x="436" y="0"/>
                    </a:lnTo>
                    <a:lnTo>
                      <a:pt x="386" y="13"/>
                    </a:lnTo>
                    <a:lnTo>
                      <a:pt x="355" y="25"/>
                    </a:lnTo>
                    <a:lnTo>
                      <a:pt x="330" y="38"/>
                    </a:lnTo>
                    <a:lnTo>
                      <a:pt x="280" y="63"/>
                    </a:lnTo>
                    <a:lnTo>
                      <a:pt x="237" y="50"/>
                    </a:lnTo>
                    <a:lnTo>
                      <a:pt x="199" y="44"/>
                    </a:lnTo>
                    <a:lnTo>
                      <a:pt x="162" y="44"/>
                    </a:lnTo>
                    <a:lnTo>
                      <a:pt x="137" y="63"/>
                    </a:lnTo>
                    <a:lnTo>
                      <a:pt x="87" y="100"/>
                    </a:lnTo>
                    <a:lnTo>
                      <a:pt x="75" y="106"/>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IQ"/>
              </a:p>
            </p:txBody>
          </p:sp>
          <p:sp>
            <p:nvSpPr>
              <p:cNvPr id="29720" name="Freeform 320"/>
              <p:cNvSpPr>
                <a:spLocks/>
              </p:cNvSpPr>
              <p:nvPr/>
            </p:nvSpPr>
            <p:spPr bwMode="auto">
              <a:xfrm>
                <a:off x="3194" y="3057"/>
                <a:ext cx="1951" cy="836"/>
              </a:xfrm>
              <a:custGeom>
                <a:avLst/>
                <a:gdLst>
                  <a:gd name="T0" fmla="*/ 31 w 1951"/>
                  <a:gd name="T1" fmla="*/ 175 h 836"/>
                  <a:gd name="T2" fmla="*/ 12 w 1951"/>
                  <a:gd name="T3" fmla="*/ 250 h 836"/>
                  <a:gd name="T4" fmla="*/ 19 w 1951"/>
                  <a:gd name="T5" fmla="*/ 331 h 836"/>
                  <a:gd name="T6" fmla="*/ 6 w 1951"/>
                  <a:gd name="T7" fmla="*/ 437 h 836"/>
                  <a:gd name="T8" fmla="*/ 6 w 1951"/>
                  <a:gd name="T9" fmla="*/ 518 h 836"/>
                  <a:gd name="T10" fmla="*/ 37 w 1951"/>
                  <a:gd name="T11" fmla="*/ 655 h 836"/>
                  <a:gd name="T12" fmla="*/ 87 w 1951"/>
                  <a:gd name="T13" fmla="*/ 699 h 836"/>
                  <a:gd name="T14" fmla="*/ 237 w 1951"/>
                  <a:gd name="T15" fmla="*/ 767 h 836"/>
                  <a:gd name="T16" fmla="*/ 411 w 1951"/>
                  <a:gd name="T17" fmla="*/ 799 h 836"/>
                  <a:gd name="T18" fmla="*/ 698 w 1951"/>
                  <a:gd name="T19" fmla="*/ 824 h 836"/>
                  <a:gd name="T20" fmla="*/ 978 w 1951"/>
                  <a:gd name="T21" fmla="*/ 792 h 836"/>
                  <a:gd name="T22" fmla="*/ 1215 w 1951"/>
                  <a:gd name="T23" fmla="*/ 799 h 836"/>
                  <a:gd name="T24" fmla="*/ 1334 w 1951"/>
                  <a:gd name="T25" fmla="*/ 824 h 836"/>
                  <a:gd name="T26" fmla="*/ 1564 w 1951"/>
                  <a:gd name="T27" fmla="*/ 830 h 836"/>
                  <a:gd name="T28" fmla="*/ 1776 w 1951"/>
                  <a:gd name="T29" fmla="*/ 761 h 836"/>
                  <a:gd name="T30" fmla="*/ 1913 w 1951"/>
                  <a:gd name="T31" fmla="*/ 605 h 836"/>
                  <a:gd name="T32" fmla="*/ 1945 w 1951"/>
                  <a:gd name="T33" fmla="*/ 493 h 836"/>
                  <a:gd name="T34" fmla="*/ 1951 w 1951"/>
                  <a:gd name="T35" fmla="*/ 449 h 836"/>
                  <a:gd name="T36" fmla="*/ 1926 w 1951"/>
                  <a:gd name="T37" fmla="*/ 356 h 836"/>
                  <a:gd name="T38" fmla="*/ 1932 w 1951"/>
                  <a:gd name="T39" fmla="*/ 281 h 836"/>
                  <a:gd name="T40" fmla="*/ 1932 w 1951"/>
                  <a:gd name="T41" fmla="*/ 231 h 836"/>
                  <a:gd name="T42" fmla="*/ 1882 w 1951"/>
                  <a:gd name="T43" fmla="*/ 150 h 836"/>
                  <a:gd name="T44" fmla="*/ 1863 w 1951"/>
                  <a:gd name="T45" fmla="*/ 75 h 836"/>
                  <a:gd name="T46" fmla="*/ 1677 w 1951"/>
                  <a:gd name="T47" fmla="*/ 25 h 836"/>
                  <a:gd name="T48" fmla="*/ 1483 w 1951"/>
                  <a:gd name="T49" fmla="*/ 13 h 836"/>
                  <a:gd name="T50" fmla="*/ 1203 w 1951"/>
                  <a:gd name="T51" fmla="*/ 13 h 836"/>
                  <a:gd name="T52" fmla="*/ 1084 w 1951"/>
                  <a:gd name="T53" fmla="*/ 19 h 836"/>
                  <a:gd name="T54" fmla="*/ 966 w 1951"/>
                  <a:gd name="T55" fmla="*/ 50 h 836"/>
                  <a:gd name="T56" fmla="*/ 754 w 1951"/>
                  <a:gd name="T57" fmla="*/ 63 h 836"/>
                  <a:gd name="T58" fmla="*/ 598 w 1951"/>
                  <a:gd name="T59" fmla="*/ 13 h 836"/>
                  <a:gd name="T60" fmla="*/ 436 w 1951"/>
                  <a:gd name="T61" fmla="*/ 0 h 836"/>
                  <a:gd name="T62" fmla="*/ 355 w 1951"/>
                  <a:gd name="T63" fmla="*/ 25 h 836"/>
                  <a:gd name="T64" fmla="*/ 280 w 1951"/>
                  <a:gd name="T65" fmla="*/ 63 h 836"/>
                  <a:gd name="T66" fmla="*/ 199 w 1951"/>
                  <a:gd name="T67" fmla="*/ 44 h 836"/>
                  <a:gd name="T68" fmla="*/ 137 w 1951"/>
                  <a:gd name="T69" fmla="*/ 63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1"/>
                  <a:gd name="T106" fmla="*/ 0 h 836"/>
                  <a:gd name="T107" fmla="*/ 1951 w 1951"/>
                  <a:gd name="T108" fmla="*/ 836 h 8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1" h="836">
                    <a:moveTo>
                      <a:pt x="75" y="106"/>
                    </a:moveTo>
                    <a:lnTo>
                      <a:pt x="31" y="175"/>
                    </a:lnTo>
                    <a:lnTo>
                      <a:pt x="19" y="206"/>
                    </a:lnTo>
                    <a:lnTo>
                      <a:pt x="12" y="250"/>
                    </a:lnTo>
                    <a:lnTo>
                      <a:pt x="12" y="306"/>
                    </a:lnTo>
                    <a:lnTo>
                      <a:pt x="19" y="331"/>
                    </a:lnTo>
                    <a:lnTo>
                      <a:pt x="25" y="362"/>
                    </a:lnTo>
                    <a:lnTo>
                      <a:pt x="6" y="437"/>
                    </a:lnTo>
                    <a:lnTo>
                      <a:pt x="0" y="474"/>
                    </a:lnTo>
                    <a:lnTo>
                      <a:pt x="6" y="518"/>
                    </a:lnTo>
                    <a:lnTo>
                      <a:pt x="12" y="612"/>
                    </a:lnTo>
                    <a:lnTo>
                      <a:pt x="37" y="655"/>
                    </a:lnTo>
                    <a:lnTo>
                      <a:pt x="56" y="674"/>
                    </a:lnTo>
                    <a:lnTo>
                      <a:pt x="87" y="699"/>
                    </a:lnTo>
                    <a:lnTo>
                      <a:pt x="181" y="749"/>
                    </a:lnTo>
                    <a:lnTo>
                      <a:pt x="237" y="767"/>
                    </a:lnTo>
                    <a:lnTo>
                      <a:pt x="293" y="780"/>
                    </a:lnTo>
                    <a:lnTo>
                      <a:pt x="411" y="799"/>
                    </a:lnTo>
                    <a:lnTo>
                      <a:pt x="548" y="817"/>
                    </a:lnTo>
                    <a:lnTo>
                      <a:pt x="698" y="824"/>
                    </a:lnTo>
                    <a:lnTo>
                      <a:pt x="835" y="811"/>
                    </a:lnTo>
                    <a:lnTo>
                      <a:pt x="978" y="792"/>
                    </a:lnTo>
                    <a:lnTo>
                      <a:pt x="1147" y="792"/>
                    </a:lnTo>
                    <a:lnTo>
                      <a:pt x="1215" y="799"/>
                    </a:lnTo>
                    <a:lnTo>
                      <a:pt x="1271" y="811"/>
                    </a:lnTo>
                    <a:lnTo>
                      <a:pt x="1334" y="824"/>
                    </a:lnTo>
                    <a:lnTo>
                      <a:pt x="1409" y="836"/>
                    </a:lnTo>
                    <a:lnTo>
                      <a:pt x="1564" y="830"/>
                    </a:lnTo>
                    <a:lnTo>
                      <a:pt x="1708" y="799"/>
                    </a:lnTo>
                    <a:lnTo>
                      <a:pt x="1776" y="761"/>
                    </a:lnTo>
                    <a:lnTo>
                      <a:pt x="1839" y="718"/>
                    </a:lnTo>
                    <a:lnTo>
                      <a:pt x="1913" y="605"/>
                    </a:lnTo>
                    <a:lnTo>
                      <a:pt x="1926" y="543"/>
                    </a:lnTo>
                    <a:lnTo>
                      <a:pt x="1945" y="493"/>
                    </a:lnTo>
                    <a:lnTo>
                      <a:pt x="1951" y="474"/>
                    </a:lnTo>
                    <a:lnTo>
                      <a:pt x="1951" y="449"/>
                    </a:lnTo>
                    <a:lnTo>
                      <a:pt x="1938" y="393"/>
                    </a:lnTo>
                    <a:lnTo>
                      <a:pt x="1926" y="356"/>
                    </a:lnTo>
                    <a:lnTo>
                      <a:pt x="1926" y="331"/>
                    </a:lnTo>
                    <a:lnTo>
                      <a:pt x="1932" y="281"/>
                    </a:lnTo>
                    <a:lnTo>
                      <a:pt x="1932" y="256"/>
                    </a:lnTo>
                    <a:lnTo>
                      <a:pt x="1932" y="231"/>
                    </a:lnTo>
                    <a:lnTo>
                      <a:pt x="1907" y="187"/>
                    </a:lnTo>
                    <a:lnTo>
                      <a:pt x="1882" y="150"/>
                    </a:lnTo>
                    <a:lnTo>
                      <a:pt x="1876" y="113"/>
                    </a:lnTo>
                    <a:lnTo>
                      <a:pt x="1863" y="75"/>
                    </a:lnTo>
                    <a:lnTo>
                      <a:pt x="1832" y="50"/>
                    </a:lnTo>
                    <a:lnTo>
                      <a:pt x="1677" y="25"/>
                    </a:lnTo>
                    <a:lnTo>
                      <a:pt x="1583" y="13"/>
                    </a:lnTo>
                    <a:lnTo>
                      <a:pt x="1483" y="13"/>
                    </a:lnTo>
                    <a:lnTo>
                      <a:pt x="1290" y="13"/>
                    </a:lnTo>
                    <a:lnTo>
                      <a:pt x="1203" y="13"/>
                    </a:lnTo>
                    <a:lnTo>
                      <a:pt x="1134" y="19"/>
                    </a:lnTo>
                    <a:lnTo>
                      <a:pt x="1084" y="19"/>
                    </a:lnTo>
                    <a:lnTo>
                      <a:pt x="1041" y="31"/>
                    </a:lnTo>
                    <a:lnTo>
                      <a:pt x="966" y="50"/>
                    </a:lnTo>
                    <a:lnTo>
                      <a:pt x="816" y="75"/>
                    </a:lnTo>
                    <a:lnTo>
                      <a:pt x="754" y="63"/>
                    </a:lnTo>
                    <a:lnTo>
                      <a:pt x="698" y="44"/>
                    </a:lnTo>
                    <a:lnTo>
                      <a:pt x="598" y="13"/>
                    </a:lnTo>
                    <a:lnTo>
                      <a:pt x="486" y="0"/>
                    </a:lnTo>
                    <a:lnTo>
                      <a:pt x="436" y="0"/>
                    </a:lnTo>
                    <a:lnTo>
                      <a:pt x="386" y="13"/>
                    </a:lnTo>
                    <a:lnTo>
                      <a:pt x="355" y="25"/>
                    </a:lnTo>
                    <a:lnTo>
                      <a:pt x="330" y="38"/>
                    </a:lnTo>
                    <a:lnTo>
                      <a:pt x="280" y="63"/>
                    </a:lnTo>
                    <a:lnTo>
                      <a:pt x="237" y="50"/>
                    </a:lnTo>
                    <a:lnTo>
                      <a:pt x="199" y="44"/>
                    </a:lnTo>
                    <a:lnTo>
                      <a:pt x="162" y="44"/>
                    </a:lnTo>
                    <a:lnTo>
                      <a:pt x="137" y="63"/>
                    </a:lnTo>
                    <a:lnTo>
                      <a:pt x="87" y="10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9721" name="Group 332"/>
              <p:cNvGrpSpPr>
                <a:grpSpLocks/>
              </p:cNvGrpSpPr>
              <p:nvPr/>
            </p:nvGrpSpPr>
            <p:grpSpPr bwMode="auto">
              <a:xfrm>
                <a:off x="3094" y="3207"/>
                <a:ext cx="100" cy="568"/>
                <a:chOff x="3094" y="3171"/>
                <a:chExt cx="100" cy="568"/>
              </a:xfrm>
            </p:grpSpPr>
            <p:grpSp>
              <p:nvGrpSpPr>
                <p:cNvPr id="29854" name="Group 325"/>
                <p:cNvGrpSpPr>
                  <a:grpSpLocks/>
                </p:cNvGrpSpPr>
                <p:nvPr/>
              </p:nvGrpSpPr>
              <p:grpSpPr bwMode="auto">
                <a:xfrm>
                  <a:off x="3094" y="3171"/>
                  <a:ext cx="100" cy="75"/>
                  <a:chOff x="3094" y="3171"/>
                  <a:chExt cx="100" cy="75"/>
                </a:xfrm>
              </p:grpSpPr>
              <p:sp>
                <p:nvSpPr>
                  <p:cNvPr id="29861" name="Freeform 323"/>
                  <p:cNvSpPr>
                    <a:spLocks/>
                  </p:cNvSpPr>
                  <p:nvPr/>
                </p:nvSpPr>
                <p:spPr bwMode="auto">
                  <a:xfrm>
                    <a:off x="3094" y="3171"/>
                    <a:ext cx="81" cy="75"/>
                  </a:xfrm>
                  <a:custGeom>
                    <a:avLst/>
                    <a:gdLst>
                      <a:gd name="T0" fmla="*/ 0 w 81"/>
                      <a:gd name="T1" fmla="*/ 37 h 75"/>
                      <a:gd name="T2" fmla="*/ 81 w 81"/>
                      <a:gd name="T3" fmla="*/ 0 h 75"/>
                      <a:gd name="T4" fmla="*/ 56 w 81"/>
                      <a:gd name="T5" fmla="*/ 37 h 75"/>
                      <a:gd name="T6" fmla="*/ 81 w 81"/>
                      <a:gd name="T7" fmla="*/ 75 h 75"/>
                      <a:gd name="T8" fmla="*/ 0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0" y="37"/>
                        </a:moveTo>
                        <a:lnTo>
                          <a:pt x="81" y="0"/>
                        </a:lnTo>
                        <a:lnTo>
                          <a:pt x="56" y="37"/>
                        </a:lnTo>
                        <a:lnTo>
                          <a:pt x="81" y="75"/>
                        </a:lnTo>
                        <a:lnTo>
                          <a:pt x="0" y="37"/>
                        </a:lnTo>
                        <a:close/>
                      </a:path>
                    </a:pathLst>
                  </a:custGeom>
                  <a:solidFill>
                    <a:srgbClr val="000000"/>
                  </a:solidFill>
                  <a:ln w="9525">
                    <a:solidFill>
                      <a:srgbClr val="000000"/>
                    </a:solidFill>
                    <a:round/>
                    <a:headEnd/>
                    <a:tailEnd/>
                  </a:ln>
                </p:spPr>
                <p:txBody>
                  <a:bodyPr/>
                  <a:lstStyle/>
                  <a:p>
                    <a:endParaRPr lang="ar-IQ"/>
                  </a:p>
                </p:txBody>
              </p:sp>
              <p:sp>
                <p:nvSpPr>
                  <p:cNvPr id="29862" name="Line 324"/>
                  <p:cNvSpPr>
                    <a:spLocks noChangeShapeType="1"/>
                  </p:cNvSpPr>
                  <p:nvPr/>
                </p:nvSpPr>
                <p:spPr bwMode="auto">
                  <a:xfrm>
                    <a:off x="3150" y="3208"/>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55" name="Group 328"/>
                <p:cNvGrpSpPr>
                  <a:grpSpLocks/>
                </p:cNvGrpSpPr>
                <p:nvPr/>
              </p:nvGrpSpPr>
              <p:grpSpPr bwMode="auto">
                <a:xfrm>
                  <a:off x="3094" y="3420"/>
                  <a:ext cx="100" cy="75"/>
                  <a:chOff x="3094" y="3420"/>
                  <a:chExt cx="100" cy="75"/>
                </a:xfrm>
              </p:grpSpPr>
              <p:sp>
                <p:nvSpPr>
                  <p:cNvPr id="29859" name="Freeform 326"/>
                  <p:cNvSpPr>
                    <a:spLocks/>
                  </p:cNvSpPr>
                  <p:nvPr/>
                </p:nvSpPr>
                <p:spPr bwMode="auto">
                  <a:xfrm>
                    <a:off x="3094" y="3420"/>
                    <a:ext cx="81" cy="75"/>
                  </a:xfrm>
                  <a:custGeom>
                    <a:avLst/>
                    <a:gdLst>
                      <a:gd name="T0" fmla="*/ 0 w 81"/>
                      <a:gd name="T1" fmla="*/ 38 h 75"/>
                      <a:gd name="T2" fmla="*/ 81 w 81"/>
                      <a:gd name="T3" fmla="*/ 0 h 75"/>
                      <a:gd name="T4" fmla="*/ 56 w 81"/>
                      <a:gd name="T5" fmla="*/ 38 h 75"/>
                      <a:gd name="T6" fmla="*/ 81 w 81"/>
                      <a:gd name="T7" fmla="*/ 75 h 75"/>
                      <a:gd name="T8" fmla="*/ 0 w 81"/>
                      <a:gd name="T9" fmla="*/ 38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0" y="38"/>
                        </a:moveTo>
                        <a:lnTo>
                          <a:pt x="81" y="0"/>
                        </a:lnTo>
                        <a:lnTo>
                          <a:pt x="56" y="38"/>
                        </a:lnTo>
                        <a:lnTo>
                          <a:pt x="81" y="75"/>
                        </a:lnTo>
                        <a:lnTo>
                          <a:pt x="0" y="38"/>
                        </a:lnTo>
                        <a:close/>
                      </a:path>
                    </a:pathLst>
                  </a:custGeom>
                  <a:solidFill>
                    <a:srgbClr val="000000"/>
                  </a:solidFill>
                  <a:ln w="9525">
                    <a:solidFill>
                      <a:srgbClr val="000000"/>
                    </a:solidFill>
                    <a:round/>
                    <a:headEnd/>
                    <a:tailEnd/>
                  </a:ln>
                </p:spPr>
                <p:txBody>
                  <a:bodyPr/>
                  <a:lstStyle/>
                  <a:p>
                    <a:endParaRPr lang="ar-IQ"/>
                  </a:p>
                </p:txBody>
              </p:sp>
              <p:sp>
                <p:nvSpPr>
                  <p:cNvPr id="29860" name="Line 327"/>
                  <p:cNvSpPr>
                    <a:spLocks noChangeShapeType="1"/>
                  </p:cNvSpPr>
                  <p:nvPr/>
                </p:nvSpPr>
                <p:spPr bwMode="auto">
                  <a:xfrm>
                    <a:off x="3150" y="3458"/>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56" name="Group 331"/>
                <p:cNvGrpSpPr>
                  <a:grpSpLocks/>
                </p:cNvGrpSpPr>
                <p:nvPr/>
              </p:nvGrpSpPr>
              <p:grpSpPr bwMode="auto">
                <a:xfrm>
                  <a:off x="3094" y="3664"/>
                  <a:ext cx="100" cy="75"/>
                  <a:chOff x="3094" y="3664"/>
                  <a:chExt cx="100" cy="75"/>
                </a:xfrm>
              </p:grpSpPr>
              <p:sp>
                <p:nvSpPr>
                  <p:cNvPr id="29857" name="Freeform 329"/>
                  <p:cNvSpPr>
                    <a:spLocks/>
                  </p:cNvSpPr>
                  <p:nvPr/>
                </p:nvSpPr>
                <p:spPr bwMode="auto">
                  <a:xfrm>
                    <a:off x="3094" y="3664"/>
                    <a:ext cx="81" cy="75"/>
                  </a:xfrm>
                  <a:custGeom>
                    <a:avLst/>
                    <a:gdLst>
                      <a:gd name="T0" fmla="*/ 0 w 81"/>
                      <a:gd name="T1" fmla="*/ 37 h 75"/>
                      <a:gd name="T2" fmla="*/ 81 w 81"/>
                      <a:gd name="T3" fmla="*/ 0 h 75"/>
                      <a:gd name="T4" fmla="*/ 56 w 81"/>
                      <a:gd name="T5" fmla="*/ 37 h 75"/>
                      <a:gd name="T6" fmla="*/ 81 w 81"/>
                      <a:gd name="T7" fmla="*/ 75 h 75"/>
                      <a:gd name="T8" fmla="*/ 0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0" y="37"/>
                        </a:moveTo>
                        <a:lnTo>
                          <a:pt x="81" y="0"/>
                        </a:lnTo>
                        <a:lnTo>
                          <a:pt x="56" y="37"/>
                        </a:lnTo>
                        <a:lnTo>
                          <a:pt x="81" y="75"/>
                        </a:lnTo>
                        <a:lnTo>
                          <a:pt x="0" y="37"/>
                        </a:lnTo>
                        <a:close/>
                      </a:path>
                    </a:pathLst>
                  </a:custGeom>
                  <a:solidFill>
                    <a:srgbClr val="000000"/>
                  </a:solidFill>
                  <a:ln w="9525">
                    <a:solidFill>
                      <a:srgbClr val="000000"/>
                    </a:solidFill>
                    <a:round/>
                    <a:headEnd/>
                    <a:tailEnd/>
                  </a:ln>
                </p:spPr>
                <p:txBody>
                  <a:bodyPr/>
                  <a:lstStyle/>
                  <a:p>
                    <a:endParaRPr lang="ar-IQ"/>
                  </a:p>
                </p:txBody>
              </p:sp>
              <p:sp>
                <p:nvSpPr>
                  <p:cNvPr id="29858" name="Line 330"/>
                  <p:cNvSpPr>
                    <a:spLocks noChangeShapeType="1"/>
                  </p:cNvSpPr>
                  <p:nvPr/>
                </p:nvSpPr>
                <p:spPr bwMode="auto">
                  <a:xfrm>
                    <a:off x="3150" y="3701"/>
                    <a:ext cx="4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grpSp>
            <p:nvGrpSpPr>
              <p:cNvPr id="29722" name="Group 342"/>
              <p:cNvGrpSpPr>
                <a:grpSpLocks/>
              </p:cNvGrpSpPr>
              <p:nvPr/>
            </p:nvGrpSpPr>
            <p:grpSpPr bwMode="auto">
              <a:xfrm>
                <a:off x="5114" y="3201"/>
                <a:ext cx="106" cy="561"/>
                <a:chOff x="5114" y="3165"/>
                <a:chExt cx="106" cy="561"/>
              </a:xfrm>
            </p:grpSpPr>
            <p:grpSp>
              <p:nvGrpSpPr>
                <p:cNvPr id="29845" name="Group 335"/>
                <p:cNvGrpSpPr>
                  <a:grpSpLocks/>
                </p:cNvGrpSpPr>
                <p:nvPr/>
              </p:nvGrpSpPr>
              <p:grpSpPr bwMode="auto">
                <a:xfrm>
                  <a:off x="5114" y="3165"/>
                  <a:ext cx="106" cy="75"/>
                  <a:chOff x="5114" y="3165"/>
                  <a:chExt cx="106" cy="75"/>
                </a:xfrm>
              </p:grpSpPr>
              <p:sp>
                <p:nvSpPr>
                  <p:cNvPr id="29852" name="Freeform 333"/>
                  <p:cNvSpPr>
                    <a:spLocks/>
                  </p:cNvSpPr>
                  <p:nvPr/>
                </p:nvSpPr>
                <p:spPr bwMode="auto">
                  <a:xfrm>
                    <a:off x="5139" y="3165"/>
                    <a:ext cx="81" cy="75"/>
                  </a:xfrm>
                  <a:custGeom>
                    <a:avLst/>
                    <a:gdLst>
                      <a:gd name="T0" fmla="*/ 81 w 81"/>
                      <a:gd name="T1" fmla="*/ 37 h 75"/>
                      <a:gd name="T2" fmla="*/ 0 w 81"/>
                      <a:gd name="T3" fmla="*/ 75 h 75"/>
                      <a:gd name="T4" fmla="*/ 24 w 81"/>
                      <a:gd name="T5" fmla="*/ 37 h 75"/>
                      <a:gd name="T6" fmla="*/ 0 w 81"/>
                      <a:gd name="T7" fmla="*/ 0 h 75"/>
                      <a:gd name="T8" fmla="*/ 81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81" y="37"/>
                        </a:moveTo>
                        <a:lnTo>
                          <a:pt x="0" y="75"/>
                        </a:lnTo>
                        <a:lnTo>
                          <a:pt x="24" y="37"/>
                        </a:lnTo>
                        <a:lnTo>
                          <a:pt x="0" y="0"/>
                        </a:lnTo>
                        <a:lnTo>
                          <a:pt x="81" y="37"/>
                        </a:lnTo>
                        <a:close/>
                      </a:path>
                    </a:pathLst>
                  </a:custGeom>
                  <a:solidFill>
                    <a:srgbClr val="000000"/>
                  </a:solidFill>
                  <a:ln w="9525">
                    <a:solidFill>
                      <a:srgbClr val="000000"/>
                    </a:solidFill>
                    <a:round/>
                    <a:headEnd/>
                    <a:tailEnd/>
                  </a:ln>
                </p:spPr>
                <p:txBody>
                  <a:bodyPr/>
                  <a:lstStyle/>
                  <a:p>
                    <a:endParaRPr lang="ar-IQ"/>
                  </a:p>
                </p:txBody>
              </p:sp>
              <p:sp>
                <p:nvSpPr>
                  <p:cNvPr id="29853" name="Line 334"/>
                  <p:cNvSpPr>
                    <a:spLocks noChangeShapeType="1"/>
                  </p:cNvSpPr>
                  <p:nvPr/>
                </p:nvSpPr>
                <p:spPr bwMode="auto">
                  <a:xfrm>
                    <a:off x="5114" y="3202"/>
                    <a:ext cx="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46" name="Group 338"/>
                <p:cNvGrpSpPr>
                  <a:grpSpLocks/>
                </p:cNvGrpSpPr>
                <p:nvPr/>
              </p:nvGrpSpPr>
              <p:grpSpPr bwMode="auto">
                <a:xfrm>
                  <a:off x="5114" y="3408"/>
                  <a:ext cx="106" cy="75"/>
                  <a:chOff x="5114" y="3408"/>
                  <a:chExt cx="106" cy="75"/>
                </a:xfrm>
              </p:grpSpPr>
              <p:sp>
                <p:nvSpPr>
                  <p:cNvPr id="29850" name="Freeform 336"/>
                  <p:cNvSpPr>
                    <a:spLocks/>
                  </p:cNvSpPr>
                  <p:nvPr/>
                </p:nvSpPr>
                <p:spPr bwMode="auto">
                  <a:xfrm>
                    <a:off x="5139" y="3408"/>
                    <a:ext cx="81" cy="75"/>
                  </a:xfrm>
                  <a:custGeom>
                    <a:avLst/>
                    <a:gdLst>
                      <a:gd name="T0" fmla="*/ 81 w 81"/>
                      <a:gd name="T1" fmla="*/ 37 h 75"/>
                      <a:gd name="T2" fmla="*/ 0 w 81"/>
                      <a:gd name="T3" fmla="*/ 75 h 75"/>
                      <a:gd name="T4" fmla="*/ 24 w 81"/>
                      <a:gd name="T5" fmla="*/ 37 h 75"/>
                      <a:gd name="T6" fmla="*/ 0 w 81"/>
                      <a:gd name="T7" fmla="*/ 0 h 75"/>
                      <a:gd name="T8" fmla="*/ 81 w 81"/>
                      <a:gd name="T9" fmla="*/ 37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81" y="37"/>
                        </a:moveTo>
                        <a:lnTo>
                          <a:pt x="0" y="75"/>
                        </a:lnTo>
                        <a:lnTo>
                          <a:pt x="24" y="37"/>
                        </a:lnTo>
                        <a:lnTo>
                          <a:pt x="0" y="0"/>
                        </a:lnTo>
                        <a:lnTo>
                          <a:pt x="81" y="37"/>
                        </a:lnTo>
                        <a:close/>
                      </a:path>
                    </a:pathLst>
                  </a:custGeom>
                  <a:solidFill>
                    <a:srgbClr val="000000"/>
                  </a:solidFill>
                  <a:ln w="9525">
                    <a:solidFill>
                      <a:srgbClr val="000000"/>
                    </a:solidFill>
                    <a:round/>
                    <a:headEnd/>
                    <a:tailEnd/>
                  </a:ln>
                </p:spPr>
                <p:txBody>
                  <a:bodyPr/>
                  <a:lstStyle/>
                  <a:p>
                    <a:endParaRPr lang="ar-IQ"/>
                  </a:p>
                </p:txBody>
              </p:sp>
              <p:sp>
                <p:nvSpPr>
                  <p:cNvPr id="29851" name="Line 337"/>
                  <p:cNvSpPr>
                    <a:spLocks noChangeShapeType="1"/>
                  </p:cNvSpPr>
                  <p:nvPr/>
                </p:nvSpPr>
                <p:spPr bwMode="auto">
                  <a:xfrm>
                    <a:off x="5114" y="3445"/>
                    <a:ext cx="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nvGrpSpPr>
                <p:cNvPr id="29847" name="Group 341"/>
                <p:cNvGrpSpPr>
                  <a:grpSpLocks/>
                </p:cNvGrpSpPr>
                <p:nvPr/>
              </p:nvGrpSpPr>
              <p:grpSpPr bwMode="auto">
                <a:xfrm>
                  <a:off x="5114" y="3651"/>
                  <a:ext cx="106" cy="75"/>
                  <a:chOff x="5114" y="3651"/>
                  <a:chExt cx="106" cy="75"/>
                </a:xfrm>
              </p:grpSpPr>
              <p:sp>
                <p:nvSpPr>
                  <p:cNvPr id="29848" name="Freeform 339"/>
                  <p:cNvSpPr>
                    <a:spLocks/>
                  </p:cNvSpPr>
                  <p:nvPr/>
                </p:nvSpPr>
                <p:spPr bwMode="auto">
                  <a:xfrm>
                    <a:off x="5139" y="3651"/>
                    <a:ext cx="81" cy="75"/>
                  </a:xfrm>
                  <a:custGeom>
                    <a:avLst/>
                    <a:gdLst>
                      <a:gd name="T0" fmla="*/ 81 w 81"/>
                      <a:gd name="T1" fmla="*/ 38 h 75"/>
                      <a:gd name="T2" fmla="*/ 0 w 81"/>
                      <a:gd name="T3" fmla="*/ 75 h 75"/>
                      <a:gd name="T4" fmla="*/ 24 w 81"/>
                      <a:gd name="T5" fmla="*/ 38 h 75"/>
                      <a:gd name="T6" fmla="*/ 0 w 81"/>
                      <a:gd name="T7" fmla="*/ 0 h 75"/>
                      <a:gd name="T8" fmla="*/ 81 w 81"/>
                      <a:gd name="T9" fmla="*/ 38 h 75"/>
                      <a:gd name="T10" fmla="*/ 0 60000 65536"/>
                      <a:gd name="T11" fmla="*/ 0 60000 65536"/>
                      <a:gd name="T12" fmla="*/ 0 60000 65536"/>
                      <a:gd name="T13" fmla="*/ 0 60000 65536"/>
                      <a:gd name="T14" fmla="*/ 0 60000 65536"/>
                      <a:gd name="T15" fmla="*/ 0 w 81"/>
                      <a:gd name="T16" fmla="*/ 0 h 75"/>
                      <a:gd name="T17" fmla="*/ 81 w 81"/>
                      <a:gd name="T18" fmla="*/ 75 h 75"/>
                    </a:gdLst>
                    <a:ahLst/>
                    <a:cxnLst>
                      <a:cxn ang="T10">
                        <a:pos x="T0" y="T1"/>
                      </a:cxn>
                      <a:cxn ang="T11">
                        <a:pos x="T2" y="T3"/>
                      </a:cxn>
                      <a:cxn ang="T12">
                        <a:pos x="T4" y="T5"/>
                      </a:cxn>
                      <a:cxn ang="T13">
                        <a:pos x="T6" y="T7"/>
                      </a:cxn>
                      <a:cxn ang="T14">
                        <a:pos x="T8" y="T9"/>
                      </a:cxn>
                    </a:cxnLst>
                    <a:rect l="T15" t="T16" r="T17" b="T18"/>
                    <a:pathLst>
                      <a:path w="81" h="75">
                        <a:moveTo>
                          <a:pt x="81" y="38"/>
                        </a:moveTo>
                        <a:lnTo>
                          <a:pt x="0" y="75"/>
                        </a:lnTo>
                        <a:lnTo>
                          <a:pt x="24" y="38"/>
                        </a:lnTo>
                        <a:lnTo>
                          <a:pt x="0" y="0"/>
                        </a:lnTo>
                        <a:lnTo>
                          <a:pt x="81" y="38"/>
                        </a:lnTo>
                        <a:close/>
                      </a:path>
                    </a:pathLst>
                  </a:custGeom>
                  <a:solidFill>
                    <a:srgbClr val="000000"/>
                  </a:solidFill>
                  <a:ln w="9525">
                    <a:solidFill>
                      <a:srgbClr val="000000"/>
                    </a:solidFill>
                    <a:round/>
                    <a:headEnd/>
                    <a:tailEnd/>
                  </a:ln>
                </p:spPr>
                <p:txBody>
                  <a:bodyPr/>
                  <a:lstStyle/>
                  <a:p>
                    <a:endParaRPr lang="ar-IQ"/>
                  </a:p>
                </p:txBody>
              </p:sp>
              <p:sp>
                <p:nvSpPr>
                  <p:cNvPr id="29849" name="Line 340"/>
                  <p:cNvSpPr>
                    <a:spLocks noChangeShapeType="1"/>
                  </p:cNvSpPr>
                  <p:nvPr/>
                </p:nvSpPr>
                <p:spPr bwMode="auto">
                  <a:xfrm>
                    <a:off x="5114" y="3689"/>
                    <a:ext cx="4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grpSp>
          </p:grpSp>
          <p:sp>
            <p:nvSpPr>
              <p:cNvPr id="29723" name="Line 469"/>
              <p:cNvSpPr>
                <a:spLocks noChangeShapeType="1"/>
              </p:cNvSpPr>
              <p:nvPr/>
            </p:nvSpPr>
            <p:spPr bwMode="auto">
              <a:xfrm>
                <a:off x="3805"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4" name="Line 470"/>
              <p:cNvSpPr>
                <a:spLocks noChangeShapeType="1"/>
              </p:cNvSpPr>
              <p:nvPr/>
            </p:nvSpPr>
            <p:spPr bwMode="auto">
              <a:xfrm>
                <a:off x="3861"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5" name="Line 471"/>
              <p:cNvSpPr>
                <a:spLocks noChangeShapeType="1"/>
              </p:cNvSpPr>
              <p:nvPr/>
            </p:nvSpPr>
            <p:spPr bwMode="auto">
              <a:xfrm>
                <a:off x="3923"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6" name="Line 472"/>
              <p:cNvSpPr>
                <a:spLocks noChangeShapeType="1"/>
              </p:cNvSpPr>
              <p:nvPr/>
            </p:nvSpPr>
            <p:spPr bwMode="auto">
              <a:xfrm>
                <a:off x="3979"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7" name="Line 473"/>
              <p:cNvSpPr>
                <a:spLocks noChangeShapeType="1"/>
              </p:cNvSpPr>
              <p:nvPr/>
            </p:nvSpPr>
            <p:spPr bwMode="auto">
              <a:xfrm>
                <a:off x="4035"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8" name="Line 474"/>
              <p:cNvSpPr>
                <a:spLocks noChangeShapeType="1"/>
              </p:cNvSpPr>
              <p:nvPr/>
            </p:nvSpPr>
            <p:spPr bwMode="auto">
              <a:xfrm>
                <a:off x="4098"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29" name="Line 475"/>
              <p:cNvSpPr>
                <a:spLocks noChangeShapeType="1"/>
              </p:cNvSpPr>
              <p:nvPr/>
            </p:nvSpPr>
            <p:spPr bwMode="auto">
              <a:xfrm>
                <a:off x="4154"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0" name="Line 476"/>
              <p:cNvSpPr>
                <a:spLocks noChangeShapeType="1"/>
              </p:cNvSpPr>
              <p:nvPr/>
            </p:nvSpPr>
            <p:spPr bwMode="auto">
              <a:xfrm>
                <a:off x="4210"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1" name="Line 477"/>
              <p:cNvSpPr>
                <a:spLocks noChangeShapeType="1"/>
              </p:cNvSpPr>
              <p:nvPr/>
            </p:nvSpPr>
            <p:spPr bwMode="auto">
              <a:xfrm>
                <a:off x="4272"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2" name="Line 478"/>
              <p:cNvSpPr>
                <a:spLocks noChangeShapeType="1"/>
              </p:cNvSpPr>
              <p:nvPr/>
            </p:nvSpPr>
            <p:spPr bwMode="auto">
              <a:xfrm>
                <a:off x="4328"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3" name="Line 479"/>
              <p:cNvSpPr>
                <a:spLocks noChangeShapeType="1"/>
              </p:cNvSpPr>
              <p:nvPr/>
            </p:nvSpPr>
            <p:spPr bwMode="auto">
              <a:xfrm>
                <a:off x="4384"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4" name="Line 480"/>
              <p:cNvSpPr>
                <a:spLocks noChangeShapeType="1"/>
              </p:cNvSpPr>
              <p:nvPr/>
            </p:nvSpPr>
            <p:spPr bwMode="auto">
              <a:xfrm>
                <a:off x="4447"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5" name="Line 481"/>
              <p:cNvSpPr>
                <a:spLocks noChangeShapeType="1"/>
              </p:cNvSpPr>
              <p:nvPr/>
            </p:nvSpPr>
            <p:spPr bwMode="auto">
              <a:xfrm>
                <a:off x="4503"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6" name="Line 482"/>
              <p:cNvSpPr>
                <a:spLocks noChangeShapeType="1"/>
              </p:cNvSpPr>
              <p:nvPr/>
            </p:nvSpPr>
            <p:spPr bwMode="auto">
              <a:xfrm>
                <a:off x="4559" y="3562"/>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7" name="Line 484"/>
              <p:cNvSpPr>
                <a:spLocks noChangeShapeType="1"/>
              </p:cNvSpPr>
              <p:nvPr/>
            </p:nvSpPr>
            <p:spPr bwMode="auto">
              <a:xfrm>
                <a:off x="3805"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8" name="Line 485"/>
              <p:cNvSpPr>
                <a:spLocks noChangeShapeType="1"/>
              </p:cNvSpPr>
              <p:nvPr/>
            </p:nvSpPr>
            <p:spPr bwMode="auto">
              <a:xfrm>
                <a:off x="3861"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39" name="Line 486"/>
              <p:cNvSpPr>
                <a:spLocks noChangeShapeType="1"/>
              </p:cNvSpPr>
              <p:nvPr/>
            </p:nvSpPr>
            <p:spPr bwMode="auto">
              <a:xfrm>
                <a:off x="3923"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0" name="Line 487"/>
              <p:cNvSpPr>
                <a:spLocks noChangeShapeType="1"/>
              </p:cNvSpPr>
              <p:nvPr/>
            </p:nvSpPr>
            <p:spPr bwMode="auto">
              <a:xfrm>
                <a:off x="3979"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1" name="Line 488"/>
              <p:cNvSpPr>
                <a:spLocks noChangeShapeType="1"/>
              </p:cNvSpPr>
              <p:nvPr/>
            </p:nvSpPr>
            <p:spPr bwMode="auto">
              <a:xfrm>
                <a:off x="4035"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2" name="Line 489"/>
              <p:cNvSpPr>
                <a:spLocks noChangeShapeType="1"/>
              </p:cNvSpPr>
              <p:nvPr/>
            </p:nvSpPr>
            <p:spPr bwMode="auto">
              <a:xfrm>
                <a:off x="4098"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3" name="Line 490"/>
              <p:cNvSpPr>
                <a:spLocks noChangeShapeType="1"/>
              </p:cNvSpPr>
              <p:nvPr/>
            </p:nvSpPr>
            <p:spPr bwMode="auto">
              <a:xfrm>
                <a:off x="4154"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4" name="Line 491"/>
              <p:cNvSpPr>
                <a:spLocks noChangeShapeType="1"/>
              </p:cNvSpPr>
              <p:nvPr/>
            </p:nvSpPr>
            <p:spPr bwMode="auto">
              <a:xfrm>
                <a:off x="4210"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5" name="Line 492"/>
              <p:cNvSpPr>
                <a:spLocks noChangeShapeType="1"/>
              </p:cNvSpPr>
              <p:nvPr/>
            </p:nvSpPr>
            <p:spPr bwMode="auto">
              <a:xfrm>
                <a:off x="4272"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6" name="Line 493"/>
              <p:cNvSpPr>
                <a:spLocks noChangeShapeType="1"/>
              </p:cNvSpPr>
              <p:nvPr/>
            </p:nvSpPr>
            <p:spPr bwMode="auto">
              <a:xfrm>
                <a:off x="4328"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7" name="Line 494"/>
              <p:cNvSpPr>
                <a:spLocks noChangeShapeType="1"/>
              </p:cNvSpPr>
              <p:nvPr/>
            </p:nvSpPr>
            <p:spPr bwMode="auto">
              <a:xfrm>
                <a:off x="4384"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8" name="Line 495"/>
              <p:cNvSpPr>
                <a:spLocks noChangeShapeType="1"/>
              </p:cNvSpPr>
              <p:nvPr/>
            </p:nvSpPr>
            <p:spPr bwMode="auto">
              <a:xfrm>
                <a:off x="4447"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49" name="Line 496"/>
              <p:cNvSpPr>
                <a:spLocks noChangeShapeType="1"/>
              </p:cNvSpPr>
              <p:nvPr/>
            </p:nvSpPr>
            <p:spPr bwMode="auto">
              <a:xfrm>
                <a:off x="4503"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0" name="Line 497"/>
              <p:cNvSpPr>
                <a:spLocks noChangeShapeType="1"/>
              </p:cNvSpPr>
              <p:nvPr/>
            </p:nvSpPr>
            <p:spPr bwMode="auto">
              <a:xfrm>
                <a:off x="4559" y="3307"/>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1" name="Line 502"/>
              <p:cNvSpPr>
                <a:spLocks noChangeShapeType="1"/>
              </p:cNvSpPr>
              <p:nvPr/>
            </p:nvSpPr>
            <p:spPr bwMode="auto">
              <a:xfrm flipV="1">
                <a:off x="3686"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2" name="Line 503"/>
              <p:cNvSpPr>
                <a:spLocks noChangeShapeType="1"/>
              </p:cNvSpPr>
              <p:nvPr/>
            </p:nvSpPr>
            <p:spPr bwMode="auto">
              <a:xfrm flipV="1">
                <a:off x="3623"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3" name="Line 504"/>
              <p:cNvSpPr>
                <a:spLocks noChangeShapeType="1"/>
              </p:cNvSpPr>
              <p:nvPr/>
            </p:nvSpPr>
            <p:spPr bwMode="auto">
              <a:xfrm flipV="1">
                <a:off x="3565"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4" name="Line 505"/>
              <p:cNvSpPr>
                <a:spLocks noChangeShapeType="1"/>
              </p:cNvSpPr>
              <p:nvPr/>
            </p:nvSpPr>
            <p:spPr bwMode="auto">
              <a:xfrm flipV="1">
                <a:off x="3502"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5" name="Line 506"/>
              <p:cNvSpPr>
                <a:spLocks noChangeShapeType="1"/>
              </p:cNvSpPr>
              <p:nvPr/>
            </p:nvSpPr>
            <p:spPr bwMode="auto">
              <a:xfrm flipV="1">
                <a:off x="3444"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6" name="Line 507"/>
              <p:cNvSpPr>
                <a:spLocks noChangeShapeType="1"/>
              </p:cNvSpPr>
              <p:nvPr/>
            </p:nvSpPr>
            <p:spPr bwMode="auto">
              <a:xfrm flipV="1">
                <a:off x="3381"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7" name="Line 508"/>
              <p:cNvSpPr>
                <a:spLocks noChangeShapeType="1"/>
              </p:cNvSpPr>
              <p:nvPr/>
            </p:nvSpPr>
            <p:spPr bwMode="auto">
              <a:xfrm flipV="1">
                <a:off x="3323"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8" name="Line 509"/>
              <p:cNvSpPr>
                <a:spLocks noChangeShapeType="1"/>
              </p:cNvSpPr>
              <p:nvPr/>
            </p:nvSpPr>
            <p:spPr bwMode="auto">
              <a:xfrm flipV="1">
                <a:off x="3260" y="3302"/>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59" name="Line 510"/>
              <p:cNvSpPr>
                <a:spLocks noChangeShapeType="1"/>
              </p:cNvSpPr>
              <p:nvPr/>
            </p:nvSpPr>
            <p:spPr bwMode="auto">
              <a:xfrm flipV="1">
                <a:off x="3686" y="3374"/>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60" name="Freeform 511"/>
              <p:cNvSpPr>
                <a:spLocks/>
              </p:cNvSpPr>
              <p:nvPr/>
            </p:nvSpPr>
            <p:spPr bwMode="auto">
              <a:xfrm>
                <a:off x="3621" y="3367"/>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1" name="Freeform 512"/>
              <p:cNvSpPr>
                <a:spLocks/>
              </p:cNvSpPr>
              <p:nvPr/>
            </p:nvSpPr>
            <p:spPr bwMode="auto">
              <a:xfrm>
                <a:off x="3557" y="3374"/>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2" name="Freeform 513"/>
              <p:cNvSpPr>
                <a:spLocks/>
              </p:cNvSpPr>
              <p:nvPr/>
            </p:nvSpPr>
            <p:spPr bwMode="auto">
              <a:xfrm>
                <a:off x="3498" y="3371"/>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3" name="Freeform 514"/>
              <p:cNvSpPr>
                <a:spLocks/>
              </p:cNvSpPr>
              <p:nvPr/>
            </p:nvSpPr>
            <p:spPr bwMode="auto">
              <a:xfrm>
                <a:off x="3444" y="3374"/>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4" name="Freeform 515"/>
              <p:cNvSpPr>
                <a:spLocks/>
              </p:cNvSpPr>
              <p:nvPr/>
            </p:nvSpPr>
            <p:spPr bwMode="auto">
              <a:xfrm>
                <a:off x="3381" y="3374"/>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5" name="Freeform 516"/>
              <p:cNvSpPr>
                <a:spLocks/>
              </p:cNvSpPr>
              <p:nvPr/>
            </p:nvSpPr>
            <p:spPr bwMode="auto">
              <a:xfrm>
                <a:off x="3323" y="3374"/>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6" name="Freeform 517"/>
              <p:cNvSpPr>
                <a:spLocks/>
              </p:cNvSpPr>
              <p:nvPr/>
            </p:nvSpPr>
            <p:spPr bwMode="auto">
              <a:xfrm>
                <a:off x="3260" y="3367"/>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67" name="Line 521"/>
              <p:cNvSpPr>
                <a:spLocks noChangeShapeType="1"/>
              </p:cNvSpPr>
              <p:nvPr/>
            </p:nvSpPr>
            <p:spPr bwMode="auto">
              <a:xfrm>
                <a:off x="3686"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68" name="Line 522"/>
              <p:cNvSpPr>
                <a:spLocks noChangeShapeType="1"/>
              </p:cNvSpPr>
              <p:nvPr/>
            </p:nvSpPr>
            <p:spPr bwMode="auto">
              <a:xfrm>
                <a:off x="3623"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69" name="Line 523"/>
              <p:cNvSpPr>
                <a:spLocks noChangeShapeType="1"/>
              </p:cNvSpPr>
              <p:nvPr/>
            </p:nvSpPr>
            <p:spPr bwMode="auto">
              <a:xfrm>
                <a:off x="3565"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0" name="Line 524"/>
              <p:cNvSpPr>
                <a:spLocks noChangeShapeType="1"/>
              </p:cNvSpPr>
              <p:nvPr/>
            </p:nvSpPr>
            <p:spPr bwMode="auto">
              <a:xfrm>
                <a:off x="3502"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1" name="Line 525"/>
              <p:cNvSpPr>
                <a:spLocks noChangeShapeType="1"/>
              </p:cNvSpPr>
              <p:nvPr/>
            </p:nvSpPr>
            <p:spPr bwMode="auto">
              <a:xfrm>
                <a:off x="3444"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2" name="Line 526"/>
              <p:cNvSpPr>
                <a:spLocks noChangeShapeType="1"/>
              </p:cNvSpPr>
              <p:nvPr/>
            </p:nvSpPr>
            <p:spPr bwMode="auto">
              <a:xfrm>
                <a:off x="3381"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3" name="Line 527"/>
              <p:cNvSpPr>
                <a:spLocks noChangeShapeType="1"/>
              </p:cNvSpPr>
              <p:nvPr/>
            </p:nvSpPr>
            <p:spPr bwMode="auto">
              <a:xfrm>
                <a:off x="3323"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4" name="Line 528"/>
              <p:cNvSpPr>
                <a:spLocks noChangeShapeType="1"/>
              </p:cNvSpPr>
              <p:nvPr/>
            </p:nvSpPr>
            <p:spPr bwMode="auto">
              <a:xfrm>
                <a:off x="3260" y="3695"/>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5" name="Line 529"/>
              <p:cNvSpPr>
                <a:spLocks noChangeShapeType="1"/>
              </p:cNvSpPr>
              <p:nvPr/>
            </p:nvSpPr>
            <p:spPr bwMode="auto">
              <a:xfrm>
                <a:off x="3686" y="3556"/>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76" name="Freeform 530"/>
              <p:cNvSpPr>
                <a:spLocks/>
              </p:cNvSpPr>
              <p:nvPr/>
            </p:nvSpPr>
            <p:spPr bwMode="auto">
              <a:xfrm flipV="1">
                <a:off x="3621" y="3556"/>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77" name="Freeform 531"/>
              <p:cNvSpPr>
                <a:spLocks/>
              </p:cNvSpPr>
              <p:nvPr/>
            </p:nvSpPr>
            <p:spPr bwMode="auto">
              <a:xfrm flipV="1">
                <a:off x="3557" y="3556"/>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78" name="Freeform 532"/>
              <p:cNvSpPr>
                <a:spLocks/>
              </p:cNvSpPr>
              <p:nvPr/>
            </p:nvSpPr>
            <p:spPr bwMode="auto">
              <a:xfrm flipV="1">
                <a:off x="3498" y="3556"/>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79" name="Freeform 533"/>
              <p:cNvSpPr>
                <a:spLocks/>
              </p:cNvSpPr>
              <p:nvPr/>
            </p:nvSpPr>
            <p:spPr bwMode="auto">
              <a:xfrm flipV="1">
                <a:off x="3444" y="3530"/>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0" name="Freeform 534"/>
              <p:cNvSpPr>
                <a:spLocks/>
              </p:cNvSpPr>
              <p:nvPr/>
            </p:nvSpPr>
            <p:spPr bwMode="auto">
              <a:xfrm flipV="1">
                <a:off x="3381" y="3530"/>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1" name="Freeform 535"/>
              <p:cNvSpPr>
                <a:spLocks/>
              </p:cNvSpPr>
              <p:nvPr/>
            </p:nvSpPr>
            <p:spPr bwMode="auto">
              <a:xfrm flipV="1">
                <a:off x="3323" y="3530"/>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2" name="Freeform 536"/>
              <p:cNvSpPr>
                <a:spLocks/>
              </p:cNvSpPr>
              <p:nvPr/>
            </p:nvSpPr>
            <p:spPr bwMode="auto">
              <a:xfrm flipV="1">
                <a:off x="3260" y="3536"/>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83" name="Line 537"/>
              <p:cNvSpPr>
                <a:spLocks noChangeShapeType="1"/>
              </p:cNvSpPr>
              <p:nvPr/>
            </p:nvSpPr>
            <p:spPr bwMode="auto">
              <a:xfrm flipH="1" flipV="1">
                <a:off x="4660"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4" name="Line 538"/>
              <p:cNvSpPr>
                <a:spLocks noChangeShapeType="1"/>
              </p:cNvSpPr>
              <p:nvPr/>
            </p:nvSpPr>
            <p:spPr bwMode="auto">
              <a:xfrm flipH="1" flipV="1">
                <a:off x="4723"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5" name="Line 539"/>
              <p:cNvSpPr>
                <a:spLocks noChangeShapeType="1"/>
              </p:cNvSpPr>
              <p:nvPr/>
            </p:nvSpPr>
            <p:spPr bwMode="auto">
              <a:xfrm flipH="1" flipV="1">
                <a:off x="4781"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6" name="Line 540"/>
              <p:cNvSpPr>
                <a:spLocks noChangeShapeType="1"/>
              </p:cNvSpPr>
              <p:nvPr/>
            </p:nvSpPr>
            <p:spPr bwMode="auto">
              <a:xfrm flipH="1" flipV="1">
                <a:off x="4844"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7" name="Line 541"/>
              <p:cNvSpPr>
                <a:spLocks noChangeShapeType="1"/>
              </p:cNvSpPr>
              <p:nvPr/>
            </p:nvSpPr>
            <p:spPr bwMode="auto">
              <a:xfrm flipH="1" flipV="1">
                <a:off x="4902"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8" name="Line 542"/>
              <p:cNvSpPr>
                <a:spLocks noChangeShapeType="1"/>
              </p:cNvSpPr>
              <p:nvPr/>
            </p:nvSpPr>
            <p:spPr bwMode="auto">
              <a:xfrm flipH="1" flipV="1">
                <a:off x="4965"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89" name="Line 543"/>
              <p:cNvSpPr>
                <a:spLocks noChangeShapeType="1"/>
              </p:cNvSpPr>
              <p:nvPr/>
            </p:nvSpPr>
            <p:spPr bwMode="auto">
              <a:xfrm flipH="1" flipV="1">
                <a:off x="5023"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90" name="Line 544"/>
              <p:cNvSpPr>
                <a:spLocks noChangeShapeType="1"/>
              </p:cNvSpPr>
              <p:nvPr/>
            </p:nvSpPr>
            <p:spPr bwMode="auto">
              <a:xfrm flipH="1" flipV="1">
                <a:off x="5086" y="3306"/>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91" name="Line 545"/>
              <p:cNvSpPr>
                <a:spLocks noChangeShapeType="1"/>
              </p:cNvSpPr>
              <p:nvPr/>
            </p:nvSpPr>
            <p:spPr bwMode="auto">
              <a:xfrm flipH="1" flipV="1">
                <a:off x="4660" y="3378"/>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792" name="Freeform 546"/>
              <p:cNvSpPr>
                <a:spLocks/>
              </p:cNvSpPr>
              <p:nvPr/>
            </p:nvSpPr>
            <p:spPr bwMode="auto">
              <a:xfrm flipH="1">
                <a:off x="4699" y="3371"/>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3" name="Freeform 547"/>
              <p:cNvSpPr>
                <a:spLocks/>
              </p:cNvSpPr>
              <p:nvPr/>
            </p:nvSpPr>
            <p:spPr bwMode="auto">
              <a:xfrm flipH="1">
                <a:off x="4731" y="3378"/>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4" name="Freeform 548"/>
              <p:cNvSpPr>
                <a:spLocks/>
              </p:cNvSpPr>
              <p:nvPr/>
            </p:nvSpPr>
            <p:spPr bwMode="auto">
              <a:xfrm flipH="1">
                <a:off x="4750" y="3375"/>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5" name="Freeform 549"/>
              <p:cNvSpPr>
                <a:spLocks/>
              </p:cNvSpPr>
              <p:nvPr/>
            </p:nvSpPr>
            <p:spPr bwMode="auto">
              <a:xfrm flipH="1">
                <a:off x="4763" y="3378"/>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6" name="Freeform 550"/>
              <p:cNvSpPr>
                <a:spLocks/>
              </p:cNvSpPr>
              <p:nvPr/>
            </p:nvSpPr>
            <p:spPr bwMode="auto">
              <a:xfrm flipH="1">
                <a:off x="4839" y="3378"/>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7" name="Freeform 551"/>
              <p:cNvSpPr>
                <a:spLocks/>
              </p:cNvSpPr>
              <p:nvPr/>
            </p:nvSpPr>
            <p:spPr bwMode="auto">
              <a:xfrm flipH="1">
                <a:off x="4941" y="3378"/>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798" name="Freeform 552"/>
              <p:cNvSpPr>
                <a:spLocks/>
              </p:cNvSpPr>
              <p:nvPr/>
            </p:nvSpPr>
            <p:spPr bwMode="auto">
              <a:xfrm flipH="1">
                <a:off x="5062" y="3371"/>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nvGrpSpPr>
              <p:cNvPr id="29799" name="Group 553"/>
              <p:cNvGrpSpPr>
                <a:grpSpLocks/>
              </p:cNvGrpSpPr>
              <p:nvPr/>
            </p:nvGrpSpPr>
            <p:grpSpPr bwMode="auto">
              <a:xfrm>
                <a:off x="4660" y="3534"/>
                <a:ext cx="427" cy="227"/>
                <a:chOff x="4660" y="3498"/>
                <a:chExt cx="427" cy="239"/>
              </a:xfrm>
            </p:grpSpPr>
            <p:sp>
              <p:nvSpPr>
                <p:cNvPr id="29829" name="Line 554"/>
                <p:cNvSpPr>
                  <a:spLocks noChangeShapeType="1"/>
                </p:cNvSpPr>
                <p:nvPr/>
              </p:nvSpPr>
              <p:spPr bwMode="auto">
                <a:xfrm flipH="1">
                  <a:off x="4660"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0" name="Line 555"/>
                <p:cNvSpPr>
                  <a:spLocks noChangeShapeType="1"/>
                </p:cNvSpPr>
                <p:nvPr/>
              </p:nvSpPr>
              <p:spPr bwMode="auto">
                <a:xfrm flipH="1">
                  <a:off x="4723"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1" name="Line 556"/>
                <p:cNvSpPr>
                  <a:spLocks noChangeShapeType="1"/>
                </p:cNvSpPr>
                <p:nvPr/>
              </p:nvSpPr>
              <p:spPr bwMode="auto">
                <a:xfrm flipH="1">
                  <a:off x="4781"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2" name="Line 557"/>
                <p:cNvSpPr>
                  <a:spLocks noChangeShapeType="1"/>
                </p:cNvSpPr>
                <p:nvPr/>
              </p:nvSpPr>
              <p:spPr bwMode="auto">
                <a:xfrm flipH="1">
                  <a:off x="4844"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3" name="Line 558"/>
                <p:cNvSpPr>
                  <a:spLocks noChangeShapeType="1"/>
                </p:cNvSpPr>
                <p:nvPr/>
              </p:nvSpPr>
              <p:spPr bwMode="auto">
                <a:xfrm flipH="1">
                  <a:off x="4902"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4" name="Line 559"/>
                <p:cNvSpPr>
                  <a:spLocks noChangeShapeType="1"/>
                </p:cNvSpPr>
                <p:nvPr/>
              </p:nvSpPr>
              <p:spPr bwMode="auto">
                <a:xfrm flipH="1">
                  <a:off x="4965"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5" name="Line 560"/>
                <p:cNvSpPr>
                  <a:spLocks noChangeShapeType="1"/>
                </p:cNvSpPr>
                <p:nvPr/>
              </p:nvSpPr>
              <p:spPr bwMode="auto">
                <a:xfrm flipH="1">
                  <a:off x="5023"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6" name="Line 561"/>
                <p:cNvSpPr>
                  <a:spLocks noChangeShapeType="1"/>
                </p:cNvSpPr>
                <p:nvPr/>
              </p:nvSpPr>
              <p:spPr bwMode="auto">
                <a:xfrm flipH="1">
                  <a:off x="5086" y="3663"/>
                  <a:ext cx="1" cy="74"/>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7" name="Line 562"/>
                <p:cNvSpPr>
                  <a:spLocks noChangeShapeType="1"/>
                </p:cNvSpPr>
                <p:nvPr/>
              </p:nvSpPr>
              <p:spPr bwMode="auto">
                <a:xfrm flipH="1">
                  <a:off x="4660" y="3524"/>
                  <a:ext cx="1" cy="141"/>
                </a:xfrm>
                <a:prstGeom prst="line">
                  <a:avLst/>
                </a:prstGeom>
                <a:noFill/>
                <a:ln w="20638">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38" name="Freeform 563"/>
                <p:cNvSpPr>
                  <a:spLocks/>
                </p:cNvSpPr>
                <p:nvPr/>
              </p:nvSpPr>
              <p:spPr bwMode="auto">
                <a:xfrm flipH="1" flipV="1">
                  <a:off x="4699" y="3524"/>
                  <a:ext cx="27" cy="148"/>
                </a:xfrm>
                <a:custGeom>
                  <a:avLst/>
                  <a:gdLst>
                    <a:gd name="T0" fmla="*/ 898 w 19"/>
                    <a:gd name="T1" fmla="*/ 257 h 140"/>
                    <a:gd name="T2" fmla="*/ 307 w 19"/>
                    <a:gd name="T3" fmla="*/ 187 h 140"/>
                    <a:gd name="T4" fmla="*/ 307 w 19"/>
                    <a:gd name="T5" fmla="*/ 105 h 140"/>
                    <a:gd name="T6" fmla="*/ 0 w 19"/>
                    <a:gd name="T7" fmla="*/ 0 h 140"/>
                    <a:gd name="T8" fmla="*/ 0 60000 65536"/>
                    <a:gd name="T9" fmla="*/ 0 60000 65536"/>
                    <a:gd name="T10" fmla="*/ 0 60000 65536"/>
                    <a:gd name="T11" fmla="*/ 0 60000 65536"/>
                    <a:gd name="T12" fmla="*/ 0 w 19"/>
                    <a:gd name="T13" fmla="*/ 0 h 140"/>
                    <a:gd name="T14" fmla="*/ 19 w 19"/>
                    <a:gd name="T15" fmla="*/ 140 h 140"/>
                  </a:gdLst>
                  <a:ahLst/>
                  <a:cxnLst>
                    <a:cxn ang="T8">
                      <a:pos x="T0" y="T1"/>
                    </a:cxn>
                    <a:cxn ang="T9">
                      <a:pos x="T2" y="T3"/>
                    </a:cxn>
                    <a:cxn ang="T10">
                      <a:pos x="T4" y="T5"/>
                    </a:cxn>
                    <a:cxn ang="T11">
                      <a:pos x="T6" y="T7"/>
                    </a:cxn>
                  </a:cxnLst>
                  <a:rect l="T12" t="T13" r="T14" b="T15"/>
                  <a:pathLst>
                    <a:path w="19" h="140">
                      <a:moveTo>
                        <a:pt x="19" y="140"/>
                      </a:moveTo>
                      <a:lnTo>
                        <a:pt x="6" y="101"/>
                      </a:lnTo>
                      <a:lnTo>
                        <a:pt x="6"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39" name="Freeform 564"/>
                <p:cNvSpPr>
                  <a:spLocks/>
                </p:cNvSpPr>
                <p:nvPr/>
              </p:nvSpPr>
              <p:spPr bwMode="auto">
                <a:xfrm flipH="1" flipV="1">
                  <a:off x="4731" y="3524"/>
                  <a:ext cx="59" cy="141"/>
                </a:xfrm>
                <a:custGeom>
                  <a:avLst/>
                  <a:gdLst>
                    <a:gd name="T0" fmla="*/ 250 w 51"/>
                    <a:gd name="T1" fmla="*/ 236 h 134"/>
                    <a:gd name="T2" fmla="*/ 224 w 51"/>
                    <a:gd name="T3" fmla="*/ 202 h 134"/>
                    <a:gd name="T4" fmla="*/ 161 w 51"/>
                    <a:gd name="T5" fmla="*/ 156 h 134"/>
                    <a:gd name="T6" fmla="*/ 93 w 51"/>
                    <a:gd name="T7" fmla="*/ 89 h 134"/>
                    <a:gd name="T8" fmla="*/ 66 w 51"/>
                    <a:gd name="T9" fmla="*/ 57 h 134"/>
                    <a:gd name="T10" fmla="*/ 34 w 51"/>
                    <a:gd name="T11" fmla="*/ 6 h 134"/>
                    <a:gd name="T12" fmla="*/ 0 w 51"/>
                    <a:gd name="T13" fmla="*/ 0 h 134"/>
                    <a:gd name="T14" fmla="*/ 0 60000 65536"/>
                    <a:gd name="T15" fmla="*/ 0 60000 65536"/>
                    <a:gd name="T16" fmla="*/ 0 60000 65536"/>
                    <a:gd name="T17" fmla="*/ 0 60000 65536"/>
                    <a:gd name="T18" fmla="*/ 0 60000 65536"/>
                    <a:gd name="T19" fmla="*/ 0 60000 65536"/>
                    <a:gd name="T20" fmla="*/ 0 60000 65536"/>
                    <a:gd name="T21" fmla="*/ 0 w 51"/>
                    <a:gd name="T22" fmla="*/ 0 h 134"/>
                    <a:gd name="T23" fmla="*/ 51 w 51"/>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34">
                      <a:moveTo>
                        <a:pt x="51" y="134"/>
                      </a:moveTo>
                      <a:lnTo>
                        <a:pt x="45" y="115"/>
                      </a:lnTo>
                      <a:lnTo>
                        <a:pt x="32" y="89"/>
                      </a:lnTo>
                      <a:lnTo>
                        <a:pt x="19" y="51"/>
                      </a:lnTo>
                      <a:lnTo>
                        <a:pt x="13" y="32"/>
                      </a:lnTo>
                      <a:lnTo>
                        <a:pt x="7" y="6"/>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0" name="Freeform 565"/>
                <p:cNvSpPr>
                  <a:spLocks/>
                </p:cNvSpPr>
                <p:nvPr/>
              </p:nvSpPr>
              <p:spPr bwMode="auto">
                <a:xfrm flipH="1" flipV="1">
                  <a:off x="4750" y="3524"/>
                  <a:ext cx="99" cy="144"/>
                </a:xfrm>
                <a:custGeom>
                  <a:avLst/>
                  <a:gdLst>
                    <a:gd name="T0" fmla="*/ 150 w 95"/>
                    <a:gd name="T1" fmla="*/ 467 h 128"/>
                    <a:gd name="T2" fmla="*/ 129 w 95"/>
                    <a:gd name="T3" fmla="*/ 396 h 128"/>
                    <a:gd name="T4" fmla="*/ 100 w 95"/>
                    <a:gd name="T5" fmla="*/ 326 h 128"/>
                    <a:gd name="T6" fmla="*/ 69 w 95"/>
                    <a:gd name="T7" fmla="*/ 232 h 128"/>
                    <a:gd name="T8" fmla="*/ 30 w 95"/>
                    <a:gd name="T9" fmla="*/ 144 h 128"/>
                    <a:gd name="T10" fmla="*/ 23 w 95"/>
                    <a:gd name="T11" fmla="*/ 95 h 128"/>
                    <a:gd name="T12" fmla="*/ 6 w 95"/>
                    <a:gd name="T13" fmla="*/ 24 h 128"/>
                    <a:gd name="T14" fmla="*/ 0 w 95"/>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128"/>
                    <a:gd name="T26" fmla="*/ 95 w 9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128">
                      <a:moveTo>
                        <a:pt x="95" y="128"/>
                      </a:moveTo>
                      <a:lnTo>
                        <a:pt x="82" y="109"/>
                      </a:lnTo>
                      <a:lnTo>
                        <a:pt x="63" y="89"/>
                      </a:lnTo>
                      <a:lnTo>
                        <a:pt x="44" y="64"/>
                      </a:lnTo>
                      <a:lnTo>
                        <a:pt x="19" y="39"/>
                      </a:lnTo>
                      <a:lnTo>
                        <a:pt x="12" y="26"/>
                      </a:lnTo>
                      <a:lnTo>
                        <a:pt x="6" y="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1" name="Freeform 566"/>
                <p:cNvSpPr>
                  <a:spLocks/>
                </p:cNvSpPr>
                <p:nvPr/>
              </p:nvSpPr>
              <p:spPr bwMode="auto">
                <a:xfrm flipH="1" flipV="1">
                  <a:off x="4763" y="3498"/>
                  <a:ext cx="140" cy="167"/>
                </a:xfrm>
                <a:custGeom>
                  <a:avLst/>
                  <a:gdLst>
                    <a:gd name="T0" fmla="*/ 140 w 140"/>
                    <a:gd name="T1" fmla="*/ 272 h 159"/>
                    <a:gd name="T2" fmla="*/ 128 w 140"/>
                    <a:gd name="T3" fmla="*/ 231 h 159"/>
                    <a:gd name="T4" fmla="*/ 109 w 140"/>
                    <a:gd name="T5" fmla="*/ 197 h 159"/>
                    <a:gd name="T6" fmla="*/ 83 w 140"/>
                    <a:gd name="T7" fmla="*/ 163 h 159"/>
                    <a:gd name="T8" fmla="*/ 38 w 140"/>
                    <a:gd name="T9" fmla="*/ 122 h 159"/>
                    <a:gd name="T10" fmla="*/ 7 w 140"/>
                    <a:gd name="T11" fmla="*/ 88 h 159"/>
                    <a:gd name="T12" fmla="*/ 0 w 140"/>
                    <a:gd name="T13" fmla="*/ 56 h 159"/>
                    <a:gd name="T14" fmla="*/ 0 w 140"/>
                    <a:gd name="T15" fmla="*/ 0 h 159"/>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159"/>
                    <a:gd name="T26" fmla="*/ 140 w 140"/>
                    <a:gd name="T27" fmla="*/ 159 h 1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159">
                      <a:moveTo>
                        <a:pt x="140" y="159"/>
                      </a:moveTo>
                      <a:lnTo>
                        <a:pt x="128" y="134"/>
                      </a:lnTo>
                      <a:lnTo>
                        <a:pt x="109" y="115"/>
                      </a:lnTo>
                      <a:lnTo>
                        <a:pt x="83" y="95"/>
                      </a:lnTo>
                      <a:lnTo>
                        <a:pt x="38" y="70"/>
                      </a:lnTo>
                      <a:lnTo>
                        <a:pt x="7" y="51"/>
                      </a:lnTo>
                      <a:lnTo>
                        <a:pt x="0" y="3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2" name="Freeform 567"/>
                <p:cNvSpPr>
                  <a:spLocks/>
                </p:cNvSpPr>
                <p:nvPr/>
              </p:nvSpPr>
              <p:spPr bwMode="auto">
                <a:xfrm flipH="1" flipV="1">
                  <a:off x="4839" y="3498"/>
                  <a:ext cx="127" cy="167"/>
                </a:xfrm>
                <a:custGeom>
                  <a:avLst/>
                  <a:gdLst>
                    <a:gd name="T0" fmla="*/ 127 w 127"/>
                    <a:gd name="T1" fmla="*/ 272 h 159"/>
                    <a:gd name="T2" fmla="*/ 108 w 127"/>
                    <a:gd name="T3" fmla="*/ 239 h 159"/>
                    <a:gd name="T4" fmla="*/ 76 w 127"/>
                    <a:gd name="T5" fmla="*/ 207 h 159"/>
                    <a:gd name="T6" fmla="*/ 31 w 127"/>
                    <a:gd name="T7" fmla="*/ 163 h 159"/>
                    <a:gd name="T8" fmla="*/ 12 w 127"/>
                    <a:gd name="T9" fmla="*/ 110 h 159"/>
                    <a:gd name="T10" fmla="*/ 0 w 127"/>
                    <a:gd name="T11" fmla="*/ 65 h 159"/>
                    <a:gd name="T12" fmla="*/ 0 w 127"/>
                    <a:gd name="T13" fmla="*/ 0 h 159"/>
                    <a:gd name="T14" fmla="*/ 0 60000 65536"/>
                    <a:gd name="T15" fmla="*/ 0 60000 65536"/>
                    <a:gd name="T16" fmla="*/ 0 60000 65536"/>
                    <a:gd name="T17" fmla="*/ 0 60000 65536"/>
                    <a:gd name="T18" fmla="*/ 0 60000 65536"/>
                    <a:gd name="T19" fmla="*/ 0 60000 65536"/>
                    <a:gd name="T20" fmla="*/ 0 60000 65536"/>
                    <a:gd name="T21" fmla="*/ 0 w 127"/>
                    <a:gd name="T22" fmla="*/ 0 h 159"/>
                    <a:gd name="T23" fmla="*/ 127 w 127"/>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59">
                      <a:moveTo>
                        <a:pt x="127" y="159"/>
                      </a:moveTo>
                      <a:lnTo>
                        <a:pt x="108" y="140"/>
                      </a:lnTo>
                      <a:lnTo>
                        <a:pt x="76" y="121"/>
                      </a:lnTo>
                      <a:lnTo>
                        <a:pt x="31" y="95"/>
                      </a:lnTo>
                      <a:lnTo>
                        <a:pt x="12" y="64"/>
                      </a:lnTo>
                      <a:lnTo>
                        <a:pt x="0" y="38"/>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3" name="Freeform 568"/>
                <p:cNvSpPr>
                  <a:spLocks/>
                </p:cNvSpPr>
                <p:nvPr/>
              </p:nvSpPr>
              <p:spPr bwMode="auto">
                <a:xfrm flipH="1" flipV="1">
                  <a:off x="4941" y="3498"/>
                  <a:ext cx="83" cy="167"/>
                </a:xfrm>
                <a:custGeom>
                  <a:avLst/>
                  <a:gdLst>
                    <a:gd name="T0" fmla="*/ 83 w 83"/>
                    <a:gd name="T1" fmla="*/ 272 h 159"/>
                    <a:gd name="T2" fmla="*/ 58 w 83"/>
                    <a:gd name="T3" fmla="*/ 231 h 159"/>
                    <a:gd name="T4" fmla="*/ 26 w 83"/>
                    <a:gd name="T5" fmla="*/ 175 h 159"/>
                    <a:gd name="T6" fmla="*/ 7 w 83"/>
                    <a:gd name="T7" fmla="*/ 97 h 159"/>
                    <a:gd name="T8" fmla="*/ 0 w 83"/>
                    <a:gd name="T9" fmla="*/ 0 h 159"/>
                    <a:gd name="T10" fmla="*/ 0 60000 65536"/>
                    <a:gd name="T11" fmla="*/ 0 60000 65536"/>
                    <a:gd name="T12" fmla="*/ 0 60000 65536"/>
                    <a:gd name="T13" fmla="*/ 0 60000 65536"/>
                    <a:gd name="T14" fmla="*/ 0 60000 65536"/>
                    <a:gd name="T15" fmla="*/ 0 w 83"/>
                    <a:gd name="T16" fmla="*/ 0 h 159"/>
                    <a:gd name="T17" fmla="*/ 83 w 83"/>
                    <a:gd name="T18" fmla="*/ 159 h 159"/>
                  </a:gdLst>
                  <a:ahLst/>
                  <a:cxnLst>
                    <a:cxn ang="T10">
                      <a:pos x="T0" y="T1"/>
                    </a:cxn>
                    <a:cxn ang="T11">
                      <a:pos x="T2" y="T3"/>
                    </a:cxn>
                    <a:cxn ang="T12">
                      <a:pos x="T4" y="T5"/>
                    </a:cxn>
                    <a:cxn ang="T13">
                      <a:pos x="T6" y="T7"/>
                    </a:cxn>
                    <a:cxn ang="T14">
                      <a:pos x="T8" y="T9"/>
                    </a:cxn>
                  </a:cxnLst>
                  <a:rect l="T15" t="T16" r="T17" b="T18"/>
                  <a:pathLst>
                    <a:path w="83" h="159">
                      <a:moveTo>
                        <a:pt x="83" y="159"/>
                      </a:moveTo>
                      <a:lnTo>
                        <a:pt x="58" y="134"/>
                      </a:lnTo>
                      <a:lnTo>
                        <a:pt x="26" y="102"/>
                      </a:lnTo>
                      <a:lnTo>
                        <a:pt x="7" y="57"/>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sp>
              <p:nvSpPr>
                <p:cNvPr id="29844" name="Freeform 569"/>
                <p:cNvSpPr>
                  <a:spLocks/>
                </p:cNvSpPr>
                <p:nvPr/>
              </p:nvSpPr>
              <p:spPr bwMode="auto">
                <a:xfrm flipH="1" flipV="1">
                  <a:off x="5062" y="3504"/>
                  <a:ext cx="25" cy="168"/>
                </a:xfrm>
                <a:custGeom>
                  <a:avLst/>
                  <a:gdLst>
                    <a:gd name="T0" fmla="*/ 25 w 25"/>
                    <a:gd name="T1" fmla="*/ 293 h 159"/>
                    <a:gd name="T2" fmla="*/ 19 w 25"/>
                    <a:gd name="T3" fmla="*/ 232 h 159"/>
                    <a:gd name="T4" fmla="*/ 6 w 25"/>
                    <a:gd name="T5" fmla="*/ 150 h 159"/>
                    <a:gd name="T6" fmla="*/ 0 w 25"/>
                    <a:gd name="T7" fmla="*/ 0 h 159"/>
                    <a:gd name="T8" fmla="*/ 0 60000 65536"/>
                    <a:gd name="T9" fmla="*/ 0 60000 65536"/>
                    <a:gd name="T10" fmla="*/ 0 60000 65536"/>
                    <a:gd name="T11" fmla="*/ 0 60000 65536"/>
                    <a:gd name="T12" fmla="*/ 0 w 25"/>
                    <a:gd name="T13" fmla="*/ 0 h 159"/>
                    <a:gd name="T14" fmla="*/ 25 w 25"/>
                    <a:gd name="T15" fmla="*/ 159 h 159"/>
                  </a:gdLst>
                  <a:ahLst/>
                  <a:cxnLst>
                    <a:cxn ang="T8">
                      <a:pos x="T0" y="T1"/>
                    </a:cxn>
                    <a:cxn ang="T9">
                      <a:pos x="T2" y="T3"/>
                    </a:cxn>
                    <a:cxn ang="T10">
                      <a:pos x="T4" y="T5"/>
                    </a:cxn>
                    <a:cxn ang="T11">
                      <a:pos x="T6" y="T7"/>
                    </a:cxn>
                  </a:cxnLst>
                  <a:rect l="T12" t="T13" r="T14" b="T15"/>
                  <a:pathLst>
                    <a:path w="25" h="159">
                      <a:moveTo>
                        <a:pt x="25" y="159"/>
                      </a:moveTo>
                      <a:lnTo>
                        <a:pt x="19" y="127"/>
                      </a:lnTo>
                      <a:lnTo>
                        <a:pt x="6" y="82"/>
                      </a:lnTo>
                      <a:lnTo>
                        <a:pt x="0" y="0"/>
                      </a:lnTo>
                    </a:path>
                  </a:pathLst>
                </a:custGeom>
                <a:noFill/>
                <a:ln w="20638">
                  <a:solidFill>
                    <a:srgbClr val="777777"/>
                  </a:solidFill>
                  <a:round/>
                  <a:headEnd/>
                  <a:tailEnd/>
                </a:ln>
                <a:extLst>
                  <a:ext uri="{909E8E84-426E-40DD-AFC4-6F175D3DCCD1}">
                    <a14:hiddenFill xmlns:a14="http://schemas.microsoft.com/office/drawing/2010/main">
                      <a:solidFill>
                        <a:srgbClr val="FFFFFF"/>
                      </a:solidFill>
                    </a14:hiddenFill>
                  </a:ext>
                </a:extLst>
              </p:spPr>
              <p:txBody>
                <a:bodyPr/>
                <a:lstStyle/>
                <a:p>
                  <a:endParaRPr lang="ar-IQ"/>
                </a:p>
              </p:txBody>
            </p:sp>
          </p:grpSp>
          <p:sp>
            <p:nvSpPr>
              <p:cNvPr id="29800" name="Line 570"/>
              <p:cNvSpPr>
                <a:spLocks noChangeShapeType="1"/>
              </p:cNvSpPr>
              <p:nvPr/>
            </p:nvSpPr>
            <p:spPr bwMode="auto">
              <a:xfrm>
                <a:off x="4607" y="3558"/>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1" name="Line 571"/>
              <p:cNvSpPr>
                <a:spLocks noChangeShapeType="1"/>
              </p:cNvSpPr>
              <p:nvPr/>
            </p:nvSpPr>
            <p:spPr bwMode="auto">
              <a:xfrm>
                <a:off x="4607" y="3306"/>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2" name="Rectangle 572"/>
              <p:cNvSpPr>
                <a:spLocks noChangeArrowheads="1"/>
              </p:cNvSpPr>
              <p:nvPr/>
            </p:nvSpPr>
            <p:spPr bwMode="auto">
              <a:xfrm>
                <a:off x="3583" y="3510"/>
                <a:ext cx="1191" cy="55"/>
              </a:xfrm>
              <a:prstGeom prst="rect">
                <a:avLst/>
              </a:prstGeom>
              <a:solidFill>
                <a:srgbClr val="009999"/>
              </a:solidFill>
              <a:ln w="19050">
                <a:solidFill>
                  <a:srgbClr val="000000"/>
                </a:solidFill>
                <a:miter lim="800000"/>
                <a:headEnd/>
                <a:tailEnd/>
              </a:ln>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29803" name="Line 573"/>
              <p:cNvSpPr>
                <a:spLocks noChangeShapeType="1"/>
              </p:cNvSpPr>
              <p:nvPr/>
            </p:nvSpPr>
            <p:spPr bwMode="auto">
              <a:xfrm flipV="1">
                <a:off x="475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4" name="Line 574"/>
              <p:cNvSpPr>
                <a:spLocks noChangeShapeType="1"/>
              </p:cNvSpPr>
              <p:nvPr/>
            </p:nvSpPr>
            <p:spPr bwMode="auto">
              <a:xfrm flipV="1">
                <a:off x="3686"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5" name="Line 575"/>
              <p:cNvSpPr>
                <a:spLocks noChangeShapeType="1"/>
              </p:cNvSpPr>
              <p:nvPr/>
            </p:nvSpPr>
            <p:spPr bwMode="auto">
              <a:xfrm flipV="1">
                <a:off x="364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6" name="Line 576"/>
              <p:cNvSpPr>
                <a:spLocks noChangeShapeType="1"/>
              </p:cNvSpPr>
              <p:nvPr/>
            </p:nvSpPr>
            <p:spPr bwMode="auto">
              <a:xfrm flipV="1">
                <a:off x="359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7" name="Line 577"/>
              <p:cNvSpPr>
                <a:spLocks noChangeShapeType="1"/>
              </p:cNvSpPr>
              <p:nvPr/>
            </p:nvSpPr>
            <p:spPr bwMode="auto">
              <a:xfrm flipV="1">
                <a:off x="3742"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8" name="Line 578"/>
              <p:cNvSpPr>
                <a:spLocks noChangeShapeType="1"/>
              </p:cNvSpPr>
              <p:nvPr/>
            </p:nvSpPr>
            <p:spPr bwMode="auto">
              <a:xfrm flipV="1">
                <a:off x="3799"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09" name="Line 579"/>
              <p:cNvSpPr>
                <a:spLocks noChangeShapeType="1"/>
              </p:cNvSpPr>
              <p:nvPr/>
            </p:nvSpPr>
            <p:spPr bwMode="auto">
              <a:xfrm flipV="1">
                <a:off x="3855"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0" name="Line 580"/>
              <p:cNvSpPr>
                <a:spLocks noChangeShapeType="1"/>
              </p:cNvSpPr>
              <p:nvPr/>
            </p:nvSpPr>
            <p:spPr bwMode="auto">
              <a:xfrm flipV="1">
                <a:off x="3917"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1" name="Line 581"/>
              <p:cNvSpPr>
                <a:spLocks noChangeShapeType="1"/>
              </p:cNvSpPr>
              <p:nvPr/>
            </p:nvSpPr>
            <p:spPr bwMode="auto">
              <a:xfrm flipV="1">
                <a:off x="397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2" name="Line 582"/>
              <p:cNvSpPr>
                <a:spLocks noChangeShapeType="1"/>
              </p:cNvSpPr>
              <p:nvPr/>
            </p:nvSpPr>
            <p:spPr bwMode="auto">
              <a:xfrm flipV="1">
                <a:off x="4029"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3" name="Line 583"/>
              <p:cNvSpPr>
                <a:spLocks noChangeShapeType="1"/>
              </p:cNvSpPr>
              <p:nvPr/>
            </p:nvSpPr>
            <p:spPr bwMode="auto">
              <a:xfrm flipV="1">
                <a:off x="4091"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4" name="Line 584"/>
              <p:cNvSpPr>
                <a:spLocks noChangeShapeType="1"/>
              </p:cNvSpPr>
              <p:nvPr/>
            </p:nvSpPr>
            <p:spPr bwMode="auto">
              <a:xfrm flipV="1">
                <a:off x="414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5" name="Line 585"/>
              <p:cNvSpPr>
                <a:spLocks noChangeShapeType="1"/>
              </p:cNvSpPr>
              <p:nvPr/>
            </p:nvSpPr>
            <p:spPr bwMode="auto">
              <a:xfrm flipV="1">
                <a:off x="4204"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6" name="Line 586"/>
              <p:cNvSpPr>
                <a:spLocks noChangeShapeType="1"/>
              </p:cNvSpPr>
              <p:nvPr/>
            </p:nvSpPr>
            <p:spPr bwMode="auto">
              <a:xfrm flipV="1">
                <a:off x="4266"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7" name="Line 587"/>
              <p:cNvSpPr>
                <a:spLocks noChangeShapeType="1"/>
              </p:cNvSpPr>
              <p:nvPr/>
            </p:nvSpPr>
            <p:spPr bwMode="auto">
              <a:xfrm flipV="1">
                <a:off x="4322"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8" name="Line 588"/>
              <p:cNvSpPr>
                <a:spLocks noChangeShapeType="1"/>
              </p:cNvSpPr>
              <p:nvPr/>
            </p:nvSpPr>
            <p:spPr bwMode="auto">
              <a:xfrm flipV="1">
                <a:off x="437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19" name="Line 589"/>
              <p:cNvSpPr>
                <a:spLocks noChangeShapeType="1"/>
              </p:cNvSpPr>
              <p:nvPr/>
            </p:nvSpPr>
            <p:spPr bwMode="auto">
              <a:xfrm flipV="1">
                <a:off x="4440"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0" name="Line 590"/>
              <p:cNvSpPr>
                <a:spLocks noChangeShapeType="1"/>
              </p:cNvSpPr>
              <p:nvPr/>
            </p:nvSpPr>
            <p:spPr bwMode="auto">
              <a:xfrm flipV="1">
                <a:off x="4497"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1" name="Line 591"/>
              <p:cNvSpPr>
                <a:spLocks noChangeShapeType="1"/>
              </p:cNvSpPr>
              <p:nvPr/>
            </p:nvSpPr>
            <p:spPr bwMode="auto">
              <a:xfrm flipV="1">
                <a:off x="4553"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2" name="Line 592"/>
              <p:cNvSpPr>
                <a:spLocks noChangeShapeType="1"/>
              </p:cNvSpPr>
              <p:nvPr/>
            </p:nvSpPr>
            <p:spPr bwMode="auto">
              <a:xfrm flipV="1">
                <a:off x="4615"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3" name="Line 593"/>
              <p:cNvSpPr>
                <a:spLocks noChangeShapeType="1"/>
              </p:cNvSpPr>
              <p:nvPr/>
            </p:nvSpPr>
            <p:spPr bwMode="auto">
              <a:xfrm flipV="1">
                <a:off x="4671"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4" name="Line 594"/>
              <p:cNvSpPr>
                <a:spLocks noChangeShapeType="1"/>
              </p:cNvSpPr>
              <p:nvPr/>
            </p:nvSpPr>
            <p:spPr bwMode="auto">
              <a:xfrm flipV="1">
                <a:off x="4740"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5" name="Line 595"/>
              <p:cNvSpPr>
                <a:spLocks noChangeShapeType="1"/>
              </p:cNvSpPr>
              <p:nvPr/>
            </p:nvSpPr>
            <p:spPr bwMode="auto">
              <a:xfrm flipV="1">
                <a:off x="361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6" name="Line 596"/>
              <p:cNvSpPr>
                <a:spLocks noChangeShapeType="1"/>
              </p:cNvSpPr>
              <p:nvPr/>
            </p:nvSpPr>
            <p:spPr bwMode="auto">
              <a:xfrm flipV="1">
                <a:off x="4708" y="3506"/>
                <a:ext cx="1" cy="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7" name="Line 605"/>
              <p:cNvSpPr>
                <a:spLocks noChangeShapeType="1"/>
              </p:cNvSpPr>
              <p:nvPr/>
            </p:nvSpPr>
            <p:spPr bwMode="auto">
              <a:xfrm>
                <a:off x="3745" y="3568"/>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sp>
            <p:nvSpPr>
              <p:cNvPr id="29828" name="Line 606"/>
              <p:cNvSpPr>
                <a:spLocks noChangeShapeType="1"/>
              </p:cNvSpPr>
              <p:nvPr/>
            </p:nvSpPr>
            <p:spPr bwMode="auto">
              <a:xfrm>
                <a:off x="3740" y="3306"/>
                <a:ext cx="1" cy="206"/>
              </a:xfrm>
              <a:prstGeom prst="line">
                <a:avLst/>
              </a:prstGeom>
              <a:noFill/>
              <a:ln w="19050">
                <a:solidFill>
                  <a:srgbClr val="777777"/>
                </a:solidFill>
                <a:round/>
                <a:headEnd/>
                <a:tailEnd/>
              </a:ln>
              <a:extLst>
                <a:ext uri="{909E8E84-426E-40DD-AFC4-6F175D3DCCD1}">
                  <a14:hiddenFill xmlns:a14="http://schemas.microsoft.com/office/drawing/2010/main">
                    <a:noFill/>
                  </a14:hiddenFill>
                </a:ext>
              </a:extLst>
            </p:spPr>
            <p:txBody>
              <a:bodyPr/>
              <a:lstStyle/>
              <a:p>
                <a:endParaRPr lang="ar-IQ"/>
              </a:p>
            </p:txBody>
          </p:sp>
        </p:grpSp>
      </p:grpSp>
    </p:spTree>
    <p:extLst>
      <p:ext uri="{BB962C8B-B14F-4D97-AF65-F5344CB8AC3E}">
        <p14:creationId xmlns:p14="http://schemas.microsoft.com/office/powerpoint/2010/main" val="71229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82"/>
                                        </p:tgtEl>
                                        <p:attrNameLst>
                                          <p:attrName>style.visibility</p:attrName>
                                        </p:attrNameLst>
                                      </p:cBhvr>
                                      <p:to>
                                        <p:strVal val="visible"/>
                                      </p:to>
                                    </p:set>
                                    <p:animEffect transition="in" filter="wipe(left)">
                                      <p:cBhvr>
                                        <p:cTn id="7" dur="1000"/>
                                        <p:tgtEl>
                                          <p:spTgt spid="34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83"/>
                                        </p:tgtEl>
                                        <p:attrNameLst>
                                          <p:attrName>style.visibility</p:attrName>
                                        </p:attrNameLst>
                                      </p:cBhvr>
                                      <p:to>
                                        <p:strVal val="visible"/>
                                      </p:to>
                                    </p:set>
                                    <p:animEffect transition="in" filter="wipe(left)">
                                      <p:cBhvr>
                                        <p:cTn id="12" dur="1000"/>
                                        <p:tgtEl>
                                          <p:spTgt spid="3440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82" grpId="0"/>
      <p:bldP spid="3440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627797" y="163772"/>
            <a:ext cx="11068334" cy="6127845"/>
          </a:xfrm>
          <a:prstGeom prst="rect">
            <a:avLst/>
          </a:prstGeom>
        </p:spPr>
      </p:pic>
    </p:spTree>
    <p:extLst>
      <p:ext uri="{BB962C8B-B14F-4D97-AF65-F5344CB8AC3E}">
        <p14:creationId xmlns:p14="http://schemas.microsoft.com/office/powerpoint/2010/main" val="231190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532262" y="232012"/>
            <a:ext cx="11327641" cy="6059606"/>
          </a:xfrm>
          <a:prstGeom prst="rect">
            <a:avLst/>
          </a:prstGeom>
        </p:spPr>
      </p:pic>
    </p:spTree>
    <p:extLst>
      <p:ext uri="{BB962C8B-B14F-4D97-AF65-F5344CB8AC3E}">
        <p14:creationId xmlns:p14="http://schemas.microsoft.com/office/powerpoint/2010/main" val="292991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8364" y="218364"/>
            <a:ext cx="11682484" cy="6387152"/>
          </a:xfrm>
        </p:spPr>
        <p:txBody>
          <a:bodyPr>
            <a:normAutofit/>
          </a:bodyPr>
          <a:lstStyle/>
          <a:p>
            <a:pPr algn="l" rtl="0"/>
            <a:r>
              <a:rPr lang="en-US" sz="3600" b="1" dirty="0">
                <a:solidFill>
                  <a:srgbClr val="002060"/>
                </a:solidFill>
              </a:rPr>
              <a:t>Density of </a:t>
            </a:r>
            <a:r>
              <a:rPr lang="en-US" sz="3600" b="1" dirty="0" smtClean="0">
                <a:solidFill>
                  <a:srgbClr val="002060"/>
                </a:solidFill>
              </a:rPr>
              <a:t>Composite</a:t>
            </a:r>
          </a:p>
          <a:p>
            <a:pPr algn="l" rtl="0"/>
            <a:r>
              <a:rPr lang="en-US" sz="3600" b="1" dirty="0" smtClean="0">
                <a:solidFill>
                  <a:srgbClr val="002060"/>
                </a:solidFill>
              </a:rPr>
              <a:t>Density </a:t>
            </a:r>
            <a:r>
              <a:rPr lang="en-US" sz="3600" b="1" dirty="0">
                <a:solidFill>
                  <a:srgbClr val="002060"/>
                </a:solidFill>
              </a:rPr>
              <a:t>of Composite in terms of weight </a:t>
            </a:r>
            <a:r>
              <a:rPr lang="en-US" sz="3600" b="1" dirty="0" smtClean="0">
                <a:solidFill>
                  <a:srgbClr val="002060"/>
                </a:solidFill>
              </a:rPr>
              <a:t>fraction</a:t>
            </a:r>
          </a:p>
          <a:p>
            <a:pPr algn="l" rtl="0"/>
            <a:endParaRPr lang="en-US" sz="3600" b="1" dirty="0">
              <a:solidFill>
                <a:srgbClr val="002060"/>
              </a:solidFill>
            </a:endParaRPr>
          </a:p>
          <a:p>
            <a:pPr algn="l" rtl="0"/>
            <a:endParaRPr lang="en-US" sz="3600" b="1" dirty="0">
              <a:solidFill>
                <a:srgbClr val="002060"/>
              </a:solidFill>
            </a:endParaRPr>
          </a:p>
          <a:p>
            <a:pPr algn="l" rtl="0"/>
            <a:r>
              <a:rPr lang="en-US" sz="3600" b="1" dirty="0">
                <a:solidFill>
                  <a:srgbClr val="002060"/>
                </a:solidFill>
              </a:rPr>
              <a:t>Density of Composite in terms of Volume fraction</a:t>
            </a:r>
          </a:p>
          <a:p>
            <a:pPr algn="l" rtl="0"/>
            <a:endParaRPr lang="en-US" sz="3600" b="1" dirty="0">
              <a:solidFill>
                <a:srgbClr val="002060"/>
              </a:solidFill>
            </a:endParaRPr>
          </a:p>
        </p:txBody>
      </p:sp>
      <p:pic>
        <p:nvPicPr>
          <p:cNvPr id="4" name="صورة 3"/>
          <p:cNvPicPr>
            <a:picLocks noChangeAspect="1"/>
          </p:cNvPicPr>
          <p:nvPr/>
        </p:nvPicPr>
        <p:blipFill>
          <a:blip r:embed="rId2"/>
          <a:stretch>
            <a:fillRect/>
          </a:stretch>
        </p:blipFill>
        <p:spPr>
          <a:xfrm>
            <a:off x="2606722" y="1611888"/>
            <a:ext cx="4421875" cy="994834"/>
          </a:xfrm>
          <a:prstGeom prst="rect">
            <a:avLst/>
          </a:prstGeom>
        </p:spPr>
      </p:pic>
      <p:pic>
        <p:nvPicPr>
          <p:cNvPr id="5" name="صورة 4"/>
          <p:cNvPicPr>
            <a:picLocks noChangeAspect="1"/>
          </p:cNvPicPr>
          <p:nvPr/>
        </p:nvPicPr>
        <p:blipFill>
          <a:blip r:embed="rId3"/>
          <a:stretch>
            <a:fillRect/>
          </a:stretch>
        </p:blipFill>
        <p:spPr>
          <a:xfrm>
            <a:off x="1733266" y="3781229"/>
            <a:ext cx="4967785" cy="1636932"/>
          </a:xfrm>
          <a:prstGeom prst="rect">
            <a:avLst/>
          </a:prstGeom>
        </p:spPr>
      </p:pic>
    </p:spTree>
    <p:extLst>
      <p:ext uri="{BB962C8B-B14F-4D97-AF65-F5344CB8AC3E}">
        <p14:creationId xmlns:p14="http://schemas.microsoft.com/office/powerpoint/2010/main" val="369901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7421" y="163772"/>
            <a:ext cx="11818961" cy="6482687"/>
          </a:xfrm>
        </p:spPr>
        <p:txBody>
          <a:bodyPr>
            <a:normAutofit fontScale="92500" lnSpcReduction="20000"/>
          </a:bodyPr>
          <a:lstStyle/>
          <a:p>
            <a:pPr algn="l" rtl="0"/>
            <a:endParaRPr lang="en-US" dirty="0" smtClean="0"/>
          </a:p>
          <a:p>
            <a:pPr algn="l" rtl="0"/>
            <a:r>
              <a:rPr lang="en-US" sz="3600" b="1" dirty="0">
                <a:solidFill>
                  <a:srgbClr val="FF0000"/>
                </a:solidFill>
              </a:rPr>
              <a:t>Mechanical Properties of Fiber-Reinforced </a:t>
            </a:r>
            <a:r>
              <a:rPr lang="en-US" sz="3600" b="1" dirty="0" smtClean="0">
                <a:solidFill>
                  <a:srgbClr val="FF0000"/>
                </a:solidFill>
              </a:rPr>
              <a:t>Composites</a:t>
            </a:r>
          </a:p>
          <a:p>
            <a:pPr algn="l" rtl="0"/>
            <a:r>
              <a:rPr lang="en-US" sz="3600" b="1" u="sng" dirty="0">
                <a:solidFill>
                  <a:srgbClr val="00B050"/>
                </a:solidFill>
              </a:rPr>
              <a:t>Tensile Stress-Strain Behavior:</a:t>
            </a:r>
          </a:p>
          <a:p>
            <a:pPr algn="l" rtl="0"/>
            <a:r>
              <a:rPr lang="en-US" sz="3600" b="1" dirty="0" smtClean="0">
                <a:solidFill>
                  <a:srgbClr val="002060"/>
                </a:solidFill>
              </a:rPr>
              <a:t>Elastic behavior-Transverse loading (continuous and aligned fiber  composite)</a:t>
            </a:r>
            <a:endParaRPr lang="en-US" sz="3600" b="1" dirty="0">
              <a:solidFill>
                <a:srgbClr val="002060"/>
              </a:solidFill>
            </a:endParaRPr>
          </a:p>
          <a:p>
            <a:pPr algn="l" rtl="0"/>
            <a:endParaRPr lang="en-US" dirty="0" smtClean="0"/>
          </a:p>
          <a:p>
            <a:pPr algn="just" rtl="0"/>
            <a:r>
              <a:rPr lang="en-US" dirty="0" smtClean="0"/>
              <a:t>a continuous and oriented fiber composite may be loaded in the transverse direction. That is, the load is applied at a 90º angle to the direction of fiber alignment.</a:t>
            </a:r>
          </a:p>
          <a:p>
            <a:pPr algn="l" rtl="0"/>
            <a:r>
              <a:rPr lang="en-US" altLang="ar-IQ" sz="3600" b="1" dirty="0" smtClean="0">
                <a:solidFill>
                  <a:srgbClr val="FF0000"/>
                </a:solidFill>
                <a:ea typeface="ＭＳ Ｐゴシック" panose="020B0600070205080204" pitchFamily="34" charset="-128"/>
              </a:rPr>
              <a:t>Composite Stiffness: Transverse Loading</a:t>
            </a:r>
          </a:p>
          <a:p>
            <a:pPr algn="just" rtl="0"/>
            <a:r>
              <a:rPr lang="en-US" b="1" dirty="0" smtClean="0">
                <a:solidFill>
                  <a:srgbClr val="FF0000"/>
                </a:solidFill>
              </a:rPr>
              <a:t>For longitudinal loading</a:t>
            </a:r>
            <a:r>
              <a:rPr lang="en-US" dirty="0" smtClean="0"/>
              <a:t>, </a:t>
            </a:r>
            <a:r>
              <a:rPr lang="en-US" sz="4300" b="1" dirty="0" err="1" smtClean="0">
                <a:solidFill>
                  <a:srgbClr val="0070C0"/>
                </a:solidFill>
              </a:rPr>
              <a:t>isostrain</a:t>
            </a:r>
            <a:r>
              <a:rPr lang="en-US" dirty="0" smtClean="0"/>
              <a:t> conditions are assumed where the deformation of the fibers and matrix are </a:t>
            </a:r>
            <a:r>
              <a:rPr lang="en-US" b="1" dirty="0" smtClean="0">
                <a:solidFill>
                  <a:srgbClr val="FF0000"/>
                </a:solidFill>
              </a:rPr>
              <a:t>identical</a:t>
            </a:r>
            <a:r>
              <a:rPr lang="en-US" dirty="0" smtClean="0"/>
              <a:t>. In this assumption, there are </a:t>
            </a:r>
            <a:r>
              <a:rPr lang="en-US" b="1" dirty="0" smtClean="0">
                <a:solidFill>
                  <a:srgbClr val="FF0000"/>
                </a:solidFill>
              </a:rPr>
              <a:t>stiff and strong mechanical properties</a:t>
            </a:r>
            <a:r>
              <a:rPr lang="en-US" dirty="0" smtClean="0"/>
              <a:t>.</a:t>
            </a:r>
          </a:p>
          <a:p>
            <a:pPr algn="just" rtl="0"/>
            <a:r>
              <a:rPr lang="en-US" dirty="0" smtClean="0"/>
              <a:t> </a:t>
            </a:r>
            <a:r>
              <a:rPr lang="en-US" b="1" dirty="0" smtClean="0">
                <a:solidFill>
                  <a:srgbClr val="FF0000"/>
                </a:solidFill>
              </a:rPr>
              <a:t>For transverse loading</a:t>
            </a:r>
            <a:r>
              <a:rPr lang="en-US" dirty="0" smtClean="0"/>
              <a:t>, </a:t>
            </a:r>
            <a:r>
              <a:rPr lang="en-US" sz="4300" b="1" dirty="0" err="1" smtClean="0">
                <a:solidFill>
                  <a:srgbClr val="0070C0"/>
                </a:solidFill>
              </a:rPr>
              <a:t>isostress</a:t>
            </a:r>
            <a:r>
              <a:rPr lang="en-US" dirty="0" smtClean="0"/>
              <a:t> conditions are assumed where the matrix and fibers are under the </a:t>
            </a:r>
            <a:r>
              <a:rPr lang="en-US" b="1" dirty="0" smtClean="0">
                <a:solidFill>
                  <a:srgbClr val="FF0000"/>
                </a:solidFill>
              </a:rPr>
              <a:t>same stress </a:t>
            </a:r>
            <a:r>
              <a:rPr lang="en-US" dirty="0" smtClean="0"/>
              <a:t>(</a:t>
            </a:r>
            <a:r>
              <a:rPr lang="en-US" dirty="0" err="1" smtClean="0"/>
              <a:t>σc</a:t>
            </a:r>
            <a:r>
              <a:rPr lang="en-US" dirty="0" smtClean="0"/>
              <a:t> = </a:t>
            </a:r>
            <a:r>
              <a:rPr lang="en-US" dirty="0" err="1" smtClean="0"/>
              <a:t>σf</a:t>
            </a:r>
            <a:r>
              <a:rPr lang="en-US" dirty="0" smtClean="0"/>
              <a:t> = </a:t>
            </a:r>
            <a:r>
              <a:rPr lang="en-US" dirty="0" err="1" smtClean="0"/>
              <a:t>σm</a:t>
            </a:r>
            <a:r>
              <a:rPr lang="en-US" dirty="0" smtClean="0"/>
              <a:t>). In this assumption, the </a:t>
            </a:r>
            <a:r>
              <a:rPr lang="en-US" b="1" dirty="0" smtClean="0">
                <a:solidFill>
                  <a:srgbClr val="FF0000"/>
                </a:solidFill>
              </a:rPr>
              <a:t>mechanical properties are considered soft and weak</a:t>
            </a:r>
            <a:r>
              <a:rPr lang="en-US" dirty="0" smtClean="0"/>
              <a:t>.</a:t>
            </a:r>
            <a:endParaRPr lang="ar-IQ" dirty="0" smtClean="0"/>
          </a:p>
          <a:p>
            <a:pPr algn="l" rtl="0"/>
            <a:endParaRPr lang="ar-IQ" dirty="0"/>
          </a:p>
        </p:txBody>
      </p:sp>
    </p:spTree>
    <p:extLst>
      <p:ext uri="{BB962C8B-B14F-4D97-AF65-F5344CB8AC3E}">
        <p14:creationId xmlns:p14="http://schemas.microsoft.com/office/powerpoint/2010/main" val="233634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2169994" y="2172450"/>
            <a:ext cx="7970293" cy="4323883"/>
          </a:xfrm>
          <a:prstGeom prst="rect">
            <a:avLst/>
          </a:prstGeom>
        </p:spPr>
      </p:pic>
      <p:sp>
        <p:nvSpPr>
          <p:cNvPr id="5" name="مستطيل 4"/>
          <p:cNvSpPr/>
          <p:nvPr/>
        </p:nvSpPr>
        <p:spPr>
          <a:xfrm>
            <a:off x="191069" y="356569"/>
            <a:ext cx="11491415" cy="1508105"/>
          </a:xfrm>
          <a:prstGeom prst="rect">
            <a:avLst/>
          </a:prstGeom>
        </p:spPr>
        <p:txBody>
          <a:bodyPr wrap="square">
            <a:spAutoFit/>
          </a:bodyPr>
          <a:lstStyle/>
          <a:p>
            <a:pPr algn="just" rtl="0"/>
            <a:r>
              <a:rPr lang="en-US" sz="2800" b="1" dirty="0">
                <a:solidFill>
                  <a:srgbClr val="0070C0"/>
                </a:solidFill>
              </a:rPr>
              <a:t>Transverse loading </a:t>
            </a:r>
            <a:r>
              <a:rPr lang="en-US" sz="2800" dirty="0"/>
              <a:t>is a load applied vertically to the plane of the longitudinal axis of a configuration. It causes them to </a:t>
            </a:r>
            <a:r>
              <a:rPr lang="en-US" sz="2800" b="1" dirty="0">
                <a:solidFill>
                  <a:srgbClr val="0070C0"/>
                </a:solidFill>
              </a:rPr>
              <a:t>bend and rebound </a:t>
            </a:r>
            <a:r>
              <a:rPr lang="en-US" sz="2800" dirty="0"/>
              <a:t>from their original position. </a:t>
            </a:r>
            <a:r>
              <a:rPr lang="en-US" sz="3600" b="1" dirty="0">
                <a:solidFill>
                  <a:srgbClr val="FF0000"/>
                </a:solidFill>
              </a:rPr>
              <a:t>(Exposed stresses are same: </a:t>
            </a:r>
            <a:r>
              <a:rPr lang="en-US" sz="3600" b="1" dirty="0" err="1">
                <a:solidFill>
                  <a:srgbClr val="FF0000"/>
                </a:solidFill>
              </a:rPr>
              <a:t>isostress</a:t>
            </a:r>
            <a:r>
              <a:rPr lang="en-US" sz="3600" b="1" dirty="0">
                <a:solidFill>
                  <a:srgbClr val="FF0000"/>
                </a:solidFill>
              </a:rPr>
              <a:t> </a:t>
            </a:r>
            <a:r>
              <a:rPr lang="en-US" sz="3600" b="1" dirty="0" smtClean="0">
                <a:solidFill>
                  <a:srgbClr val="FF0000"/>
                </a:solidFill>
              </a:rPr>
              <a:t>state)</a:t>
            </a:r>
            <a:endParaRPr lang="en-US" sz="3600" b="1" dirty="0">
              <a:solidFill>
                <a:srgbClr val="FF0000"/>
              </a:solidFill>
            </a:endParaRPr>
          </a:p>
        </p:txBody>
      </p:sp>
    </p:spTree>
    <p:extLst>
      <p:ext uri="{BB962C8B-B14F-4D97-AF65-F5344CB8AC3E}">
        <p14:creationId xmlns:p14="http://schemas.microsoft.com/office/powerpoint/2010/main" val="36988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154970" y="167241"/>
            <a:ext cx="3961905" cy="2862562"/>
          </a:xfrm>
          <a:prstGeom prst="rect">
            <a:avLst/>
          </a:prstGeom>
        </p:spPr>
      </p:pic>
      <p:pic>
        <p:nvPicPr>
          <p:cNvPr id="5" name="صورة 4"/>
          <p:cNvPicPr>
            <a:picLocks noChangeAspect="1"/>
          </p:cNvPicPr>
          <p:nvPr/>
        </p:nvPicPr>
        <p:blipFill>
          <a:blip r:embed="rId3"/>
          <a:stretch>
            <a:fillRect/>
          </a:stretch>
        </p:blipFill>
        <p:spPr>
          <a:xfrm>
            <a:off x="7924601" y="167241"/>
            <a:ext cx="3974603" cy="2958096"/>
          </a:xfrm>
          <a:prstGeom prst="rect">
            <a:avLst/>
          </a:prstGeom>
        </p:spPr>
      </p:pic>
      <p:pic>
        <p:nvPicPr>
          <p:cNvPr id="6" name="صورة 5"/>
          <p:cNvPicPr>
            <a:picLocks noChangeAspect="1"/>
          </p:cNvPicPr>
          <p:nvPr/>
        </p:nvPicPr>
        <p:blipFill>
          <a:blip r:embed="rId4"/>
          <a:stretch>
            <a:fillRect/>
          </a:stretch>
        </p:blipFill>
        <p:spPr>
          <a:xfrm>
            <a:off x="3971925" y="3125337"/>
            <a:ext cx="3784127" cy="3568254"/>
          </a:xfrm>
          <a:prstGeom prst="rect">
            <a:avLst/>
          </a:prstGeom>
        </p:spPr>
      </p:pic>
    </p:spTree>
    <p:extLst>
      <p:ext uri="{BB962C8B-B14F-4D97-AF65-F5344CB8AC3E}">
        <p14:creationId xmlns:p14="http://schemas.microsoft.com/office/powerpoint/2010/main" val="323507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8D78D8E-AA4C-4936-863D-E9A5FE6EA090}" type="slidenum">
              <a:rPr lang="en-US" altLang="ar-IQ" sz="1200" b="0"/>
              <a:pPr>
                <a:spcBef>
                  <a:spcPct val="0"/>
                </a:spcBef>
                <a:buFontTx/>
                <a:buNone/>
              </a:pPr>
              <a:t>6</a:t>
            </a:fld>
            <a:endParaRPr lang="en-US" altLang="ar-IQ" sz="1200" b="0"/>
          </a:p>
        </p:txBody>
      </p:sp>
      <p:sp>
        <p:nvSpPr>
          <p:cNvPr id="33795" name="Rectangle 25"/>
          <p:cNvSpPr>
            <a:spLocks noChangeArrowheads="1"/>
          </p:cNvSpPr>
          <p:nvPr/>
        </p:nvSpPr>
        <p:spPr bwMode="auto">
          <a:xfrm>
            <a:off x="4911726" y="4191000"/>
            <a:ext cx="328613" cy="439738"/>
          </a:xfrm>
          <a:prstGeom prst="rect">
            <a:avLst/>
          </a:prstGeom>
          <a:solidFill>
            <a:srgbClr val="67FF7E"/>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796" name="Rectangle 26"/>
          <p:cNvSpPr>
            <a:spLocks noChangeArrowheads="1"/>
          </p:cNvSpPr>
          <p:nvPr/>
        </p:nvSpPr>
        <p:spPr bwMode="auto">
          <a:xfrm>
            <a:off x="4392614" y="4692650"/>
            <a:ext cx="346075" cy="439738"/>
          </a:xfrm>
          <a:prstGeom prst="rect">
            <a:avLst/>
          </a:prstGeom>
          <a:solidFill>
            <a:srgbClr val="67FF7E"/>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797" name="Rectangle 27"/>
          <p:cNvSpPr>
            <a:spLocks noChangeArrowheads="1"/>
          </p:cNvSpPr>
          <p:nvPr/>
        </p:nvSpPr>
        <p:spPr bwMode="auto">
          <a:xfrm>
            <a:off x="4984751" y="4692650"/>
            <a:ext cx="265113" cy="439738"/>
          </a:xfrm>
          <a:prstGeom prst="rect">
            <a:avLst/>
          </a:prstGeom>
          <a:solidFill>
            <a:srgbClr val="67FF7E"/>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798" name="Rectangle 22"/>
          <p:cNvSpPr>
            <a:spLocks noChangeArrowheads="1"/>
          </p:cNvSpPr>
          <p:nvPr/>
        </p:nvSpPr>
        <p:spPr bwMode="auto">
          <a:xfrm>
            <a:off x="4052888" y="4692650"/>
            <a:ext cx="355600" cy="439738"/>
          </a:xfrm>
          <a:prstGeom prst="rect">
            <a:avLst/>
          </a:prstGeom>
          <a:solidFill>
            <a:srgbClr val="FF9CAB"/>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799" name="Rectangle 23"/>
          <p:cNvSpPr>
            <a:spLocks noChangeArrowheads="1"/>
          </p:cNvSpPr>
          <p:nvPr/>
        </p:nvSpPr>
        <p:spPr bwMode="auto">
          <a:xfrm>
            <a:off x="5249864" y="4692650"/>
            <a:ext cx="427037" cy="439738"/>
          </a:xfrm>
          <a:prstGeom prst="rect">
            <a:avLst/>
          </a:prstGeom>
          <a:solidFill>
            <a:srgbClr val="FF9CAB"/>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800" name="Rectangle 21"/>
          <p:cNvSpPr>
            <a:spLocks noChangeArrowheads="1"/>
          </p:cNvSpPr>
          <p:nvPr/>
        </p:nvSpPr>
        <p:spPr bwMode="auto">
          <a:xfrm>
            <a:off x="4498975" y="4192589"/>
            <a:ext cx="427038" cy="439737"/>
          </a:xfrm>
          <a:prstGeom prst="rect">
            <a:avLst/>
          </a:prstGeom>
          <a:solidFill>
            <a:srgbClr val="FF9CAB"/>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801" name="Rectangle 20"/>
          <p:cNvSpPr>
            <a:spLocks noChangeArrowheads="1"/>
          </p:cNvSpPr>
          <p:nvPr/>
        </p:nvSpPr>
        <p:spPr bwMode="auto">
          <a:xfrm>
            <a:off x="3294063" y="4449763"/>
            <a:ext cx="442912" cy="423862"/>
          </a:xfrm>
          <a:prstGeom prst="rect">
            <a:avLst/>
          </a:prstGeom>
          <a:solidFill>
            <a:srgbClr val="AFABFF"/>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802" name="Rectangle 2"/>
          <p:cNvSpPr>
            <a:spLocks noGrp="1" noChangeArrowheads="1"/>
          </p:cNvSpPr>
          <p:nvPr>
            <p:ph type="title"/>
          </p:nvPr>
        </p:nvSpPr>
        <p:spPr>
          <a:xfrm>
            <a:off x="838200" y="365126"/>
            <a:ext cx="10515600" cy="1094582"/>
          </a:xfrm>
        </p:spPr>
        <p:txBody>
          <a:bodyPr>
            <a:normAutofit fontScale="90000"/>
          </a:bodyPr>
          <a:lstStyle/>
          <a:p>
            <a:pPr algn="ctr" rtl="0"/>
            <a:r>
              <a:rPr lang="en-US" altLang="ar-IQ" dirty="0" smtClean="0">
                <a:ea typeface="ＭＳ Ｐゴシック" panose="020B0600070205080204" pitchFamily="34" charset="-128"/>
              </a:rPr>
              <a:t>Composite Stiffness:</a:t>
            </a:r>
            <a:br>
              <a:rPr lang="en-US" altLang="ar-IQ" dirty="0" smtClean="0">
                <a:ea typeface="ＭＳ Ｐゴシック" panose="020B0600070205080204" pitchFamily="34" charset="-128"/>
              </a:rPr>
            </a:br>
            <a:r>
              <a:rPr lang="en-US" altLang="ar-IQ" dirty="0" smtClean="0">
                <a:ea typeface="ＭＳ Ｐゴシック" panose="020B0600070205080204" pitchFamily="34" charset="-128"/>
              </a:rPr>
              <a:t>Transverse Loading</a:t>
            </a:r>
          </a:p>
        </p:txBody>
      </p:sp>
      <p:sp>
        <p:nvSpPr>
          <p:cNvPr id="33803" name="Rectangle 3"/>
          <p:cNvSpPr>
            <a:spLocks noGrp="1" noChangeArrowheads="1"/>
          </p:cNvSpPr>
          <p:nvPr>
            <p:ph type="body" idx="1"/>
          </p:nvPr>
        </p:nvSpPr>
        <p:spPr>
          <a:xfrm>
            <a:off x="2209800" y="1588295"/>
            <a:ext cx="7772400" cy="1399381"/>
          </a:xfrm>
        </p:spPr>
        <p:txBody>
          <a:bodyPr/>
          <a:lstStyle/>
          <a:p>
            <a:pPr algn="l" rtl="0">
              <a:lnSpc>
                <a:spcPct val="90000"/>
              </a:lnSpc>
            </a:pPr>
            <a:r>
              <a:rPr lang="en-US" altLang="ar-IQ" sz="2400" dirty="0">
                <a:ea typeface="ＭＳ Ｐゴシック" panose="020B0600070205080204" pitchFamily="34" charset="-128"/>
                <a:sym typeface="Symbol" panose="05050102010706020507" pitchFamily="18" charset="2"/>
              </a:rPr>
              <a:t>In transverse </a:t>
            </a:r>
            <a:r>
              <a:rPr lang="en-US" altLang="ar-IQ" sz="2400" dirty="0" smtClean="0">
                <a:ea typeface="ＭＳ Ｐゴシック" panose="020B0600070205080204" pitchFamily="34" charset="-128"/>
                <a:sym typeface="Symbol" panose="05050102010706020507" pitchFamily="18" charset="2"/>
              </a:rPr>
              <a:t>loading, </a:t>
            </a:r>
            <a:r>
              <a:rPr lang="en-US" altLang="ar-IQ" sz="2400" dirty="0">
                <a:ea typeface="ＭＳ Ｐゴシック" panose="020B0600070205080204" pitchFamily="34" charset="-128"/>
                <a:sym typeface="Symbol" panose="05050102010706020507" pitchFamily="18" charset="2"/>
              </a:rPr>
              <a:t>the fibers carry less of the load  </a:t>
            </a:r>
          </a:p>
          <a:p>
            <a:pPr algn="l" rtl="0">
              <a:lnSpc>
                <a:spcPct val="90000"/>
              </a:lnSpc>
            </a:pPr>
            <a:endParaRPr lang="en-US" altLang="ar-IQ" sz="2400" dirty="0">
              <a:ea typeface="ＭＳ Ｐゴシック" panose="020B0600070205080204" pitchFamily="34" charset="-128"/>
              <a:sym typeface="Symbol" panose="05050102010706020507" pitchFamily="18" charset="2"/>
            </a:endParaRPr>
          </a:p>
          <a:p>
            <a:pPr lvl="1" algn="l" rtl="0">
              <a:lnSpc>
                <a:spcPct val="90000"/>
              </a:lnSpc>
              <a:buFontTx/>
              <a:buNone/>
            </a:pPr>
            <a:r>
              <a:rPr lang="en-US" altLang="ar-IQ" dirty="0">
                <a:ea typeface="ＭＳ Ｐゴシック" panose="020B0600070205080204" pitchFamily="34" charset="-128"/>
                <a:sym typeface="Symbol" panose="05050102010706020507" pitchFamily="18" charset="2"/>
              </a:rPr>
              <a:t>		</a:t>
            </a:r>
            <a:r>
              <a:rPr lang="en-US" altLang="ar-IQ" dirty="0">
                <a:solidFill>
                  <a:schemeClr val="accent2"/>
                </a:solidFill>
                <a:ea typeface="ＭＳ Ｐゴシック" panose="020B0600070205080204" pitchFamily="34" charset="-128"/>
                <a:sym typeface="Symbol" panose="05050102010706020507" pitchFamily="18" charset="2"/>
              </a:rPr>
              <a:t></a:t>
            </a:r>
            <a:r>
              <a:rPr lang="en-US" altLang="ar-IQ" i="1" baseline="-25000" dirty="0">
                <a:solidFill>
                  <a:schemeClr val="accent2"/>
                </a:solidFill>
                <a:ea typeface="ＭＳ Ｐゴシック" panose="020B0600070205080204" pitchFamily="34" charset="-128"/>
                <a:sym typeface="Symbol" panose="05050102010706020507" pitchFamily="18" charset="2"/>
              </a:rPr>
              <a:t>c</a:t>
            </a:r>
            <a:r>
              <a:rPr lang="en-US" altLang="ar-IQ" dirty="0">
                <a:ea typeface="ＭＳ Ｐゴシック" panose="020B0600070205080204" pitchFamily="34" charset="-128"/>
                <a:sym typeface="Symbol" panose="05050102010706020507" pitchFamily="18" charset="2"/>
              </a:rPr>
              <a:t>= </a:t>
            </a:r>
            <a:r>
              <a:rPr lang="en-US" altLang="ar-IQ" dirty="0">
                <a:solidFill>
                  <a:srgbClr val="CC0000"/>
                </a:solidFill>
                <a:ea typeface="ＭＳ Ｐゴシック" panose="020B0600070205080204" pitchFamily="34" charset="-128"/>
                <a:sym typeface="Symbol" panose="05050102010706020507" pitchFamily="18" charset="2"/>
              </a:rPr>
              <a:t></a:t>
            </a:r>
            <a:r>
              <a:rPr lang="en-US" altLang="ar-IQ" i="1" baseline="-25000" dirty="0" err="1">
                <a:solidFill>
                  <a:srgbClr val="CC0000"/>
                </a:solidFill>
                <a:ea typeface="ＭＳ Ｐゴシック" panose="020B0600070205080204" pitchFamily="34" charset="-128"/>
                <a:sym typeface="Symbol" panose="05050102010706020507" pitchFamily="18" charset="2"/>
              </a:rPr>
              <a:t>m</a:t>
            </a:r>
            <a:r>
              <a:rPr lang="en-US" altLang="ar-IQ" i="1" dirty="0" err="1">
                <a:solidFill>
                  <a:srgbClr val="CC0000"/>
                </a:solidFill>
                <a:ea typeface="ＭＳ Ｐゴシック" panose="020B0600070205080204" pitchFamily="34" charset="-128"/>
                <a:sym typeface="Symbol" panose="05050102010706020507" pitchFamily="18" charset="2"/>
              </a:rPr>
              <a:t>V</a:t>
            </a:r>
            <a:r>
              <a:rPr lang="en-US" altLang="ar-IQ" i="1" baseline="-25000" dirty="0" err="1">
                <a:solidFill>
                  <a:srgbClr val="CC0000"/>
                </a:solidFill>
                <a:ea typeface="ＭＳ Ｐゴシック" panose="020B0600070205080204" pitchFamily="34" charset="-128"/>
                <a:sym typeface="Symbol" panose="05050102010706020507" pitchFamily="18" charset="2"/>
              </a:rPr>
              <a:t>m</a:t>
            </a:r>
            <a:r>
              <a:rPr lang="en-US" altLang="ar-IQ" baseline="-25000" dirty="0">
                <a:ea typeface="ＭＳ Ｐゴシック" panose="020B0600070205080204" pitchFamily="34" charset="-128"/>
                <a:sym typeface="Symbol" panose="05050102010706020507" pitchFamily="18" charset="2"/>
              </a:rPr>
              <a:t> </a:t>
            </a:r>
            <a:r>
              <a:rPr lang="en-US" altLang="ar-IQ" dirty="0">
                <a:ea typeface="ＭＳ Ｐゴシック" panose="020B0600070205080204" pitchFamily="34" charset="-128"/>
                <a:sym typeface="Symbol" panose="05050102010706020507" pitchFamily="18" charset="2"/>
              </a:rPr>
              <a:t>+ </a:t>
            </a:r>
            <a:r>
              <a:rPr lang="en-US" altLang="ar-IQ" dirty="0">
                <a:solidFill>
                  <a:srgbClr val="009900"/>
                </a:solidFill>
                <a:ea typeface="ＭＳ Ｐゴシック" panose="020B0600070205080204" pitchFamily="34" charset="-128"/>
                <a:sym typeface="Symbol" panose="05050102010706020507" pitchFamily="18" charset="2"/>
              </a:rPr>
              <a:t></a:t>
            </a:r>
            <a:r>
              <a:rPr lang="en-US" altLang="ar-IQ" i="1" baseline="-25000" dirty="0" err="1">
                <a:solidFill>
                  <a:srgbClr val="009900"/>
                </a:solidFill>
                <a:ea typeface="ＭＳ Ｐゴシック" panose="020B0600070205080204" pitchFamily="34" charset="-128"/>
                <a:sym typeface="Symbol" panose="05050102010706020507" pitchFamily="18" charset="2"/>
              </a:rPr>
              <a:t>f</a:t>
            </a:r>
            <a:r>
              <a:rPr lang="en-US" altLang="ar-IQ" i="1" dirty="0" err="1">
                <a:solidFill>
                  <a:srgbClr val="009900"/>
                </a:solidFill>
                <a:ea typeface="ＭＳ Ｐゴシック" panose="020B0600070205080204" pitchFamily="34" charset="-128"/>
                <a:sym typeface="Symbol" panose="05050102010706020507" pitchFamily="18" charset="2"/>
              </a:rPr>
              <a:t>V</a:t>
            </a:r>
            <a:r>
              <a:rPr lang="en-US" altLang="ar-IQ" i="1" baseline="-25000" dirty="0" err="1">
                <a:solidFill>
                  <a:srgbClr val="009900"/>
                </a:solidFill>
                <a:ea typeface="ＭＳ Ｐゴシック" panose="020B0600070205080204" pitchFamily="34" charset="-128"/>
                <a:sym typeface="Symbol" panose="05050102010706020507" pitchFamily="18" charset="2"/>
              </a:rPr>
              <a:t>f</a:t>
            </a:r>
            <a:r>
              <a:rPr lang="en-US" altLang="ar-IQ" i="1" baseline="-25000" dirty="0">
                <a:solidFill>
                  <a:srgbClr val="009900"/>
                </a:solidFill>
                <a:ea typeface="ＭＳ Ｐゴシック" panose="020B0600070205080204" pitchFamily="34" charset="-128"/>
                <a:sym typeface="Symbol" panose="05050102010706020507" pitchFamily="18" charset="2"/>
              </a:rPr>
              <a:t>	 </a:t>
            </a:r>
            <a:r>
              <a:rPr lang="en-US" altLang="ar-IQ" dirty="0">
                <a:ea typeface="ＭＳ Ｐゴシック" panose="020B0600070205080204" pitchFamily="34" charset="-128"/>
              </a:rPr>
              <a:t>and</a:t>
            </a:r>
            <a:r>
              <a:rPr lang="en-US" altLang="ar-IQ" i="1" baseline="-25000" dirty="0">
                <a:solidFill>
                  <a:srgbClr val="009900"/>
                </a:solidFill>
                <a:ea typeface="ＭＳ Ｐゴシック" panose="020B0600070205080204" pitchFamily="34" charset="-128"/>
                <a:sym typeface="Symbol" panose="05050102010706020507" pitchFamily="18" charset="2"/>
              </a:rPr>
              <a:t>	     </a:t>
            </a:r>
            <a:r>
              <a:rPr lang="en-US" altLang="ar-IQ" dirty="0">
                <a:solidFill>
                  <a:schemeClr val="accent2"/>
                </a:solidFill>
                <a:ea typeface="ＭＳ Ｐゴシック" panose="020B0600070205080204" pitchFamily="34" charset="-128"/>
                <a:sym typeface="Symbol" panose="05050102010706020507" pitchFamily="18" charset="2"/>
              </a:rPr>
              <a:t></a:t>
            </a:r>
            <a:r>
              <a:rPr lang="en-US" altLang="ar-IQ" i="1" baseline="-25000" dirty="0">
                <a:solidFill>
                  <a:schemeClr val="accent2"/>
                </a:solidFill>
                <a:ea typeface="ＭＳ Ｐゴシック" panose="020B0600070205080204" pitchFamily="34" charset="-128"/>
                <a:sym typeface="Symbol" panose="05050102010706020507" pitchFamily="18" charset="2"/>
              </a:rPr>
              <a:t>c</a:t>
            </a:r>
            <a:r>
              <a:rPr lang="en-US" altLang="ar-IQ" baseline="-25000" dirty="0">
                <a:ea typeface="ＭＳ Ｐゴシック" panose="020B0600070205080204" pitchFamily="34" charset="-128"/>
                <a:sym typeface="Symbol" panose="05050102010706020507" pitchFamily="18" charset="2"/>
              </a:rPr>
              <a:t> </a:t>
            </a:r>
            <a:r>
              <a:rPr lang="en-US" altLang="ar-IQ" dirty="0">
                <a:ea typeface="ＭＳ Ｐゴシック" panose="020B0600070205080204" pitchFamily="34" charset="-128"/>
                <a:sym typeface="Symbol" panose="05050102010706020507" pitchFamily="18" charset="2"/>
              </a:rPr>
              <a:t>= </a:t>
            </a:r>
            <a:r>
              <a:rPr lang="en-US" altLang="ar-IQ" dirty="0">
                <a:solidFill>
                  <a:srgbClr val="CC0000"/>
                </a:solidFill>
                <a:ea typeface="ＭＳ Ｐゴシック" panose="020B0600070205080204" pitchFamily="34" charset="-128"/>
                <a:sym typeface="Symbol" panose="05050102010706020507" pitchFamily="18" charset="2"/>
              </a:rPr>
              <a:t></a:t>
            </a:r>
            <a:r>
              <a:rPr lang="en-US" altLang="ar-IQ" i="1" baseline="-25000" dirty="0">
                <a:solidFill>
                  <a:srgbClr val="CC0000"/>
                </a:solidFill>
                <a:ea typeface="ＭＳ Ｐゴシック" panose="020B0600070205080204" pitchFamily="34" charset="-128"/>
                <a:sym typeface="Symbol" panose="05050102010706020507" pitchFamily="18" charset="2"/>
              </a:rPr>
              <a:t>m</a:t>
            </a:r>
            <a:r>
              <a:rPr lang="en-US" altLang="ar-IQ" baseline="-25000" dirty="0">
                <a:ea typeface="ＭＳ Ｐゴシック" panose="020B0600070205080204" pitchFamily="34" charset="-128"/>
                <a:sym typeface="Symbol" panose="05050102010706020507" pitchFamily="18" charset="2"/>
              </a:rPr>
              <a:t> </a:t>
            </a:r>
            <a:r>
              <a:rPr lang="en-US" altLang="ar-IQ" dirty="0">
                <a:ea typeface="ＭＳ Ｐゴシック" panose="020B0600070205080204" pitchFamily="34" charset="-128"/>
                <a:sym typeface="Symbol" panose="05050102010706020507" pitchFamily="18" charset="2"/>
              </a:rPr>
              <a:t>= </a:t>
            </a:r>
            <a:r>
              <a:rPr lang="en-US" altLang="ar-IQ" dirty="0">
                <a:solidFill>
                  <a:srgbClr val="009900"/>
                </a:solidFill>
                <a:ea typeface="ＭＳ Ｐゴシック" panose="020B0600070205080204" pitchFamily="34" charset="-128"/>
                <a:sym typeface="Symbol" panose="05050102010706020507" pitchFamily="18" charset="2"/>
              </a:rPr>
              <a:t></a:t>
            </a:r>
            <a:r>
              <a:rPr lang="en-US" altLang="ar-IQ" i="1" baseline="-25000" dirty="0">
                <a:solidFill>
                  <a:srgbClr val="009900"/>
                </a:solidFill>
                <a:ea typeface="ＭＳ Ｐゴシック" panose="020B0600070205080204" pitchFamily="34" charset="-128"/>
                <a:sym typeface="Symbol" panose="05050102010706020507" pitchFamily="18" charset="2"/>
              </a:rPr>
              <a:t>f</a:t>
            </a:r>
            <a:r>
              <a:rPr lang="en-US" altLang="ar-IQ" baseline="-25000" dirty="0">
                <a:solidFill>
                  <a:srgbClr val="009900"/>
                </a:solidFill>
                <a:ea typeface="ＭＳ Ｐゴシック" panose="020B0600070205080204" pitchFamily="34" charset="-128"/>
                <a:sym typeface="Symbol" panose="05050102010706020507" pitchFamily="18" charset="2"/>
              </a:rPr>
              <a:t> </a:t>
            </a:r>
            <a:r>
              <a:rPr lang="en-US" altLang="ar-IQ" baseline="-25000" dirty="0">
                <a:ea typeface="ＭＳ Ｐゴシック" panose="020B0600070205080204" pitchFamily="34" charset="-128"/>
                <a:sym typeface="Symbol" panose="05050102010706020507" pitchFamily="18" charset="2"/>
              </a:rPr>
              <a:t> </a:t>
            </a:r>
            <a:r>
              <a:rPr lang="en-US" altLang="ar-IQ" dirty="0">
                <a:ea typeface="ＭＳ Ｐゴシック" panose="020B0600070205080204" pitchFamily="34" charset="-128"/>
                <a:sym typeface="Symbol" panose="05050102010706020507" pitchFamily="18" charset="2"/>
              </a:rPr>
              <a:t>=  </a:t>
            </a:r>
            <a:endParaRPr lang="en-US" altLang="ar-IQ" sz="3600" baseline="-25000" dirty="0">
              <a:ea typeface="ＭＳ Ｐゴシック" panose="020B0600070205080204" pitchFamily="34" charset="-128"/>
              <a:sym typeface="Symbol" panose="05050102010706020507" pitchFamily="18" charset="2"/>
            </a:endParaRPr>
          </a:p>
          <a:p>
            <a:pPr lvl="1" algn="l" rtl="0">
              <a:lnSpc>
                <a:spcPct val="90000"/>
              </a:lnSpc>
            </a:pPr>
            <a:endParaRPr lang="en-US" altLang="ar-IQ" sz="2000" baseline="-25000" dirty="0">
              <a:ea typeface="ＭＳ Ｐゴシック" panose="020B0600070205080204" pitchFamily="34" charset="-128"/>
              <a:sym typeface="Symbol" panose="05050102010706020507" pitchFamily="18" charset="2"/>
            </a:endParaRPr>
          </a:p>
          <a:p>
            <a:pPr lvl="1" algn="l" rtl="0">
              <a:lnSpc>
                <a:spcPct val="90000"/>
              </a:lnSpc>
              <a:buFontTx/>
              <a:buNone/>
            </a:pPr>
            <a:endParaRPr lang="en-US" altLang="ar-IQ" dirty="0">
              <a:solidFill>
                <a:schemeClr val="accent2"/>
              </a:solidFill>
              <a:ea typeface="ＭＳ Ｐゴシック" panose="020B0600070205080204" pitchFamily="34" charset="-128"/>
              <a:sym typeface="Symbol" panose="05050102010706020507" pitchFamily="18" charset="2"/>
            </a:endParaRPr>
          </a:p>
        </p:txBody>
      </p:sp>
      <p:sp>
        <p:nvSpPr>
          <p:cNvPr id="33804" name="Rectangle 10"/>
          <p:cNvSpPr>
            <a:spLocks noChangeArrowheads="1"/>
          </p:cNvSpPr>
          <p:nvPr/>
        </p:nvSpPr>
        <p:spPr bwMode="auto">
          <a:xfrm>
            <a:off x="3446463" y="3590925"/>
            <a:ext cx="381000" cy="369888"/>
          </a:xfrm>
          <a:prstGeom prst="rect">
            <a:avLst/>
          </a:prstGeom>
          <a:solidFill>
            <a:srgbClr val="AFABFF"/>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805" name="Rectangle 9"/>
          <p:cNvSpPr>
            <a:spLocks noChangeArrowheads="1"/>
          </p:cNvSpPr>
          <p:nvPr/>
        </p:nvSpPr>
        <p:spPr bwMode="auto">
          <a:xfrm>
            <a:off x="4159250" y="3163889"/>
            <a:ext cx="427038" cy="796925"/>
          </a:xfrm>
          <a:prstGeom prst="rect">
            <a:avLst/>
          </a:prstGeom>
          <a:solidFill>
            <a:srgbClr val="FF9CAB"/>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806" name="Rectangle 7"/>
          <p:cNvSpPr>
            <a:spLocks noChangeArrowheads="1"/>
          </p:cNvSpPr>
          <p:nvPr/>
        </p:nvSpPr>
        <p:spPr bwMode="auto">
          <a:xfrm>
            <a:off x="4827588" y="3163889"/>
            <a:ext cx="392112" cy="796925"/>
          </a:xfrm>
          <a:prstGeom prst="rect">
            <a:avLst/>
          </a:prstGeom>
          <a:solidFill>
            <a:srgbClr val="67FF7E"/>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graphicFrame>
        <p:nvGraphicFramePr>
          <p:cNvPr id="33807" name="Object 5"/>
          <p:cNvGraphicFramePr>
            <a:graphicFrameLocks noChangeAspect="1"/>
          </p:cNvGraphicFramePr>
          <p:nvPr/>
        </p:nvGraphicFramePr>
        <p:xfrm>
          <a:off x="3400426" y="3168650"/>
          <a:ext cx="1857375" cy="819150"/>
        </p:xfrm>
        <a:graphic>
          <a:graphicData uri="http://schemas.openxmlformats.org/presentationml/2006/ole">
            <mc:AlternateContent xmlns:mc="http://schemas.openxmlformats.org/markup-compatibility/2006">
              <mc:Choice xmlns:v="urn:schemas-microsoft-com:vml" Requires="v">
                <p:oleObj spid="_x0000_s1092" name="Equation" r:id="rId4" imgW="977900" imgH="431800" progId="Equation.3">
                  <p:embed/>
                </p:oleObj>
              </mc:Choice>
              <mc:Fallback>
                <p:oleObj name="Equation" r:id="rId4" imgW="977900" imgH="431800" progId="Equation.3">
                  <p:embed/>
                  <p:pic>
                    <p:nvPicPr>
                      <p:cNvPr id="3380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6" y="3168650"/>
                        <a:ext cx="1857375" cy="81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8" name="Rectangle 6"/>
          <p:cNvSpPr>
            <a:spLocks noChangeArrowheads="1"/>
          </p:cNvSpPr>
          <p:nvPr/>
        </p:nvSpPr>
        <p:spPr bwMode="auto">
          <a:xfrm>
            <a:off x="3298825" y="3078163"/>
            <a:ext cx="1981200" cy="98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ar-IQ" altLang="ar-IQ" sz="2400" b="0">
              <a:latin typeface="Times" panose="02020603050405020304" pitchFamily="18" charset="0"/>
            </a:endParaRPr>
          </a:p>
        </p:txBody>
      </p:sp>
      <p:sp>
        <p:nvSpPr>
          <p:cNvPr id="33809" name="Rectangle 12"/>
          <p:cNvSpPr>
            <a:spLocks noChangeArrowheads="1"/>
          </p:cNvSpPr>
          <p:nvPr/>
        </p:nvSpPr>
        <p:spPr bwMode="auto">
          <a:xfrm>
            <a:off x="5851512" y="3844131"/>
            <a:ext cx="354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i="1">
                <a:solidFill>
                  <a:schemeClr val="accent2"/>
                </a:solidFill>
                <a:sym typeface="Symbol" panose="05050102010706020507" pitchFamily="18" charset="2"/>
              </a:rPr>
              <a:t>E</a:t>
            </a:r>
            <a:r>
              <a:rPr lang="en-US" altLang="ar-IQ" sz="2200" b="0" i="1" baseline="-15000">
                <a:solidFill>
                  <a:schemeClr val="accent2"/>
                </a:solidFill>
              </a:rPr>
              <a:t>ct</a:t>
            </a:r>
            <a:r>
              <a:rPr lang="en-US" altLang="ar-IQ" sz="2400" b="0">
                <a:sym typeface="Symbol" panose="05050102010706020507" pitchFamily="18" charset="2"/>
              </a:rPr>
              <a:t> = transverse modulus</a:t>
            </a:r>
          </a:p>
        </p:txBody>
      </p:sp>
      <p:sp>
        <p:nvSpPr>
          <p:cNvPr id="33810" name="Rectangle 13"/>
          <p:cNvSpPr>
            <a:spLocks noChangeArrowheads="1"/>
          </p:cNvSpPr>
          <p:nvPr/>
        </p:nvSpPr>
        <p:spPr bwMode="auto">
          <a:xfrm>
            <a:off x="2554289" y="3300413"/>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2400" b="0">
                <a:sym typeface="Symbol" panose="05050102010706020507" pitchFamily="18" charset="2"/>
              </a:rPr>
              <a:t></a:t>
            </a:r>
          </a:p>
        </p:txBody>
      </p:sp>
      <p:sp>
        <p:nvSpPr>
          <p:cNvPr id="33811" name="Text Box 14"/>
          <p:cNvSpPr txBox="1">
            <a:spLocks noChangeArrowheads="1"/>
          </p:cNvSpPr>
          <p:nvPr/>
        </p:nvSpPr>
        <p:spPr bwMode="auto">
          <a:xfrm>
            <a:off x="4465638" y="5449888"/>
            <a:ext cx="2057400" cy="9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lgn="l" rtl="0" eaLnBrk="1" hangingPunct="1">
              <a:spcBef>
                <a:spcPct val="50000"/>
              </a:spcBef>
              <a:buFontTx/>
              <a:buNone/>
            </a:pPr>
            <a:r>
              <a:rPr lang="en-US" altLang="ar-IQ" sz="2000" b="0" i="1" dirty="0">
                <a:solidFill>
                  <a:schemeClr val="accent2"/>
                </a:solidFill>
                <a:sym typeface="Symbol" panose="05050102010706020507" pitchFamily="18" charset="2"/>
              </a:rPr>
              <a:t>c = composite</a:t>
            </a:r>
            <a:r>
              <a:rPr lang="en-US" altLang="ar-IQ" sz="2000" b="0" i="1" dirty="0">
                <a:solidFill>
                  <a:srgbClr val="009900"/>
                </a:solidFill>
                <a:sym typeface="Symbol" panose="05050102010706020507" pitchFamily="18" charset="2"/>
              </a:rPr>
              <a:t/>
            </a:r>
            <a:br>
              <a:rPr lang="en-US" altLang="ar-IQ" sz="2000" b="0" i="1" dirty="0">
                <a:solidFill>
                  <a:srgbClr val="009900"/>
                </a:solidFill>
                <a:sym typeface="Symbol" panose="05050102010706020507" pitchFamily="18" charset="2"/>
              </a:rPr>
            </a:br>
            <a:r>
              <a:rPr lang="en-US" altLang="ar-IQ" sz="2000" b="0" i="1" dirty="0">
                <a:solidFill>
                  <a:srgbClr val="009900"/>
                </a:solidFill>
                <a:sym typeface="Symbol" panose="05050102010706020507" pitchFamily="18" charset="2"/>
              </a:rPr>
              <a:t>f</a:t>
            </a:r>
            <a:r>
              <a:rPr lang="en-US" altLang="ar-IQ" sz="2000" b="0" dirty="0">
                <a:solidFill>
                  <a:srgbClr val="009900"/>
                </a:solidFill>
                <a:sym typeface="Symbol" panose="05050102010706020507" pitchFamily="18" charset="2"/>
              </a:rPr>
              <a:t>  = fiber</a:t>
            </a:r>
            <a:endParaRPr lang="en-US" altLang="ar-IQ" sz="2000" b="0" dirty="0">
              <a:sym typeface="Symbol" panose="05050102010706020507" pitchFamily="18" charset="2"/>
            </a:endParaRPr>
          </a:p>
          <a:p>
            <a:pPr algn="l" rtl="0" eaLnBrk="1" hangingPunct="1">
              <a:lnSpc>
                <a:spcPct val="30000"/>
              </a:lnSpc>
              <a:spcBef>
                <a:spcPct val="50000"/>
              </a:spcBef>
              <a:buFontTx/>
              <a:buNone/>
            </a:pPr>
            <a:r>
              <a:rPr lang="en-US" altLang="ar-IQ" sz="2000" b="0" i="1" dirty="0">
                <a:solidFill>
                  <a:srgbClr val="CC0000"/>
                </a:solidFill>
                <a:sym typeface="Symbol" panose="05050102010706020507" pitchFamily="18" charset="2"/>
              </a:rPr>
              <a:t>m</a:t>
            </a:r>
            <a:r>
              <a:rPr lang="en-US" altLang="ar-IQ" sz="2000" b="0" dirty="0">
                <a:solidFill>
                  <a:srgbClr val="CC0000"/>
                </a:solidFill>
                <a:sym typeface="Symbol" panose="05050102010706020507" pitchFamily="18" charset="2"/>
              </a:rPr>
              <a:t> = matrix</a:t>
            </a:r>
            <a:endParaRPr lang="en-US" altLang="ar-IQ" sz="2000" b="0" dirty="0">
              <a:sym typeface="Symbol" panose="05050102010706020507" pitchFamily="18" charset="2"/>
            </a:endParaRPr>
          </a:p>
        </p:txBody>
      </p:sp>
      <p:sp>
        <p:nvSpPr>
          <p:cNvPr id="33812" name="Rectangle 15"/>
          <p:cNvSpPr>
            <a:spLocks noChangeArrowheads="1"/>
          </p:cNvSpPr>
          <p:nvPr/>
        </p:nvSpPr>
        <p:spPr bwMode="auto">
          <a:xfrm>
            <a:off x="6458133" y="2987676"/>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spcBef>
                <a:spcPct val="20000"/>
              </a:spcBef>
              <a:buChar char="•"/>
              <a:defRPr sz="28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b="1">
                <a:solidFill>
                  <a:schemeClr val="tx1"/>
                </a:solidFill>
                <a:latin typeface="Arial" panose="020B0604020202020204" pitchFamily="34" charset="0"/>
                <a:ea typeface="ＭＳ Ｐゴシック" panose="020B0600070205080204" pitchFamily="34" charset="-128"/>
              </a:defRPr>
            </a:lvl5pPr>
            <a:lvl6pPr marL="25146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6pPr>
            <a:lvl7pPr marL="29718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7pPr>
            <a:lvl8pPr marL="34290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8pPr>
            <a:lvl9pPr marL="3886200" indent="-228600" algn="l" rtl="0" eaLnBrk="0" fontAlgn="base" hangingPunct="0">
              <a:spcBef>
                <a:spcPct val="20000"/>
              </a:spcBef>
              <a:spcAft>
                <a:spcPct val="0"/>
              </a:spcAft>
              <a:buChar char="»"/>
              <a:defRPr sz="2000" b="1">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ar-IQ" sz="1800" b="0" dirty="0" err="1">
                <a:sym typeface="Symbol" panose="05050102010706020507" pitchFamily="18" charset="2"/>
              </a:rPr>
              <a:t>isostress</a:t>
            </a:r>
            <a:endParaRPr lang="en-US" altLang="ar-IQ" sz="2400" b="0" dirty="0">
              <a:sym typeface="Symbol" panose="05050102010706020507" pitchFamily="18" charset="2"/>
            </a:endParaRPr>
          </a:p>
        </p:txBody>
      </p:sp>
      <p:sp>
        <p:nvSpPr>
          <p:cNvPr id="33813" name="Line 16"/>
          <p:cNvSpPr>
            <a:spLocks noChangeShapeType="1"/>
          </p:cNvSpPr>
          <p:nvPr/>
        </p:nvSpPr>
        <p:spPr bwMode="auto">
          <a:xfrm flipH="1" flipV="1">
            <a:off x="6340109" y="2702719"/>
            <a:ext cx="200025" cy="322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p>
        </p:txBody>
      </p:sp>
      <p:graphicFrame>
        <p:nvGraphicFramePr>
          <p:cNvPr id="33814" name="Object 17"/>
          <p:cNvGraphicFramePr>
            <a:graphicFrameLocks noChangeAspect="1"/>
          </p:cNvGraphicFramePr>
          <p:nvPr/>
        </p:nvGraphicFramePr>
        <p:xfrm>
          <a:off x="3295651" y="4197350"/>
          <a:ext cx="2424113" cy="915988"/>
        </p:xfrm>
        <a:graphic>
          <a:graphicData uri="http://schemas.openxmlformats.org/presentationml/2006/ole">
            <mc:AlternateContent xmlns:mc="http://schemas.openxmlformats.org/markup-compatibility/2006">
              <mc:Choice xmlns:v="urn:schemas-microsoft-com:vml" Requires="v">
                <p:oleObj spid="_x0000_s1093" name="Equation" r:id="rId6" imgW="1143000" imgH="431800" progId="Equation.3">
                  <p:embed/>
                </p:oleObj>
              </mc:Choice>
              <mc:Fallback>
                <p:oleObj name="Equation" r:id="rId6" imgW="1143000" imgH="431800" progId="Equation.3">
                  <p:embed/>
                  <p:pic>
                    <p:nvPicPr>
                      <p:cNvPr id="33814"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5651" y="4197350"/>
                        <a:ext cx="24241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15" name="Object 18"/>
          <p:cNvGraphicFramePr>
            <a:graphicFrameLocks noChangeAspect="1"/>
          </p:cNvGraphicFramePr>
          <p:nvPr/>
        </p:nvGraphicFramePr>
        <p:xfrm>
          <a:off x="6038850" y="3327400"/>
          <a:ext cx="114300" cy="203200"/>
        </p:xfrm>
        <a:graphic>
          <a:graphicData uri="http://schemas.openxmlformats.org/presentationml/2006/ole">
            <mc:AlternateContent xmlns:mc="http://schemas.openxmlformats.org/markup-compatibility/2006">
              <mc:Choice xmlns:v="urn:schemas-microsoft-com:vml" Requires="v">
                <p:oleObj spid="_x0000_s1094" name="Equation" r:id="rId8" imgW="114300" imgH="203200" progId="Equation.3">
                  <p:embed/>
                </p:oleObj>
              </mc:Choice>
              <mc:Fallback>
                <p:oleObj name="Equation" r:id="rId8" imgW="114300" imgH="203200" progId="Equation.3">
                  <p:embed/>
                  <p:pic>
                    <p:nvPicPr>
                      <p:cNvPr id="33815"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8850" y="3327400"/>
                        <a:ext cx="114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صورة 1"/>
          <p:cNvPicPr>
            <a:picLocks noChangeAspect="1"/>
          </p:cNvPicPr>
          <p:nvPr/>
        </p:nvPicPr>
        <p:blipFill>
          <a:blip r:embed="rId10"/>
          <a:stretch>
            <a:fillRect/>
          </a:stretch>
        </p:blipFill>
        <p:spPr>
          <a:xfrm>
            <a:off x="9761402" y="1355159"/>
            <a:ext cx="2203572" cy="3631746"/>
          </a:xfrm>
          <a:prstGeom prst="rect">
            <a:avLst/>
          </a:prstGeom>
        </p:spPr>
      </p:pic>
    </p:spTree>
    <p:extLst>
      <p:ext uri="{BB962C8B-B14F-4D97-AF65-F5344CB8AC3E}">
        <p14:creationId xmlns:p14="http://schemas.microsoft.com/office/powerpoint/2010/main" val="1443060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2955" y="204716"/>
            <a:ext cx="11559653" cy="6537278"/>
          </a:xfrm>
        </p:spPr>
        <p:txBody>
          <a:bodyPr/>
          <a:lstStyle/>
          <a:p>
            <a:pPr algn="just" rtl="0"/>
            <a:r>
              <a:rPr lang="en-US" dirty="0" smtClean="0"/>
              <a:t>It </a:t>
            </a:r>
            <a:r>
              <a:rPr lang="en-US" dirty="0"/>
              <a:t>has been stated previously that an increase in the volume fraction of fibers in composite results in an increase in stiffness. it can be seen how the volume fraction of fibers affects the modulus of the composite in both the </a:t>
            </a:r>
            <a:r>
              <a:rPr lang="en-US" b="1" dirty="0" err="1">
                <a:solidFill>
                  <a:srgbClr val="FF0000"/>
                </a:solidFill>
              </a:rPr>
              <a:t>isostrain</a:t>
            </a:r>
            <a:r>
              <a:rPr lang="en-US" b="1" dirty="0">
                <a:solidFill>
                  <a:srgbClr val="FF0000"/>
                </a:solidFill>
              </a:rPr>
              <a:t> and </a:t>
            </a:r>
            <a:r>
              <a:rPr lang="en-US" b="1" dirty="0" err="1">
                <a:solidFill>
                  <a:srgbClr val="FF0000"/>
                </a:solidFill>
              </a:rPr>
              <a:t>isostress</a:t>
            </a:r>
            <a:r>
              <a:rPr lang="en-US" b="1" dirty="0">
                <a:solidFill>
                  <a:srgbClr val="FF0000"/>
                </a:solidFill>
              </a:rPr>
              <a:t> conditions</a:t>
            </a:r>
            <a:r>
              <a:rPr lang="en-US" dirty="0"/>
              <a:t>. The modulus in the </a:t>
            </a:r>
            <a:r>
              <a:rPr lang="en-US" dirty="0" err="1"/>
              <a:t>isostrain</a:t>
            </a:r>
            <a:r>
              <a:rPr lang="en-US" dirty="0"/>
              <a:t> condition is </a:t>
            </a:r>
            <a:r>
              <a:rPr lang="en-US" b="1" dirty="0">
                <a:solidFill>
                  <a:srgbClr val="0070C0"/>
                </a:solidFill>
              </a:rPr>
              <a:t>linearly</a:t>
            </a:r>
            <a:r>
              <a:rPr lang="en-US" dirty="0"/>
              <a:t> related to the volume fraction of fibers. In the </a:t>
            </a:r>
            <a:r>
              <a:rPr lang="en-US" dirty="0" err="1"/>
              <a:t>isostress</a:t>
            </a:r>
            <a:r>
              <a:rPr lang="en-US" dirty="0"/>
              <a:t> condition, the relationship is </a:t>
            </a:r>
            <a:r>
              <a:rPr lang="en-US" b="1" dirty="0">
                <a:solidFill>
                  <a:srgbClr val="0070C0"/>
                </a:solidFill>
              </a:rPr>
              <a:t>not linear</a:t>
            </a:r>
            <a:r>
              <a:rPr lang="en-US" dirty="0"/>
              <a:t>. Note how the </a:t>
            </a:r>
            <a:r>
              <a:rPr lang="en-US" b="1" dirty="0" err="1">
                <a:solidFill>
                  <a:srgbClr val="FF0000"/>
                </a:solidFill>
              </a:rPr>
              <a:t>isostress</a:t>
            </a:r>
            <a:r>
              <a:rPr lang="en-US" dirty="0"/>
              <a:t> condition </a:t>
            </a:r>
            <a:r>
              <a:rPr lang="en-US" b="1" dirty="0">
                <a:solidFill>
                  <a:srgbClr val="FF0000"/>
                </a:solidFill>
              </a:rPr>
              <a:t>never </a:t>
            </a:r>
            <a:r>
              <a:rPr lang="en-US" dirty="0"/>
              <a:t>produces a </a:t>
            </a:r>
            <a:r>
              <a:rPr lang="en-US" b="1" dirty="0">
                <a:solidFill>
                  <a:srgbClr val="FF0000"/>
                </a:solidFill>
              </a:rPr>
              <a:t>value of modulus</a:t>
            </a:r>
            <a:r>
              <a:rPr lang="en-US" dirty="0"/>
              <a:t> higher than that obtained in the </a:t>
            </a:r>
            <a:r>
              <a:rPr lang="en-US" b="1" dirty="0" err="1">
                <a:solidFill>
                  <a:srgbClr val="FF0000"/>
                </a:solidFill>
              </a:rPr>
              <a:t>isostrain</a:t>
            </a:r>
            <a:r>
              <a:rPr lang="en-US" dirty="0"/>
              <a:t> condition.</a:t>
            </a:r>
          </a:p>
          <a:p>
            <a:pPr algn="just" rtl="0"/>
            <a:endParaRPr lang="ar-IQ" dirty="0"/>
          </a:p>
        </p:txBody>
      </p:sp>
    </p:spTree>
    <p:extLst>
      <p:ext uri="{BB962C8B-B14F-4D97-AF65-F5344CB8AC3E}">
        <p14:creationId xmlns:p14="http://schemas.microsoft.com/office/powerpoint/2010/main" val="2470225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22831" y="218364"/>
                <a:ext cx="11846256" cy="6469039"/>
              </a:xfrm>
            </p:spPr>
            <p:txBody>
              <a:bodyPr>
                <a:normAutofit fontScale="92500"/>
              </a:bodyPr>
              <a:lstStyle/>
              <a:p>
                <a:pPr algn="l" rtl="0"/>
                <a:r>
                  <a:rPr lang="en-US" dirty="0"/>
                  <a:t>For this situation, the stress (σ) of the composite, as well as both phases, are </a:t>
                </a:r>
                <a:r>
                  <a:rPr lang="en-US" b="1" dirty="0">
                    <a:solidFill>
                      <a:srgbClr val="FF0000"/>
                    </a:solidFill>
                  </a:rPr>
                  <a:t>exposed the same</a:t>
                </a:r>
                <a:r>
                  <a:rPr lang="en-US" dirty="0" smtClean="0"/>
                  <a:t>:</a:t>
                </a:r>
              </a:p>
              <a:p>
                <a:pPr algn="l" rtl="0"/>
                <a:r>
                  <a:rPr lang="en-US" b="1" dirty="0" smtClean="0">
                    <a:solidFill>
                      <a:srgbClr val="FF0000"/>
                    </a:solidFill>
                  </a:rPr>
                  <a:t>𝜎</a:t>
                </a:r>
                <a:r>
                  <a:rPr lang="en-US" b="1" baseline="-25000" dirty="0" smtClean="0">
                    <a:solidFill>
                      <a:srgbClr val="FF0000"/>
                    </a:solidFill>
                  </a:rPr>
                  <a:t>𝑐</a:t>
                </a:r>
                <a:r>
                  <a:rPr lang="en-US" b="1" dirty="0" smtClean="0">
                    <a:solidFill>
                      <a:srgbClr val="FF0000"/>
                    </a:solidFill>
                  </a:rPr>
                  <a:t> = 𝜎</a:t>
                </a:r>
                <a:r>
                  <a:rPr lang="en-US" b="1" baseline="-25000" dirty="0" smtClean="0">
                    <a:solidFill>
                      <a:srgbClr val="FF0000"/>
                    </a:solidFill>
                  </a:rPr>
                  <a:t>𝑚</a:t>
                </a:r>
                <a:r>
                  <a:rPr lang="en-US" b="1" dirty="0" smtClean="0">
                    <a:solidFill>
                      <a:srgbClr val="FF0000"/>
                    </a:solidFill>
                  </a:rPr>
                  <a:t> = 𝜎</a:t>
                </a:r>
                <a:r>
                  <a:rPr lang="en-US" b="1" baseline="-25000" dirty="0" smtClean="0">
                    <a:solidFill>
                      <a:srgbClr val="FF0000"/>
                    </a:solidFill>
                  </a:rPr>
                  <a:t>𝑓</a:t>
                </a:r>
                <a:r>
                  <a:rPr lang="en-US" b="1" dirty="0" smtClean="0">
                    <a:solidFill>
                      <a:srgbClr val="FF0000"/>
                    </a:solidFill>
                  </a:rPr>
                  <a:t> = 𝜎 ---------------(1)                      </a:t>
                </a:r>
                <a:r>
                  <a:rPr lang="en-US" sz="3600" b="1" dirty="0" smtClean="0">
                    <a:solidFill>
                      <a:srgbClr val="FF0000"/>
                    </a:solidFill>
                  </a:rPr>
                  <a:t>(𝜎 is the tensile strength (TS))        </a:t>
                </a:r>
              </a:p>
              <a:p>
                <a:pPr algn="l" rtl="0"/>
                <a:r>
                  <a:rPr lang="en-US" dirty="0" smtClean="0"/>
                  <a:t>This is termed an </a:t>
                </a:r>
                <a:r>
                  <a:rPr lang="en-US" b="1" dirty="0" err="1" smtClean="0">
                    <a:solidFill>
                      <a:srgbClr val="0070C0"/>
                    </a:solidFill>
                  </a:rPr>
                  <a:t>isostress</a:t>
                </a:r>
                <a:r>
                  <a:rPr lang="en-US" b="1" dirty="0" smtClean="0">
                    <a:solidFill>
                      <a:srgbClr val="0070C0"/>
                    </a:solidFill>
                  </a:rPr>
                  <a:t> state</a:t>
                </a:r>
                <a:r>
                  <a:rPr lang="en-US" dirty="0" smtClean="0"/>
                  <a:t>. Also, the </a:t>
                </a:r>
                <a:r>
                  <a:rPr lang="en-US" b="1" dirty="0" smtClean="0">
                    <a:solidFill>
                      <a:srgbClr val="FF0000"/>
                    </a:solidFill>
                  </a:rPr>
                  <a:t>strain or deformation </a:t>
                </a:r>
                <a:r>
                  <a:rPr lang="en-US" dirty="0" smtClean="0"/>
                  <a:t>of the entire composite </a:t>
                </a:r>
                <a:r>
                  <a:rPr lang="en-US" b="1" dirty="0" smtClean="0">
                    <a:solidFill>
                      <a:srgbClr val="FF0000"/>
                    </a:solidFill>
                  </a:rPr>
                  <a:t>(</a:t>
                </a:r>
                <a:r>
                  <a:rPr lang="en-US" b="1" dirty="0" err="1" smtClean="0">
                    <a:solidFill>
                      <a:srgbClr val="FF0000"/>
                    </a:solidFill>
                  </a:rPr>
                  <a:t>ε</a:t>
                </a:r>
                <a:r>
                  <a:rPr lang="en-US" b="1" baseline="-25000" dirty="0" err="1" smtClean="0">
                    <a:solidFill>
                      <a:srgbClr val="FF0000"/>
                    </a:solidFill>
                  </a:rPr>
                  <a:t>c</a:t>
                </a:r>
                <a:r>
                  <a:rPr lang="en-US" b="1" dirty="0" smtClean="0">
                    <a:solidFill>
                      <a:srgbClr val="FF0000"/>
                    </a:solidFill>
                  </a:rPr>
                  <a:t>) </a:t>
                </a:r>
                <a:r>
                  <a:rPr lang="en-US" dirty="0" smtClean="0"/>
                  <a:t>is: </a:t>
                </a:r>
              </a:p>
              <a:p>
                <a:pPr algn="l" rtl="0"/>
                <a:r>
                  <a:rPr lang="en-US" b="1" dirty="0" smtClean="0">
                    <a:solidFill>
                      <a:srgbClr val="FF0000"/>
                    </a:solidFill>
                  </a:rPr>
                  <a:t>𝜀</a:t>
                </a:r>
                <a:r>
                  <a:rPr lang="en-US" b="1" baseline="-25000" dirty="0" smtClean="0">
                    <a:solidFill>
                      <a:srgbClr val="FF0000"/>
                    </a:solidFill>
                  </a:rPr>
                  <a:t>𝑐</a:t>
                </a:r>
                <a:r>
                  <a:rPr lang="en-US" b="1" dirty="0" smtClean="0">
                    <a:solidFill>
                      <a:srgbClr val="FF0000"/>
                    </a:solidFill>
                  </a:rPr>
                  <a:t> = 𝜀</a:t>
                </a:r>
                <a:r>
                  <a:rPr lang="en-US" b="1" baseline="-25000" dirty="0" smtClean="0">
                    <a:solidFill>
                      <a:srgbClr val="FF0000"/>
                    </a:solidFill>
                  </a:rPr>
                  <a:t>𝑚</a:t>
                </a:r>
                <a:r>
                  <a:rPr lang="en-US" b="1" dirty="0" smtClean="0">
                    <a:solidFill>
                      <a:srgbClr val="FF0000"/>
                    </a:solidFill>
                  </a:rPr>
                  <a:t>𝑉</a:t>
                </a:r>
                <a:r>
                  <a:rPr lang="en-US" b="1" baseline="-25000" dirty="0" smtClean="0">
                    <a:solidFill>
                      <a:srgbClr val="FF0000"/>
                    </a:solidFill>
                  </a:rPr>
                  <a:t>𝑚</a:t>
                </a:r>
                <a:r>
                  <a:rPr lang="en-US" b="1" dirty="0" smtClean="0">
                    <a:solidFill>
                      <a:srgbClr val="FF0000"/>
                    </a:solidFill>
                  </a:rPr>
                  <a:t> + 𝜀</a:t>
                </a:r>
                <a:r>
                  <a:rPr lang="en-US" b="1" baseline="-25000" dirty="0" smtClean="0">
                    <a:solidFill>
                      <a:srgbClr val="FF0000"/>
                    </a:solidFill>
                  </a:rPr>
                  <a:t>𝑓</a:t>
                </a:r>
                <a:r>
                  <a:rPr lang="en-US" b="1" dirty="0" smtClean="0">
                    <a:solidFill>
                      <a:srgbClr val="FF0000"/>
                    </a:solidFill>
                  </a:rPr>
                  <a:t>𝑉</a:t>
                </a:r>
                <a:r>
                  <a:rPr lang="en-US" b="1" baseline="-25000" dirty="0" smtClean="0">
                    <a:solidFill>
                      <a:srgbClr val="FF0000"/>
                    </a:solidFill>
                  </a:rPr>
                  <a:t>𝑓</a:t>
                </a:r>
                <a:r>
                  <a:rPr lang="en-US" b="1" dirty="0" smtClean="0">
                    <a:solidFill>
                      <a:srgbClr val="FF0000"/>
                    </a:solidFill>
                  </a:rPr>
                  <a:t> ---------------(2) </a:t>
                </a:r>
              </a:p>
              <a:p>
                <a:pPr algn="ctr" rtl="0"/>
                <a:r>
                  <a:rPr lang="en-US" b="1" dirty="0" smtClean="0">
                    <a:solidFill>
                      <a:srgbClr val="0070C0"/>
                    </a:solidFill>
                  </a:rPr>
                  <a:t>But, because ε = σ/E </a:t>
                </a:r>
              </a:p>
              <a:p>
                <a:pPr algn="l" rtl="0"/>
                <a14:m>
                  <m:oMath xmlns:m="http://schemas.openxmlformats.org/officeDocument/2006/math">
                    <m:f>
                      <m:fPr>
                        <m:ctrlPr>
                          <a:rPr lang="en-US" b="1" i="1" smtClean="0">
                            <a:solidFill>
                              <a:srgbClr val="FF0000"/>
                            </a:solidFill>
                            <a:latin typeface="Cambria Math" panose="02040503050406030204" pitchFamily="18" charset="0"/>
                          </a:rPr>
                        </m:ctrlPr>
                      </m:fPr>
                      <m:num>
                        <m:r>
                          <m:rPr>
                            <m:nor/>
                          </m:rPr>
                          <a:rPr lang="en-US" b="1" dirty="0" smtClean="0">
                            <a:solidFill>
                              <a:srgbClr val="FF0000"/>
                            </a:solidFill>
                          </a:rPr>
                          <m:t>σ</m:t>
                        </m:r>
                      </m:num>
                      <m:den>
                        <m:r>
                          <m:rPr>
                            <m:nor/>
                          </m:rPr>
                          <a:rPr lang="en-US" b="1" dirty="0" smtClean="0">
                            <a:solidFill>
                              <a:srgbClr val="FF0000"/>
                            </a:solidFill>
                          </a:rPr>
                          <m:t>E</m:t>
                        </m:r>
                        <m:r>
                          <a:rPr lang="en-US" b="1" i="1" dirty="0" smtClean="0">
                            <a:solidFill>
                              <a:srgbClr val="FF0000"/>
                            </a:solidFill>
                            <a:latin typeface="Cambria Math" panose="02040503050406030204" pitchFamily="18" charset="0"/>
                          </a:rPr>
                          <m:t>𝒄</m:t>
                        </m:r>
                      </m:den>
                    </m:f>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m:rPr>
                            <m:nor/>
                          </m:rPr>
                          <a:rPr lang="en-US" b="1" dirty="0" smtClean="0">
                            <a:solidFill>
                              <a:srgbClr val="FF0000"/>
                            </a:solidFill>
                          </a:rPr>
                          <m:t>σ</m:t>
                        </m:r>
                      </m:num>
                      <m:den>
                        <m:r>
                          <m:rPr>
                            <m:nor/>
                          </m:rPr>
                          <a:rPr lang="en-US" b="1" dirty="0" smtClean="0">
                            <a:solidFill>
                              <a:srgbClr val="FF0000"/>
                            </a:solidFill>
                          </a:rPr>
                          <m:t>E</m:t>
                        </m:r>
                        <m:r>
                          <a:rPr lang="en-US" b="1" i="1" dirty="0" smtClean="0">
                            <a:solidFill>
                              <a:srgbClr val="FF0000"/>
                            </a:solidFill>
                            <a:latin typeface="Cambria Math" panose="02040503050406030204" pitchFamily="18" charset="0"/>
                          </a:rPr>
                          <m:t>𝒎</m:t>
                        </m:r>
                      </m:den>
                    </m:f>
                    <m:r>
                      <a:rPr lang="en-US" b="1" i="1" dirty="0" smtClean="0">
                        <a:solidFill>
                          <a:srgbClr val="FF0000"/>
                        </a:solidFill>
                        <a:latin typeface="Cambria Math" panose="02040503050406030204" pitchFamily="18" charset="0"/>
                      </a:rPr>
                      <m:t>𝑽</m:t>
                    </m:r>
                    <m:r>
                      <a:rPr lang="en-US" b="1" i="1" baseline="-25000" dirty="0" smtClean="0">
                        <a:solidFill>
                          <a:srgbClr val="FF0000"/>
                        </a:solidFill>
                        <a:latin typeface="Cambria Math" panose="02040503050406030204" pitchFamily="18" charset="0"/>
                      </a:rPr>
                      <m:t>𝒎</m:t>
                    </m:r>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m:rPr>
                            <m:nor/>
                          </m:rPr>
                          <a:rPr lang="en-US" b="1" dirty="0" smtClean="0">
                            <a:solidFill>
                              <a:srgbClr val="FF0000"/>
                            </a:solidFill>
                          </a:rPr>
                          <m:t>σ</m:t>
                        </m:r>
                      </m:num>
                      <m:den>
                        <m:r>
                          <m:rPr>
                            <m:nor/>
                          </m:rPr>
                          <a:rPr lang="en-US" b="1" dirty="0" smtClean="0">
                            <a:solidFill>
                              <a:srgbClr val="FF0000"/>
                            </a:solidFill>
                          </a:rPr>
                          <m:t>E</m:t>
                        </m:r>
                        <m:r>
                          <a:rPr lang="en-US" b="1" i="1" baseline="-25000" dirty="0" smtClean="0">
                            <a:solidFill>
                              <a:srgbClr val="FF0000"/>
                            </a:solidFill>
                            <a:latin typeface="Cambria Math" panose="02040503050406030204" pitchFamily="18" charset="0"/>
                          </a:rPr>
                          <m:t>𝒇</m:t>
                        </m:r>
                      </m:den>
                    </m:f>
                  </m:oMath>
                </a14:m>
                <a:r>
                  <a:rPr lang="en-US" b="1" dirty="0" smtClean="0">
                    <a:solidFill>
                      <a:srgbClr val="FF0000"/>
                    </a:solidFill>
                  </a:rPr>
                  <a:t> </a:t>
                </a:r>
                <a:r>
                  <a:rPr lang="en-US" b="1" dirty="0" err="1" smtClean="0">
                    <a:solidFill>
                      <a:srgbClr val="FF0000"/>
                    </a:solidFill>
                  </a:rPr>
                  <a:t>V</a:t>
                </a:r>
                <a:r>
                  <a:rPr lang="en-US" b="1" baseline="-25000" dirty="0" err="1" smtClean="0">
                    <a:solidFill>
                      <a:srgbClr val="FF0000"/>
                    </a:solidFill>
                  </a:rPr>
                  <a:t>f</a:t>
                </a:r>
                <a:r>
                  <a:rPr lang="en-US" b="1" dirty="0" smtClean="0">
                    <a:solidFill>
                      <a:srgbClr val="FF0000"/>
                    </a:solidFill>
                  </a:rPr>
                  <a:t> -----------(3)</a:t>
                </a:r>
              </a:p>
              <a:p>
                <a:pPr algn="ctr" rtl="0"/>
                <a:r>
                  <a:rPr lang="en-US" b="1" dirty="0" smtClean="0">
                    <a:solidFill>
                      <a:srgbClr val="0070C0"/>
                    </a:solidFill>
                  </a:rPr>
                  <a:t>Now, dividing by </a:t>
                </a:r>
                <a:r>
                  <a:rPr lang="en-US" b="1" dirty="0" smtClean="0">
                    <a:solidFill>
                      <a:srgbClr val="FF0000"/>
                    </a:solidFill>
                  </a:rPr>
                  <a:t>(σ) </a:t>
                </a:r>
                <a:r>
                  <a:rPr lang="en-US" b="1" dirty="0" smtClean="0">
                    <a:solidFill>
                      <a:srgbClr val="0070C0"/>
                    </a:solidFill>
                  </a:rPr>
                  <a:t>yields: </a:t>
                </a:r>
              </a:p>
              <a:p>
                <a:pPr algn="l" rtl="0"/>
                <a14:m>
                  <m:oMath xmlns:m="http://schemas.openxmlformats.org/officeDocument/2006/math">
                    <m:f>
                      <m:fPr>
                        <m:ctrlPr>
                          <a:rPr lang="en-US" b="1" i="1" smtClean="0">
                            <a:solidFill>
                              <a:srgbClr val="FF0000"/>
                            </a:solidFill>
                            <a:latin typeface="Cambria Math" panose="02040503050406030204" pitchFamily="18" charset="0"/>
                          </a:rPr>
                        </m:ctrlPr>
                      </m:fPr>
                      <m:num>
                        <m:r>
                          <m:rPr>
                            <m:nor/>
                          </m:rPr>
                          <a:rPr lang="en-US" b="1" i="0" dirty="0" smtClean="0">
                            <a:solidFill>
                              <a:srgbClr val="FF0000"/>
                            </a:solidFill>
                          </a:rPr>
                          <m:t>1</m:t>
                        </m:r>
                      </m:num>
                      <m:den>
                        <m:r>
                          <m:rPr>
                            <m:nor/>
                          </m:rPr>
                          <a:rPr lang="en-US" b="1" dirty="0" smtClean="0">
                            <a:solidFill>
                              <a:srgbClr val="FF0000"/>
                            </a:solidFill>
                          </a:rPr>
                          <m:t>E</m:t>
                        </m:r>
                        <m:r>
                          <a:rPr lang="en-US" b="1" i="1" dirty="0" smtClean="0">
                            <a:solidFill>
                              <a:srgbClr val="FF0000"/>
                            </a:solidFill>
                            <a:latin typeface="Cambria Math" panose="02040503050406030204" pitchFamily="18" charset="0"/>
                          </a:rPr>
                          <m:t>𝒄</m:t>
                        </m:r>
                      </m:den>
                    </m:f>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m:rPr>
                            <m:nor/>
                          </m:rPr>
                          <a:rPr lang="en-US" b="1" i="0" dirty="0" smtClean="0">
                            <a:solidFill>
                              <a:srgbClr val="FF0000"/>
                            </a:solidFill>
                          </a:rPr>
                          <m:t>V</m:t>
                        </m:r>
                        <m:r>
                          <m:rPr>
                            <m:nor/>
                          </m:rPr>
                          <a:rPr lang="en-US" b="1" i="0" baseline="-25000" dirty="0" smtClean="0">
                            <a:solidFill>
                              <a:srgbClr val="FF0000"/>
                            </a:solidFill>
                          </a:rPr>
                          <m:t>m</m:t>
                        </m:r>
                      </m:num>
                      <m:den>
                        <m:r>
                          <m:rPr>
                            <m:nor/>
                          </m:rPr>
                          <a:rPr lang="en-US" b="1" dirty="0" smtClean="0">
                            <a:solidFill>
                              <a:srgbClr val="FF0000"/>
                            </a:solidFill>
                          </a:rPr>
                          <m:t>E</m:t>
                        </m:r>
                        <m:r>
                          <a:rPr lang="en-US" b="1" i="1" dirty="0" smtClean="0">
                            <a:solidFill>
                              <a:srgbClr val="FF0000"/>
                            </a:solidFill>
                            <a:latin typeface="Cambria Math" panose="02040503050406030204" pitchFamily="18" charset="0"/>
                          </a:rPr>
                          <m:t>𝒎</m:t>
                        </m:r>
                      </m:den>
                    </m:f>
                    <m:r>
                      <a:rPr lang="en-US" b="1" i="1" smtClean="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m:rPr>
                            <m:nor/>
                          </m:rPr>
                          <a:rPr lang="en-US" b="1" i="0" dirty="0" smtClean="0">
                            <a:solidFill>
                              <a:srgbClr val="FF0000"/>
                            </a:solidFill>
                          </a:rPr>
                          <m:t>V</m:t>
                        </m:r>
                        <m:r>
                          <m:rPr>
                            <m:nor/>
                          </m:rPr>
                          <a:rPr lang="en-US" b="1" i="0" baseline="-25000" dirty="0" smtClean="0">
                            <a:solidFill>
                              <a:srgbClr val="FF0000"/>
                            </a:solidFill>
                          </a:rPr>
                          <m:t>f</m:t>
                        </m:r>
                      </m:num>
                      <m:den>
                        <m:r>
                          <m:rPr>
                            <m:nor/>
                          </m:rPr>
                          <a:rPr lang="en-US" b="1" dirty="0" smtClean="0">
                            <a:solidFill>
                              <a:srgbClr val="FF0000"/>
                            </a:solidFill>
                          </a:rPr>
                          <m:t>E</m:t>
                        </m:r>
                        <m:r>
                          <a:rPr lang="en-US" b="1" i="1" baseline="-25000" dirty="0" smtClean="0">
                            <a:solidFill>
                              <a:srgbClr val="FF0000"/>
                            </a:solidFill>
                            <a:latin typeface="Cambria Math" panose="02040503050406030204" pitchFamily="18" charset="0"/>
                          </a:rPr>
                          <m:t>𝒇</m:t>
                        </m:r>
                      </m:den>
                    </m:f>
                  </m:oMath>
                </a14:m>
                <a:r>
                  <a:rPr lang="en-US" b="1" dirty="0" smtClean="0">
                    <a:solidFill>
                      <a:srgbClr val="FF0000"/>
                    </a:solidFill>
                  </a:rPr>
                  <a:t> ------------------(4)</a:t>
                </a:r>
              </a:p>
              <a:p>
                <a:pPr algn="l" rtl="0"/>
                <a:r>
                  <a:rPr lang="en-US" b="1" dirty="0" smtClean="0">
                    <a:solidFill>
                      <a:srgbClr val="0070C0"/>
                    </a:solidFill>
                  </a:rPr>
                  <a:t>                                               Which reduces to: </a:t>
                </a:r>
              </a:p>
              <a:p>
                <a:pPr algn="l" rtl="0"/>
                <a:r>
                  <a:rPr lang="en-US" b="1" dirty="0" err="1" smtClean="0">
                    <a:solidFill>
                      <a:srgbClr val="FF0000"/>
                    </a:solidFill>
                  </a:rPr>
                  <a:t>E</a:t>
                </a:r>
                <a:r>
                  <a:rPr lang="en-US" b="1" baseline="-25000" dirty="0" err="1" smtClean="0">
                    <a:solidFill>
                      <a:srgbClr val="FF0000"/>
                    </a:solidFill>
                  </a:rPr>
                  <a:t>c</a:t>
                </a:r>
                <a:r>
                  <a:rPr lang="en-US" b="1" dirty="0" smtClean="0"/>
                  <a:t> </a:t>
                </a:r>
                <a:r>
                  <a:rPr lang="en-US" b="1" dirty="0" smtClean="0">
                    <a:solidFill>
                      <a:srgbClr val="FF0000"/>
                    </a:solidFill>
                  </a:rPr>
                  <a:t>=</a:t>
                </a:r>
                <a:r>
                  <a:rPr lang="en-US" b="1" dirty="0" smtClean="0"/>
                  <a:t> </a:t>
                </a:r>
                <a14:m>
                  <m:oMath xmlns:m="http://schemas.openxmlformats.org/officeDocument/2006/math">
                    <m:f>
                      <m:fPr>
                        <m:ctrlPr>
                          <a:rPr lang="en-US" b="1" i="1" smtClean="0">
                            <a:solidFill>
                              <a:srgbClr val="FF0000"/>
                            </a:solidFill>
                            <a:latin typeface="Cambria Math" panose="02040503050406030204" pitchFamily="18" charset="0"/>
                          </a:rPr>
                        </m:ctrlPr>
                      </m:fPr>
                      <m:num>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𝒎</m:t>
                        </m:r>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𝒇</m:t>
                        </m:r>
                      </m:num>
                      <m:den>
                        <m:r>
                          <m:rPr>
                            <m:nor/>
                          </m:rPr>
                          <a:rPr lang="en-US" b="1" i="0" smtClean="0">
                            <a:solidFill>
                              <a:srgbClr val="FF0000"/>
                            </a:solidFill>
                            <a:latin typeface="Cambria Math" panose="02040503050406030204" pitchFamily="18" charset="0"/>
                          </a:rPr>
                          <m:t>v</m:t>
                        </m:r>
                        <m:r>
                          <a:rPr lang="en-US" b="1" i="1" baseline="-25000" smtClean="0">
                            <a:solidFill>
                              <a:srgbClr val="FF0000"/>
                            </a:solidFill>
                            <a:latin typeface="Cambria Math" panose="02040503050406030204" pitchFamily="18" charset="0"/>
                          </a:rPr>
                          <m:t>𝒎</m:t>
                        </m:r>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𝑽𝒇</m:t>
                        </m:r>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𝒎</m:t>
                        </m:r>
                      </m:den>
                    </m:f>
                  </m:oMath>
                </a14:m>
                <a:r>
                  <a:rPr lang="en-US" b="1" dirty="0" smtClean="0"/>
                  <a:t> </a:t>
                </a:r>
                <a:r>
                  <a:rPr lang="en-US" b="1" dirty="0" smtClean="0">
                    <a:solidFill>
                      <a:srgbClr val="FF0000"/>
                    </a:solidFill>
                  </a:rPr>
                  <a:t>----------------(5)</a:t>
                </a:r>
              </a:p>
              <a:p>
                <a:pPr algn="l" rtl="0"/>
                <a:endParaRPr lang="en-US" b="1" dirty="0" smtClean="0">
                  <a:solidFill>
                    <a:srgbClr val="FF0000"/>
                  </a:solidFill>
                </a:endParaRPr>
              </a:p>
              <a:p>
                <a:pPr algn="l" rtl="0"/>
                <a:endParaRPr lang="en-US" b="1" dirty="0" smtClean="0">
                  <a:solidFill>
                    <a:srgbClr val="FF0000"/>
                  </a:solidFill>
                </a:endParaRPr>
              </a:p>
              <a:p>
                <a:pPr algn="l" rtl="0"/>
                <a:endParaRPr lang="en-US" b="1" dirty="0" smtClean="0">
                  <a:solidFill>
                    <a:srgbClr val="FF0000"/>
                  </a:solidFill>
                </a:endParaRPr>
              </a:p>
              <a:p>
                <a:pPr algn="l" rtl="0"/>
                <a:endParaRPr lang="ar-IQ" b="1" dirty="0">
                  <a:solidFill>
                    <a:srgbClr val="FF000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22831" y="218364"/>
                <a:ext cx="11846256" cy="6469039"/>
              </a:xfrm>
              <a:blipFill>
                <a:blip r:embed="rId2"/>
                <a:stretch>
                  <a:fillRect l="-772" t="-1414" r="-2728"/>
                </a:stretch>
              </a:blipFill>
            </p:spPr>
            <p:txBody>
              <a:bodyPr/>
              <a:lstStyle/>
              <a:p>
                <a:r>
                  <a:rPr lang="ar-IQ">
                    <a:noFill/>
                  </a:rPr>
                  <a:t> </a:t>
                </a:r>
              </a:p>
            </p:txBody>
          </p:sp>
        </mc:Fallback>
      </mc:AlternateContent>
    </p:spTree>
    <p:extLst>
      <p:ext uri="{BB962C8B-B14F-4D97-AF65-F5344CB8AC3E}">
        <p14:creationId xmlns:p14="http://schemas.microsoft.com/office/powerpoint/2010/main" val="428520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04717" y="177421"/>
                <a:ext cx="11737074" cy="6523630"/>
              </a:xfrm>
            </p:spPr>
            <p:txBody>
              <a:bodyPr>
                <a:normAutofit fontScale="92500" lnSpcReduction="10000"/>
              </a:bodyPr>
              <a:lstStyle/>
              <a:p>
                <a:pPr algn="l" rtl="0"/>
                <a:r>
                  <a:rPr lang="en-US" b="1" dirty="0" smtClean="0"/>
                  <a:t>Example:</a:t>
                </a:r>
              </a:p>
              <a:p>
                <a:pPr algn="just" rtl="0"/>
                <a:r>
                  <a:rPr lang="en-US" b="1" dirty="0" smtClean="0">
                    <a:solidFill>
                      <a:srgbClr val="0070C0"/>
                    </a:solidFill>
                  </a:rPr>
                  <a:t>Compute the elastic modulus of the composite material described (A continuous and aligned glass fiber-reinforced composite consists of 40 </a:t>
                </a:r>
                <a:r>
                  <a:rPr lang="en-US" b="1" dirty="0" err="1" smtClean="0">
                    <a:solidFill>
                      <a:srgbClr val="0070C0"/>
                    </a:solidFill>
                  </a:rPr>
                  <a:t>vol</a:t>
                </a:r>
                <a:r>
                  <a:rPr lang="en-US" b="1" dirty="0" smtClean="0">
                    <a:solidFill>
                      <a:srgbClr val="0070C0"/>
                    </a:solidFill>
                  </a:rPr>
                  <a:t> % of glass fibers having a modulus of elasticity of 69 </a:t>
                </a:r>
                <a:r>
                  <a:rPr lang="en-US" b="1" dirty="0" err="1" smtClean="0">
                    <a:solidFill>
                      <a:srgbClr val="0070C0"/>
                    </a:solidFill>
                  </a:rPr>
                  <a:t>GPa</a:t>
                </a:r>
                <a:r>
                  <a:rPr lang="en-US" b="1" dirty="0" smtClean="0">
                    <a:solidFill>
                      <a:srgbClr val="0070C0"/>
                    </a:solidFill>
                  </a:rPr>
                  <a:t> and 60 </a:t>
                </a:r>
                <a:r>
                  <a:rPr lang="en-US" b="1" dirty="0" err="1" smtClean="0">
                    <a:solidFill>
                      <a:srgbClr val="0070C0"/>
                    </a:solidFill>
                  </a:rPr>
                  <a:t>vol</a:t>
                </a:r>
                <a:r>
                  <a:rPr lang="en-US" b="1" dirty="0" smtClean="0">
                    <a:solidFill>
                      <a:srgbClr val="0070C0"/>
                    </a:solidFill>
                  </a:rPr>
                  <a:t> % of a polyester resin that, when hardened, displays a modulus of 3.4 </a:t>
                </a:r>
                <a:r>
                  <a:rPr lang="en-US" b="1" dirty="0" err="1" smtClean="0">
                    <a:solidFill>
                      <a:srgbClr val="0070C0"/>
                    </a:solidFill>
                  </a:rPr>
                  <a:t>GPa</a:t>
                </a:r>
                <a:r>
                  <a:rPr lang="en-US" b="1" dirty="0" smtClean="0">
                    <a:solidFill>
                      <a:srgbClr val="0070C0"/>
                    </a:solidFill>
                  </a:rPr>
                  <a:t>).</a:t>
                </a:r>
              </a:p>
              <a:p>
                <a:pPr algn="just" rtl="0"/>
                <a:r>
                  <a:rPr lang="en-US" dirty="0" smtClean="0"/>
                  <a:t> but assume that the stress is applied </a:t>
                </a:r>
                <a:r>
                  <a:rPr lang="en-US" b="1" dirty="0" smtClean="0">
                    <a:solidFill>
                      <a:srgbClr val="FF0000"/>
                    </a:solidFill>
                  </a:rPr>
                  <a:t>perpendicular</a:t>
                </a:r>
                <a:r>
                  <a:rPr lang="en-US" b="1" dirty="0" smtClean="0"/>
                  <a:t> </a:t>
                </a:r>
                <a:r>
                  <a:rPr lang="en-US" dirty="0" smtClean="0"/>
                  <a:t>to the direction of fiber alignment. </a:t>
                </a:r>
              </a:p>
              <a:p>
                <a:pPr algn="just" rtl="0"/>
                <a:r>
                  <a:rPr lang="en-US" sz="3900" b="1" dirty="0" smtClean="0">
                    <a:solidFill>
                      <a:srgbClr val="FF0000"/>
                    </a:solidFill>
                  </a:rPr>
                  <a:t>Solution </a:t>
                </a:r>
                <a:r>
                  <a:rPr lang="en-US" b="1" dirty="0" smtClean="0">
                    <a:solidFill>
                      <a:srgbClr val="FF0000"/>
                    </a:solidFill>
                  </a:rPr>
                  <a:t> </a:t>
                </a:r>
              </a:p>
              <a:p>
                <a:pPr algn="just" rtl="0"/>
                <a:r>
                  <a:rPr lang="en-US" b="1" dirty="0" smtClean="0">
                    <a:solidFill>
                      <a:srgbClr val="00B0F0"/>
                    </a:solidFill>
                  </a:rPr>
                  <a:t>According to equation 5,</a:t>
                </a:r>
              </a:p>
              <a:p>
                <a:pPr algn="ctr" rtl="0"/>
                <a:r>
                  <a:rPr lang="en-US" b="1" dirty="0" smtClean="0">
                    <a:solidFill>
                      <a:srgbClr val="FF0000"/>
                    </a:solidFill>
                  </a:rPr>
                  <a:t>E</a:t>
                </a:r>
                <a:r>
                  <a:rPr lang="en-US" b="1" baseline="-25000" dirty="0" err="1" smtClean="0">
                    <a:solidFill>
                      <a:srgbClr val="FF0000"/>
                    </a:solidFill>
                  </a:rPr>
                  <a:t>c</a:t>
                </a:r>
                <a:r>
                  <a:rPr lang="en-US" b="1" dirty="0" smtClean="0"/>
                  <a:t> </a:t>
                </a:r>
                <a:r>
                  <a:rPr lang="en-US" b="1" dirty="0" smtClean="0">
                    <a:solidFill>
                      <a:srgbClr val="FF0000"/>
                    </a:solidFill>
                  </a:rPr>
                  <a:t>=</a:t>
                </a:r>
                <a:r>
                  <a:rPr lang="en-US" b="1" dirty="0" smtClean="0"/>
                  <a:t> </a:t>
                </a:r>
                <a14:m>
                  <m:oMath xmlns:m="http://schemas.openxmlformats.org/officeDocument/2006/math">
                    <m:f>
                      <m:fPr>
                        <m:ctrlPr>
                          <a:rPr lang="en-US" b="1" i="1" smtClean="0">
                            <a:solidFill>
                              <a:srgbClr val="FF0000"/>
                            </a:solidFill>
                            <a:latin typeface="Cambria Math" panose="02040503050406030204" pitchFamily="18" charset="0"/>
                          </a:rPr>
                        </m:ctrlPr>
                      </m:fPr>
                      <m:num>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𝒎</m:t>
                        </m:r>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𝒇</m:t>
                        </m:r>
                      </m:num>
                      <m:den>
                        <m:r>
                          <m:rPr>
                            <m:nor/>
                          </m:rPr>
                          <a:rPr lang="en-US" b="1" i="0" smtClean="0">
                            <a:solidFill>
                              <a:srgbClr val="FF0000"/>
                            </a:solidFill>
                            <a:latin typeface="Cambria Math" panose="02040503050406030204" pitchFamily="18" charset="0"/>
                          </a:rPr>
                          <m:t>v</m:t>
                        </m:r>
                        <m:r>
                          <a:rPr lang="en-US" b="1" i="1" baseline="-25000" smtClean="0">
                            <a:solidFill>
                              <a:srgbClr val="FF0000"/>
                            </a:solidFill>
                            <a:latin typeface="Cambria Math" panose="02040503050406030204" pitchFamily="18" charset="0"/>
                          </a:rPr>
                          <m:t>𝒎</m:t>
                        </m:r>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𝒇</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𝑽𝒇</m:t>
                        </m:r>
                        <m:r>
                          <m:rPr>
                            <m:nor/>
                          </m:rPr>
                          <a:rPr lang="en-US" b="1" i="0" smtClean="0">
                            <a:solidFill>
                              <a:srgbClr val="FF0000"/>
                            </a:solidFill>
                            <a:latin typeface="Cambria Math" panose="02040503050406030204" pitchFamily="18" charset="0"/>
                          </a:rPr>
                          <m:t>E</m:t>
                        </m:r>
                        <m:r>
                          <a:rPr lang="en-US" b="1" i="1" baseline="-25000" smtClean="0">
                            <a:solidFill>
                              <a:srgbClr val="FF0000"/>
                            </a:solidFill>
                            <a:latin typeface="Cambria Math" panose="02040503050406030204" pitchFamily="18" charset="0"/>
                          </a:rPr>
                          <m:t>𝒎</m:t>
                        </m:r>
                      </m:den>
                    </m:f>
                  </m:oMath>
                </a14:m>
                <a:endParaRPr lang="en-US" b="1" dirty="0" smtClean="0">
                  <a:solidFill>
                    <a:srgbClr val="00B0F0"/>
                  </a:solidFill>
                </a:endParaRPr>
              </a:p>
              <a:p>
                <a:pPr algn="l" rtl="0"/>
                <a:r>
                  <a:rPr lang="en-US" sz="3200" b="1" dirty="0" smtClean="0">
                    <a:solidFill>
                      <a:srgbClr val="FF0000"/>
                    </a:solidFill>
                  </a:rPr>
                  <a:t>E</a:t>
                </a:r>
                <a:r>
                  <a:rPr lang="en-US" sz="3200" b="1" baseline="-25000" dirty="0" err="1" smtClean="0">
                    <a:solidFill>
                      <a:srgbClr val="FF0000"/>
                    </a:solidFill>
                  </a:rPr>
                  <a:t>c</a:t>
                </a:r>
                <a:r>
                  <a:rPr lang="en-US" sz="3200" b="1" dirty="0" smtClean="0"/>
                  <a:t> = </a:t>
                </a:r>
                <a14:m>
                  <m:oMath xmlns:m="http://schemas.openxmlformats.org/officeDocument/2006/math">
                    <m:f>
                      <m:fPr>
                        <m:ctrlPr>
                          <a:rPr lang="en-US" sz="3200" b="1" i="1" smtClean="0">
                            <a:solidFill>
                              <a:srgbClr val="FF0000"/>
                            </a:solidFill>
                            <a:latin typeface="Cambria Math" panose="02040503050406030204" pitchFamily="18" charset="0"/>
                          </a:rPr>
                        </m:ctrlPr>
                      </m:fPr>
                      <m:num>
                        <m:d>
                          <m:dPr>
                            <m:ctrlPr>
                              <a:rPr lang="en-US" sz="3200" b="1" i="1" smtClean="0">
                                <a:solidFill>
                                  <a:srgbClr val="FF0000"/>
                                </a:solidFill>
                                <a:latin typeface="Cambria Math" panose="02040503050406030204" pitchFamily="18" charset="0"/>
                              </a:rPr>
                            </m:ctrlPr>
                          </m:dPr>
                          <m:e>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𝟒</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𝑮𝑷𝒂</m:t>
                            </m:r>
                          </m:e>
                        </m:d>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𝟔𝟗</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𝑮𝑷𝒂</m:t>
                        </m:r>
                        <m:r>
                          <a:rPr lang="en-US" sz="3200" b="1" i="1" smtClean="0">
                            <a:solidFill>
                              <a:srgbClr val="FF0000"/>
                            </a:solidFill>
                            <a:latin typeface="Cambria Math" panose="02040503050406030204" pitchFamily="18" charset="0"/>
                          </a:rPr>
                          <m:t>)</m:t>
                        </m:r>
                      </m:num>
                      <m:den>
                        <m:d>
                          <m:dPr>
                            <m:ctrlPr>
                              <a:rPr lang="en-US" sz="3200" b="1" i="1" smtClean="0">
                                <a:solidFill>
                                  <a:srgbClr val="FF0000"/>
                                </a:solidFill>
                                <a:latin typeface="Cambria Math" panose="02040503050406030204" pitchFamily="18" charset="0"/>
                              </a:rPr>
                            </m:ctrlPr>
                          </m:dPr>
                          <m:e>
                            <m:r>
                              <a:rPr lang="en-US" sz="3200" b="1" i="1" smtClean="0">
                                <a:solidFill>
                                  <a:srgbClr val="FF0000"/>
                                </a:solidFill>
                                <a:latin typeface="Cambria Math" panose="02040503050406030204" pitchFamily="18" charset="0"/>
                              </a:rPr>
                              <m:t>𝟎</m:t>
                            </m:r>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𝟔</m:t>
                            </m:r>
                          </m:e>
                        </m:d>
                        <m:r>
                          <a:rPr lang="en-US" sz="3200" b="1" i="1" smtClean="0">
                            <a:solidFill>
                              <a:srgbClr val="FF0000"/>
                            </a:solidFill>
                            <a:latin typeface="Cambria Math" panose="02040503050406030204" pitchFamily="18" charset="0"/>
                          </a:rPr>
                          <m:t> </m:t>
                        </m:r>
                        <m:d>
                          <m:dPr>
                            <m:ctrlPr>
                              <a:rPr lang="en-US" sz="3200" b="1" i="1" smtClean="0">
                                <a:solidFill>
                                  <a:srgbClr val="FF0000"/>
                                </a:solidFill>
                                <a:latin typeface="Cambria Math" panose="02040503050406030204" pitchFamily="18" charset="0"/>
                              </a:rPr>
                            </m:ctrlPr>
                          </m:dPr>
                          <m:e>
                            <m:r>
                              <a:rPr lang="en-US" sz="3200" b="1" i="1" smtClean="0">
                                <a:solidFill>
                                  <a:srgbClr val="FF0000"/>
                                </a:solidFill>
                                <a:latin typeface="Cambria Math" panose="02040503050406030204" pitchFamily="18" charset="0"/>
                              </a:rPr>
                              <m:t>𝟔𝟗</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𝑮𝑷𝒂</m:t>
                            </m:r>
                          </m:e>
                        </m:d>
                        <m:r>
                          <a:rPr lang="en-US" sz="3200" b="1" i="1" smtClean="0">
                            <a:solidFill>
                              <a:srgbClr val="FF0000"/>
                            </a:solidFill>
                            <a:latin typeface="Cambria Math" panose="02040503050406030204" pitchFamily="18" charset="0"/>
                          </a:rPr>
                          <m:t>+</m:t>
                        </m:r>
                        <m:d>
                          <m:dPr>
                            <m:ctrlPr>
                              <a:rPr lang="en-US" sz="3200" b="1" i="1" smtClean="0">
                                <a:solidFill>
                                  <a:srgbClr val="FF0000"/>
                                </a:solidFill>
                                <a:latin typeface="Cambria Math" panose="02040503050406030204" pitchFamily="18" charset="0"/>
                              </a:rPr>
                            </m:ctrlPr>
                          </m:dPr>
                          <m:e>
                            <m:r>
                              <a:rPr lang="en-US" sz="3200" b="1" i="1" smtClean="0">
                                <a:solidFill>
                                  <a:srgbClr val="FF0000"/>
                                </a:solidFill>
                                <a:latin typeface="Cambria Math" panose="02040503050406030204" pitchFamily="18" charset="0"/>
                              </a:rPr>
                              <m:t>𝟎</m:t>
                            </m:r>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𝟒</m:t>
                            </m:r>
                          </m:e>
                        </m:d>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𝟑</m:t>
                        </m:r>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𝟒</m:t>
                        </m:r>
                        <m:r>
                          <a:rPr lang="en-US" sz="3200" b="1" i="1" smtClean="0">
                            <a:solidFill>
                              <a:srgbClr val="FF0000"/>
                            </a:solidFill>
                            <a:latin typeface="Cambria Math" panose="02040503050406030204" pitchFamily="18" charset="0"/>
                          </a:rPr>
                          <m:t> </m:t>
                        </m:r>
                        <m:r>
                          <a:rPr lang="en-US" sz="3200" b="1" i="1" smtClean="0">
                            <a:solidFill>
                              <a:srgbClr val="FF0000"/>
                            </a:solidFill>
                            <a:latin typeface="Cambria Math" panose="02040503050406030204" pitchFamily="18" charset="0"/>
                          </a:rPr>
                          <m:t>𝑮𝑷𝒂</m:t>
                        </m:r>
                        <m:r>
                          <a:rPr lang="en-US" sz="3200" b="1" i="1" smtClean="0">
                            <a:solidFill>
                              <a:srgbClr val="FF0000"/>
                            </a:solidFill>
                            <a:latin typeface="Cambria Math" panose="02040503050406030204" pitchFamily="18" charset="0"/>
                          </a:rPr>
                          <m:t>)</m:t>
                        </m:r>
                      </m:den>
                    </m:f>
                  </m:oMath>
                </a14:m>
                <a:endParaRPr lang="en-US" sz="3200" b="1" dirty="0" smtClean="0">
                  <a:solidFill>
                    <a:srgbClr val="00B0F0"/>
                  </a:solidFill>
                </a:endParaRPr>
              </a:p>
              <a:p>
                <a:pPr algn="l" rtl="0"/>
                <a:r>
                  <a:rPr lang="en-US" b="1" dirty="0" smtClean="0">
                    <a:solidFill>
                      <a:srgbClr val="00B0F0"/>
                    </a:solidFill>
                  </a:rPr>
                  <a:t> </a:t>
                </a:r>
                <a:r>
                  <a:rPr lang="en-US" b="1" dirty="0" smtClean="0">
                    <a:solidFill>
                      <a:srgbClr val="FF0000"/>
                    </a:solidFill>
                  </a:rPr>
                  <a:t>= 5.5 </a:t>
                </a:r>
                <a:r>
                  <a:rPr lang="en-US" b="1" dirty="0" err="1" smtClean="0">
                    <a:solidFill>
                      <a:srgbClr val="FF0000"/>
                    </a:solidFill>
                  </a:rPr>
                  <a:t>Gpa</a:t>
                </a:r>
                <a:endParaRPr lang="en-US" b="1" dirty="0" smtClean="0">
                  <a:solidFill>
                    <a:srgbClr val="FF0000"/>
                  </a:solidFill>
                </a:endParaRPr>
              </a:p>
              <a:p>
                <a:pPr algn="just" rtl="0"/>
                <a:r>
                  <a:rPr lang="en-US" dirty="0"/>
                  <a:t>From </a:t>
                </a:r>
                <a:r>
                  <a:rPr lang="en-US" dirty="0" smtClean="0"/>
                  <a:t>this Example, </a:t>
                </a:r>
                <a:r>
                  <a:rPr lang="en-US" dirty="0"/>
                  <a:t>this value is only one-fifth of the modulus of elasticity along the fiber direction, which indicates the degree of anisotropy of continuous and oriented fiber composite.</a:t>
                </a:r>
              </a:p>
              <a:p>
                <a:pPr algn="l" rtl="0"/>
                <a:endParaRPr lang="en-US" b="1" dirty="0" smtClean="0">
                  <a:solidFill>
                    <a:srgbClr val="FF000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04717" y="177421"/>
                <a:ext cx="11737074" cy="6523630"/>
              </a:xfrm>
              <a:blipFill>
                <a:blip r:embed="rId3"/>
                <a:stretch>
                  <a:fillRect l="-1455" t="-1869" r="-935" b="-2056"/>
                </a:stretch>
              </a:blipFill>
            </p:spPr>
            <p:txBody>
              <a:bodyPr/>
              <a:lstStyle/>
              <a:p>
                <a:r>
                  <a:rPr lang="ar-IQ">
                    <a:noFill/>
                  </a:rPr>
                  <a:t> </a:t>
                </a:r>
              </a:p>
            </p:txBody>
          </p:sp>
        </mc:Fallback>
      </mc:AlternateContent>
    </p:spTree>
    <p:extLst>
      <p:ext uri="{BB962C8B-B14F-4D97-AF65-F5344CB8AC3E}">
        <p14:creationId xmlns:p14="http://schemas.microsoft.com/office/powerpoint/2010/main" val="2626629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1117</Words>
  <Application>Microsoft Office PowerPoint</Application>
  <PresentationFormat>شاشة عريضة</PresentationFormat>
  <Paragraphs>141</Paragraphs>
  <Slides>22</Slides>
  <Notes>4</Notes>
  <HiddenSlides>0</HiddenSlides>
  <MMClips>0</MMClips>
  <ScaleCrop>false</ScaleCrop>
  <HeadingPairs>
    <vt:vector size="8" baseType="variant">
      <vt:variant>
        <vt:lpstr>الخطوط المستخدمة</vt:lpstr>
      </vt:variant>
      <vt:variant>
        <vt:i4>8</vt:i4>
      </vt:variant>
      <vt:variant>
        <vt:lpstr>نسق</vt:lpstr>
      </vt:variant>
      <vt:variant>
        <vt:i4>1</vt:i4>
      </vt:variant>
      <vt:variant>
        <vt:lpstr>خوادم OLE مضمنة</vt:lpstr>
      </vt:variant>
      <vt:variant>
        <vt:i4>1</vt:i4>
      </vt:variant>
      <vt:variant>
        <vt:lpstr>عناوين الشرائح</vt:lpstr>
      </vt:variant>
      <vt:variant>
        <vt:i4>22</vt:i4>
      </vt:variant>
    </vt:vector>
  </HeadingPairs>
  <TitlesOfParts>
    <vt:vector size="32" baseType="lpstr">
      <vt:lpstr>ＭＳ Ｐゴシック</vt:lpstr>
      <vt:lpstr>Arial</vt:lpstr>
      <vt:lpstr>Calibri</vt:lpstr>
      <vt:lpstr>Calibri Light</vt:lpstr>
      <vt:lpstr>Cambria Math</vt:lpstr>
      <vt:lpstr>Symbol</vt:lpstr>
      <vt:lpstr>Times</vt:lpstr>
      <vt:lpstr>Times New Roman</vt:lpstr>
      <vt:lpstr>نسق Office</vt:lpstr>
      <vt:lpstr>Equation</vt:lpstr>
      <vt:lpstr>Composite Materials</vt:lpstr>
      <vt:lpstr>Classification: Fiber-Reinforced (v)</vt:lpstr>
      <vt:lpstr>عرض تقديمي في PowerPoint</vt:lpstr>
      <vt:lpstr>عرض تقديمي في PowerPoint</vt:lpstr>
      <vt:lpstr>عرض تقديمي في PowerPoint</vt:lpstr>
      <vt:lpstr>Composite Stiffness: Transverse Loading</vt:lpstr>
      <vt:lpstr>عرض تقديمي في PowerPoint</vt:lpstr>
      <vt:lpstr>عرض تقديمي في PowerPoint</vt:lpstr>
      <vt:lpstr>عرض تقديمي في PowerPoint</vt:lpstr>
      <vt:lpstr>Composite Stiffness: Longitudinal Loading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Materials</dc:title>
  <dc:creator>fas</dc:creator>
  <cp:lastModifiedBy>fas</cp:lastModifiedBy>
  <cp:revision>63</cp:revision>
  <dcterms:created xsi:type="dcterms:W3CDTF">2022-10-04T05:46:10Z</dcterms:created>
  <dcterms:modified xsi:type="dcterms:W3CDTF">2023-01-10T11:43:26Z</dcterms:modified>
</cp:coreProperties>
</file>