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70" r:id="rId7"/>
    <p:sldId id="262" r:id="rId8"/>
    <p:sldId id="261" r:id="rId9"/>
    <p:sldId id="263" r:id="rId10"/>
    <p:sldId id="265" r:id="rId11"/>
    <p:sldId id="264" r:id="rId12"/>
    <p:sldId id="267" r:id="rId13"/>
    <p:sldId id="268" r:id="rId14"/>
    <p:sldId id="269" r:id="rId15"/>
    <p:sldId id="271" r:id="rId16"/>
    <p:sldId id="272" r:id="rId17"/>
    <p:sldId id="273" r:id="rId18"/>
    <p:sldId id="274"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18" autoAdjust="0"/>
    <p:restoredTop sz="94660"/>
  </p:normalViewPr>
  <p:slideViewPr>
    <p:cSldViewPr snapToGrid="0">
      <p:cViewPr varScale="1">
        <p:scale>
          <a:sx n="70" d="100"/>
          <a:sy n="70" d="100"/>
        </p:scale>
        <p:origin x="7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231408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231753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3627335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13478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1957337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D3B6E33-C3C0-4C79-805E-C3FB3A148EF7}" type="datetimeFigureOut">
              <a:rPr lang="ar-IQ" smtClean="0"/>
              <a:t>23/05/1444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211199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D3B6E33-C3C0-4C79-805E-C3FB3A148EF7}" type="datetimeFigureOut">
              <a:rPr lang="ar-IQ" smtClean="0"/>
              <a:t>23/05/1444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177692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D3B6E33-C3C0-4C79-805E-C3FB3A148EF7}" type="datetimeFigureOut">
              <a:rPr lang="ar-IQ" smtClean="0"/>
              <a:t>23/05/1444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1281499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D3B6E33-C3C0-4C79-805E-C3FB3A148EF7}" type="datetimeFigureOut">
              <a:rPr lang="ar-IQ" smtClean="0"/>
              <a:t>23/05/1444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63371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D3B6E33-C3C0-4C79-805E-C3FB3A148EF7}" type="datetimeFigureOut">
              <a:rPr lang="ar-IQ" smtClean="0"/>
              <a:t>23/05/1444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236543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3D3B6E33-C3C0-4C79-805E-C3FB3A148EF7}" type="datetimeFigureOut">
              <a:rPr lang="ar-IQ" smtClean="0"/>
              <a:t>23/05/1444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63AA40F-A41F-4730-AEB0-890E22DF2D42}" type="slidenum">
              <a:rPr lang="ar-IQ" smtClean="0"/>
              <a:t>‹#›</a:t>
            </a:fld>
            <a:endParaRPr lang="ar-IQ"/>
          </a:p>
        </p:txBody>
      </p:sp>
    </p:spTree>
    <p:extLst>
      <p:ext uri="{BB962C8B-B14F-4D97-AF65-F5344CB8AC3E}">
        <p14:creationId xmlns:p14="http://schemas.microsoft.com/office/powerpoint/2010/main" val="2700078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D3B6E33-C3C0-4C79-805E-C3FB3A148EF7}" type="datetimeFigureOut">
              <a:rPr lang="ar-IQ" smtClean="0"/>
              <a:t>23/05/1444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63AA40F-A41F-4730-AEB0-890E22DF2D42}" type="slidenum">
              <a:rPr lang="ar-IQ" smtClean="0"/>
              <a:t>‹#›</a:t>
            </a:fld>
            <a:endParaRPr lang="ar-IQ"/>
          </a:p>
        </p:txBody>
      </p:sp>
    </p:spTree>
    <p:extLst>
      <p:ext uri="{BB962C8B-B14F-4D97-AF65-F5344CB8AC3E}">
        <p14:creationId xmlns:p14="http://schemas.microsoft.com/office/powerpoint/2010/main" val="4199792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9724"/>
            <a:ext cx="9144000" cy="1074927"/>
          </a:xfrm>
        </p:spPr>
        <p:txBody>
          <a:bodyPr>
            <a:normAutofit fontScale="90000"/>
          </a:bodyPr>
          <a:lstStyle/>
          <a:p>
            <a:r>
              <a:rPr lang="en-US" sz="7200" dirty="0" smtClean="0"/>
              <a:t>Composite Materials</a:t>
            </a:r>
            <a:endParaRPr lang="ar-IQ" sz="7200" dirty="0"/>
          </a:p>
        </p:txBody>
      </p:sp>
      <p:sp>
        <p:nvSpPr>
          <p:cNvPr id="3" name="عنوان فرعي 2"/>
          <p:cNvSpPr>
            <a:spLocks noGrp="1"/>
          </p:cNvSpPr>
          <p:nvPr>
            <p:ph type="subTitle" idx="1"/>
          </p:nvPr>
        </p:nvSpPr>
        <p:spPr>
          <a:xfrm>
            <a:off x="1851546" y="5186149"/>
            <a:ext cx="9144000" cy="808630"/>
          </a:xfrm>
        </p:spPr>
        <p:txBody>
          <a:bodyPr>
            <a:normAutofit/>
          </a:bodyPr>
          <a:lstStyle/>
          <a:p>
            <a:r>
              <a:rPr lang="en-US" sz="4800" dirty="0" smtClean="0"/>
              <a:t>Dr. Abbas Hasan </a:t>
            </a:r>
            <a:r>
              <a:rPr lang="en-US" sz="4800" dirty="0" err="1" smtClean="0"/>
              <a:t>Faris</a:t>
            </a:r>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0824"/>
            <a:ext cx="9949218" cy="3875325"/>
          </a:xfrm>
          <a:prstGeom prst="rect">
            <a:avLst/>
          </a:prstGeom>
        </p:spPr>
      </p:pic>
    </p:spTree>
    <p:extLst>
      <p:ext uri="{BB962C8B-B14F-4D97-AF65-F5344CB8AC3E}">
        <p14:creationId xmlns:p14="http://schemas.microsoft.com/office/powerpoint/2010/main" val="3390339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9307" y="218364"/>
            <a:ext cx="11668835" cy="6469039"/>
          </a:xfrm>
        </p:spPr>
        <p:txBody>
          <a:bodyPr>
            <a:normAutofit fontScale="92500" lnSpcReduction="10000"/>
          </a:bodyPr>
          <a:lstStyle/>
          <a:p>
            <a:pPr marL="0" indent="0" algn="just" rtl="0">
              <a:buNone/>
            </a:pPr>
            <a:r>
              <a:rPr lang="en-US" b="1" dirty="0" smtClean="0">
                <a:solidFill>
                  <a:srgbClr val="FF0000"/>
                </a:solidFill>
              </a:rPr>
              <a:t>  Open </a:t>
            </a:r>
            <a:r>
              <a:rPr lang="en-US" b="1" dirty="0">
                <a:solidFill>
                  <a:srgbClr val="FF0000"/>
                </a:solidFill>
              </a:rPr>
              <a:t>molding – </a:t>
            </a:r>
            <a:r>
              <a:rPr lang="en-US" dirty="0"/>
              <a:t>resin is impregnated into the fibers and they are placed in an open mold, where they cure or harden.</a:t>
            </a:r>
          </a:p>
          <a:p>
            <a:pPr algn="l" rtl="0">
              <a:buFont typeface="Wingdings" panose="05000000000000000000" pitchFamily="2" charset="2"/>
              <a:buChar char="Ø"/>
            </a:pPr>
            <a:r>
              <a:rPr lang="en-US" dirty="0" smtClean="0"/>
              <a:t> </a:t>
            </a:r>
            <a:r>
              <a:rPr lang="en-US" dirty="0"/>
              <a:t>Relatively low cost due to little to no tooling (the mold) </a:t>
            </a:r>
          </a:p>
          <a:p>
            <a:pPr algn="l" rtl="0">
              <a:buFont typeface="Wingdings" panose="05000000000000000000" pitchFamily="2" charset="2"/>
              <a:buChar char="Ø"/>
            </a:pPr>
            <a:r>
              <a:rPr lang="en-US" dirty="0" smtClean="0"/>
              <a:t>can </a:t>
            </a:r>
            <a:r>
              <a:rPr lang="en-US" dirty="0"/>
              <a:t>accommodate very large parts with the ability to change mold sizes, </a:t>
            </a:r>
            <a:r>
              <a:rPr lang="en-US" dirty="0" smtClean="0"/>
              <a:t>(Wide </a:t>
            </a:r>
            <a:r>
              <a:rPr lang="en-US" dirty="0"/>
              <a:t>part size </a:t>
            </a:r>
            <a:r>
              <a:rPr lang="en-US" dirty="0" smtClean="0"/>
              <a:t>potential).</a:t>
            </a:r>
            <a:endParaRPr lang="en-US" dirty="0"/>
          </a:p>
          <a:p>
            <a:pPr algn="l" rtl="0">
              <a:buFont typeface="Wingdings" panose="05000000000000000000" pitchFamily="2" charset="2"/>
              <a:buChar char="Ø"/>
            </a:pPr>
            <a:r>
              <a:rPr lang="en-US" dirty="0" smtClean="0"/>
              <a:t> </a:t>
            </a:r>
            <a:r>
              <a:rPr lang="en-US" dirty="0"/>
              <a:t>Secondary finishing processes are needed as only one side of the finished part will have a good surface finish (the side that was against the mold) </a:t>
            </a:r>
          </a:p>
          <a:p>
            <a:pPr algn="l" rtl="0">
              <a:buFont typeface="Wingdings" panose="05000000000000000000" pitchFamily="2" charset="2"/>
              <a:buChar char="Ø"/>
            </a:pPr>
            <a:r>
              <a:rPr lang="en-US" dirty="0" smtClean="0"/>
              <a:t>Best </a:t>
            </a:r>
            <a:r>
              <a:rPr lang="en-US" dirty="0"/>
              <a:t>for low volume production (&lt;1,500 parts per year) as well as large and complex part geometries </a:t>
            </a:r>
            <a:endParaRPr lang="en-US" dirty="0" smtClean="0"/>
          </a:p>
          <a:p>
            <a:pPr algn="l" rtl="0"/>
            <a:r>
              <a:rPr lang="en-US" b="1" u="sng" dirty="0">
                <a:solidFill>
                  <a:srgbClr val="FF0000"/>
                </a:solidFill>
              </a:rPr>
              <a:t>Closed molding - </a:t>
            </a:r>
            <a:r>
              <a:rPr lang="en-US" dirty="0"/>
              <a:t>composite materials are placed in a two-sided mold, closed to the atmosphere </a:t>
            </a:r>
          </a:p>
          <a:p>
            <a:pPr algn="l" rtl="0">
              <a:buFont typeface="Wingdings" panose="05000000000000000000" pitchFamily="2" charset="2"/>
              <a:buChar char="Ø"/>
            </a:pPr>
            <a:r>
              <a:rPr lang="en-US" dirty="0"/>
              <a:t> Allows for more complex part geometries </a:t>
            </a:r>
          </a:p>
          <a:p>
            <a:pPr algn="l" rtl="0">
              <a:buFont typeface="Wingdings" panose="05000000000000000000" pitchFamily="2" charset="2"/>
              <a:buChar char="Ø"/>
            </a:pPr>
            <a:r>
              <a:rPr lang="en-US" dirty="0"/>
              <a:t> Produces better parts faster and more consistently than open molding processes </a:t>
            </a:r>
          </a:p>
          <a:p>
            <a:pPr algn="l" rtl="0">
              <a:buFont typeface="Wingdings" panose="05000000000000000000" pitchFamily="2" charset="2"/>
              <a:buChar char="Ø"/>
            </a:pPr>
            <a:r>
              <a:rPr lang="en-US" dirty="0"/>
              <a:t> Less waste produced </a:t>
            </a:r>
          </a:p>
          <a:p>
            <a:pPr algn="l" rtl="0">
              <a:buFont typeface="Wingdings" panose="05000000000000000000" pitchFamily="2" charset="2"/>
              <a:buChar char="Ø"/>
            </a:pPr>
            <a:r>
              <a:rPr lang="en-US" dirty="0" smtClean="0"/>
              <a:t>More </a:t>
            </a:r>
            <a:r>
              <a:rPr lang="en-US" dirty="0"/>
              <a:t>expensive due to tooling (mold) requirements </a:t>
            </a:r>
          </a:p>
          <a:p>
            <a:pPr algn="l" rtl="0"/>
            <a:endParaRPr lang="ar-IQ" dirty="0"/>
          </a:p>
        </p:txBody>
      </p:sp>
    </p:spTree>
    <p:extLst>
      <p:ext uri="{BB962C8B-B14F-4D97-AF65-F5344CB8AC3E}">
        <p14:creationId xmlns:p14="http://schemas.microsoft.com/office/powerpoint/2010/main" val="2060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2" y="245660"/>
            <a:ext cx="11750722" cy="6441743"/>
          </a:xfrm>
        </p:spPr>
        <p:txBody>
          <a:bodyPr>
            <a:normAutofit fontScale="85000" lnSpcReduction="20000"/>
          </a:bodyPr>
          <a:lstStyle/>
          <a:p>
            <a:pPr algn="l" rtl="0"/>
            <a:r>
              <a:rPr lang="en-US" dirty="0"/>
              <a:t>1. </a:t>
            </a:r>
            <a:r>
              <a:rPr lang="en-US" b="1" dirty="0">
                <a:solidFill>
                  <a:srgbClr val="FF0000"/>
                </a:solidFill>
              </a:rPr>
              <a:t>Open molding process: </a:t>
            </a:r>
            <a:r>
              <a:rPr lang="en-US" dirty="0"/>
              <a:t>In this process the laminates are </a:t>
            </a:r>
            <a:r>
              <a:rPr lang="en-US" dirty="0" smtClean="0"/>
              <a:t>exposed </a:t>
            </a:r>
            <a:r>
              <a:rPr lang="en-US" dirty="0"/>
              <a:t>to the atmosphere during the process. </a:t>
            </a:r>
            <a:endParaRPr lang="en-US" dirty="0" smtClean="0"/>
          </a:p>
          <a:p>
            <a:pPr algn="l" rtl="0"/>
            <a:r>
              <a:rPr lang="en-US" dirty="0"/>
              <a:t>There are three main methods for </a:t>
            </a:r>
            <a:r>
              <a:rPr lang="en-US" b="1" dirty="0">
                <a:solidFill>
                  <a:srgbClr val="FF0000"/>
                </a:solidFill>
              </a:rPr>
              <a:t>impregnating</a:t>
            </a:r>
            <a:r>
              <a:rPr lang="en-US" dirty="0"/>
              <a:t> </a:t>
            </a:r>
            <a:r>
              <a:rPr lang="en-US" b="1" dirty="0" smtClean="0"/>
              <a:t>matrix/resins</a:t>
            </a:r>
            <a:r>
              <a:rPr lang="en-US" dirty="0" smtClean="0"/>
              <a:t> </a:t>
            </a:r>
            <a:r>
              <a:rPr lang="en-US" dirty="0"/>
              <a:t>into reinforcement/fibers</a:t>
            </a:r>
          </a:p>
          <a:p>
            <a:pPr marL="0" indent="0" algn="l" rtl="0">
              <a:buNone/>
            </a:pPr>
            <a:r>
              <a:rPr lang="en-US" dirty="0" smtClean="0"/>
              <a:t> </a:t>
            </a:r>
            <a:r>
              <a:rPr lang="en-US" b="1" dirty="0"/>
              <a:t>Types of open mold process </a:t>
            </a:r>
          </a:p>
          <a:p>
            <a:pPr algn="l" rtl="0">
              <a:buFont typeface="Wingdings" panose="05000000000000000000" pitchFamily="2" charset="2"/>
              <a:buChar char="Ø"/>
            </a:pPr>
            <a:r>
              <a:rPr lang="en-US" b="1" dirty="0" smtClean="0">
                <a:solidFill>
                  <a:srgbClr val="FF0000"/>
                </a:solidFill>
              </a:rPr>
              <a:t>Wet </a:t>
            </a:r>
            <a:r>
              <a:rPr lang="en-US" b="1" dirty="0">
                <a:solidFill>
                  <a:srgbClr val="FF0000"/>
                </a:solidFill>
              </a:rPr>
              <a:t>lay-up process </a:t>
            </a:r>
          </a:p>
          <a:p>
            <a:pPr algn="l" rtl="0">
              <a:buFont typeface="Wingdings" panose="05000000000000000000" pitchFamily="2" charset="2"/>
              <a:buChar char="Ø"/>
            </a:pPr>
            <a:r>
              <a:rPr lang="en-US" b="1" dirty="0" smtClean="0">
                <a:solidFill>
                  <a:srgbClr val="FF0000"/>
                </a:solidFill>
              </a:rPr>
              <a:t> </a:t>
            </a:r>
            <a:r>
              <a:rPr lang="en-US" b="1" dirty="0">
                <a:solidFill>
                  <a:srgbClr val="FF0000"/>
                </a:solidFill>
              </a:rPr>
              <a:t>Spray-up process </a:t>
            </a:r>
          </a:p>
          <a:p>
            <a:pPr algn="l" rtl="0">
              <a:buFont typeface="Wingdings" panose="05000000000000000000" pitchFamily="2" charset="2"/>
              <a:buChar char="Ø"/>
            </a:pPr>
            <a:r>
              <a:rPr lang="en-US" b="1" dirty="0" smtClean="0">
                <a:solidFill>
                  <a:srgbClr val="FF0000"/>
                </a:solidFill>
              </a:rPr>
              <a:t>Filament </a:t>
            </a:r>
            <a:r>
              <a:rPr lang="en-US" b="1" dirty="0">
                <a:solidFill>
                  <a:srgbClr val="FF0000"/>
                </a:solidFill>
              </a:rPr>
              <a:t>Winding </a:t>
            </a:r>
          </a:p>
          <a:p>
            <a:pPr algn="l" rtl="0"/>
            <a:endParaRPr lang="en-US" dirty="0"/>
          </a:p>
          <a:p>
            <a:pPr marL="0" indent="0" algn="just" rtl="0">
              <a:buNone/>
            </a:pPr>
            <a:r>
              <a:rPr lang="en-US" dirty="0" smtClean="0"/>
              <a:t> </a:t>
            </a:r>
            <a:r>
              <a:rPr lang="en-US" b="1" dirty="0" smtClean="0">
                <a:solidFill>
                  <a:srgbClr val="FF0000"/>
                </a:solidFill>
              </a:rPr>
              <a:t>2. Close Mold Processes: </a:t>
            </a:r>
            <a:r>
              <a:rPr lang="en-US" dirty="0" smtClean="0"/>
              <a:t>In this process, the composite is processed in a two-sided mold set, or within a vacuum bag. Fibers and resin cure inside a two-sided mold. Usually require automation and special equipment, for high-volume manufacturing.</a:t>
            </a:r>
          </a:p>
          <a:p>
            <a:pPr marL="0" indent="0" algn="l" rtl="0">
              <a:buNone/>
            </a:pPr>
            <a:r>
              <a:rPr lang="en-US" b="1" dirty="0" smtClean="0"/>
              <a:t> Types of open mold process </a:t>
            </a:r>
          </a:p>
          <a:p>
            <a:pPr algn="l" rtl="0">
              <a:buFont typeface="Wingdings" panose="05000000000000000000" pitchFamily="2" charset="2"/>
              <a:buChar char="Ø"/>
            </a:pPr>
            <a:r>
              <a:rPr lang="en-US" b="1" dirty="0" smtClean="0">
                <a:solidFill>
                  <a:srgbClr val="FF0000"/>
                </a:solidFill>
              </a:rPr>
              <a:t> Resin Transfer Molding (RTM) </a:t>
            </a:r>
          </a:p>
          <a:p>
            <a:pPr algn="l" rtl="0">
              <a:buFont typeface="Wingdings" panose="05000000000000000000" pitchFamily="2" charset="2"/>
              <a:buChar char="Ø"/>
            </a:pPr>
            <a:r>
              <a:rPr lang="en-US" b="1" dirty="0" smtClean="0">
                <a:solidFill>
                  <a:srgbClr val="FF0000"/>
                </a:solidFill>
              </a:rPr>
              <a:t> Vacuum assisted resin transfer Molding </a:t>
            </a:r>
          </a:p>
          <a:p>
            <a:pPr algn="l" rtl="0">
              <a:buFont typeface="Wingdings" panose="05000000000000000000" pitchFamily="2" charset="2"/>
              <a:buChar char="Ø"/>
            </a:pPr>
            <a:r>
              <a:rPr lang="en-US" b="1" dirty="0" smtClean="0">
                <a:solidFill>
                  <a:srgbClr val="FF0000"/>
                </a:solidFill>
              </a:rPr>
              <a:t> Compression molding </a:t>
            </a:r>
          </a:p>
          <a:p>
            <a:pPr algn="l" rtl="0">
              <a:buFont typeface="Wingdings" panose="05000000000000000000" pitchFamily="2" charset="2"/>
              <a:buChar char="Ø"/>
            </a:pPr>
            <a:r>
              <a:rPr lang="en-US" b="1" dirty="0" smtClean="0">
                <a:solidFill>
                  <a:srgbClr val="FF0000"/>
                </a:solidFill>
              </a:rPr>
              <a:t> </a:t>
            </a:r>
            <a:r>
              <a:rPr lang="en-US" b="1" dirty="0" err="1" smtClean="0">
                <a:solidFill>
                  <a:srgbClr val="FF0000"/>
                </a:solidFill>
              </a:rPr>
              <a:t>Pultrusion</a:t>
            </a:r>
            <a:r>
              <a:rPr lang="en-US" b="1" dirty="0" smtClean="0">
                <a:solidFill>
                  <a:srgbClr val="FF0000"/>
                </a:solidFill>
              </a:rPr>
              <a:t> </a:t>
            </a:r>
          </a:p>
          <a:p>
            <a:pPr algn="l" rtl="0">
              <a:buFont typeface="Wingdings" panose="05000000000000000000" pitchFamily="2" charset="2"/>
              <a:buChar char="Ø"/>
            </a:pPr>
            <a:r>
              <a:rPr lang="en-US" b="1" dirty="0" smtClean="0">
                <a:solidFill>
                  <a:srgbClr val="FF0000"/>
                </a:solidFill>
              </a:rPr>
              <a:t>Injection molding</a:t>
            </a:r>
            <a:endParaRPr lang="ar-IQ" b="1" dirty="0">
              <a:solidFill>
                <a:srgbClr val="FF0000"/>
              </a:solidFill>
            </a:endParaRPr>
          </a:p>
        </p:txBody>
      </p:sp>
    </p:spTree>
    <p:extLst>
      <p:ext uri="{BB962C8B-B14F-4D97-AF65-F5344CB8AC3E}">
        <p14:creationId xmlns:p14="http://schemas.microsoft.com/office/powerpoint/2010/main" val="255794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53991"/>
          </a:xfrm>
        </p:spPr>
        <p:txBody>
          <a:bodyPr>
            <a:normAutofit fontScale="90000"/>
          </a:bodyPr>
          <a:lstStyle/>
          <a:p>
            <a:pPr algn="ctr"/>
            <a:r>
              <a:rPr lang="en-US" b="1" dirty="0">
                <a:solidFill>
                  <a:srgbClr val="7030A0"/>
                </a:solidFill>
              </a:rPr>
              <a:t>Basic Steps in a Composites Manufacturing Process </a:t>
            </a:r>
            <a:endParaRPr lang="ar-IQ" b="1" dirty="0">
              <a:solidFill>
                <a:srgbClr val="7030A0"/>
              </a:solidFill>
            </a:endParaRPr>
          </a:p>
        </p:txBody>
      </p:sp>
      <p:sp>
        <p:nvSpPr>
          <p:cNvPr id="3" name="عنصر نائب للمحتوى 2"/>
          <p:cNvSpPr>
            <a:spLocks noGrp="1"/>
          </p:cNvSpPr>
          <p:nvPr>
            <p:ph idx="1"/>
          </p:nvPr>
        </p:nvSpPr>
        <p:spPr>
          <a:xfrm>
            <a:off x="272955" y="1119116"/>
            <a:ext cx="11559653" cy="5568287"/>
          </a:xfrm>
        </p:spPr>
        <p:txBody>
          <a:bodyPr>
            <a:normAutofit/>
          </a:bodyPr>
          <a:lstStyle/>
          <a:p>
            <a:pPr algn="l" rtl="0"/>
            <a:r>
              <a:rPr lang="en-US" b="1" dirty="0">
                <a:solidFill>
                  <a:srgbClr val="FF0000"/>
                </a:solidFill>
              </a:rPr>
              <a:t>There are four basic steps involved in composites part fabrication: </a:t>
            </a:r>
          </a:p>
          <a:p>
            <a:pPr algn="just" rtl="0"/>
            <a:r>
              <a:rPr lang="en-US" dirty="0" smtClean="0"/>
              <a:t>All composites </a:t>
            </a:r>
            <a:r>
              <a:rPr lang="en-US" dirty="0"/>
              <a:t>manufacturing processes involve the same four steps, </a:t>
            </a:r>
            <a:r>
              <a:rPr lang="en-US" dirty="0" smtClean="0"/>
              <a:t>although </a:t>
            </a:r>
            <a:r>
              <a:rPr lang="en-US" dirty="0"/>
              <a:t>they are accomplished in different ways. </a:t>
            </a:r>
            <a:endParaRPr lang="en-US" dirty="0" smtClean="0"/>
          </a:p>
          <a:p>
            <a:pPr algn="just" rtl="0"/>
            <a:r>
              <a:rPr lang="en-US" b="1" dirty="0" smtClean="0">
                <a:solidFill>
                  <a:srgbClr val="FF0000"/>
                </a:solidFill>
              </a:rPr>
              <a:t>1- Impregnation</a:t>
            </a:r>
          </a:p>
          <a:p>
            <a:pPr algn="just" rtl="0"/>
            <a:r>
              <a:rPr lang="en-US" dirty="0"/>
              <a:t>In this step, fibers and resins are mixed together to form a lamina. For </a:t>
            </a:r>
            <a:r>
              <a:rPr lang="en-US" dirty="0" smtClean="0"/>
              <a:t>example</a:t>
            </a:r>
            <a:r>
              <a:rPr lang="en-US" dirty="0"/>
              <a:t>, in a </a:t>
            </a:r>
            <a:r>
              <a:rPr lang="en-US" b="1" dirty="0">
                <a:solidFill>
                  <a:srgbClr val="FF0000"/>
                </a:solidFill>
              </a:rPr>
              <a:t>filament winding process</a:t>
            </a:r>
            <a:r>
              <a:rPr lang="en-US" dirty="0"/>
              <a:t>, fibers are passed through the </a:t>
            </a:r>
            <a:r>
              <a:rPr lang="en-US" dirty="0" smtClean="0"/>
              <a:t>resin </a:t>
            </a:r>
            <a:r>
              <a:rPr lang="en-US" dirty="0"/>
              <a:t>bath for impregnation. The purpose of this step is to make sure that </a:t>
            </a:r>
            <a:r>
              <a:rPr lang="en-US" dirty="0" smtClean="0"/>
              <a:t>the </a:t>
            </a:r>
            <a:r>
              <a:rPr lang="en-US" dirty="0"/>
              <a:t>resin flows entirely around all fibers. </a:t>
            </a:r>
            <a:r>
              <a:rPr lang="en-US" b="1" dirty="0" smtClean="0">
                <a:solidFill>
                  <a:srgbClr val="FF0000"/>
                </a:solidFill>
              </a:rPr>
              <a:t>Viscosity, surface tension</a:t>
            </a:r>
            <a:r>
              <a:rPr lang="en-US" b="1" dirty="0">
                <a:solidFill>
                  <a:srgbClr val="FF0000"/>
                </a:solidFill>
              </a:rPr>
              <a:t>, and </a:t>
            </a:r>
            <a:r>
              <a:rPr lang="en-US" b="1" dirty="0" smtClean="0">
                <a:solidFill>
                  <a:srgbClr val="FF0000"/>
                </a:solidFill>
              </a:rPr>
              <a:t>capillary </a:t>
            </a:r>
            <a:r>
              <a:rPr lang="en-US" b="1" dirty="0">
                <a:solidFill>
                  <a:srgbClr val="FF0000"/>
                </a:solidFill>
              </a:rPr>
              <a:t>action </a:t>
            </a:r>
            <a:r>
              <a:rPr lang="en-US" dirty="0"/>
              <a:t>are the main parameters affecting the impregnation </a:t>
            </a:r>
            <a:r>
              <a:rPr lang="en-US" dirty="0" smtClean="0"/>
              <a:t>process</a:t>
            </a:r>
            <a:r>
              <a:rPr lang="en-US" dirty="0"/>
              <a:t>. Thermosets, which have viscosities in the </a:t>
            </a:r>
            <a:r>
              <a:rPr lang="en-US" b="1" dirty="0">
                <a:solidFill>
                  <a:srgbClr val="FF0000"/>
                </a:solidFill>
              </a:rPr>
              <a:t>range of 10 e1 to </a:t>
            </a:r>
            <a:r>
              <a:rPr lang="en-US" b="1" dirty="0" smtClean="0">
                <a:solidFill>
                  <a:srgbClr val="FF0000"/>
                </a:solidFill>
              </a:rPr>
              <a:t>10 e4 </a:t>
            </a:r>
            <a:r>
              <a:rPr lang="en-US" b="1" dirty="0" err="1" smtClean="0">
                <a:solidFill>
                  <a:srgbClr val="FF0000"/>
                </a:solidFill>
              </a:rPr>
              <a:t>cp</a:t>
            </a:r>
            <a:r>
              <a:rPr lang="en-US" b="1" dirty="0" smtClean="0">
                <a:solidFill>
                  <a:srgbClr val="FF0000"/>
                </a:solidFill>
              </a:rPr>
              <a:t> </a:t>
            </a:r>
            <a:r>
              <a:rPr lang="en-US" dirty="0"/>
              <a:t>are easier to wet-out. Viscosities of thermoplastics fall in the range of </a:t>
            </a:r>
            <a:r>
              <a:rPr lang="en-US" b="1" dirty="0" smtClean="0">
                <a:solidFill>
                  <a:srgbClr val="FF0000"/>
                </a:solidFill>
              </a:rPr>
              <a:t>10 e4 </a:t>
            </a:r>
            <a:r>
              <a:rPr lang="en-US" b="1" dirty="0">
                <a:solidFill>
                  <a:srgbClr val="FF0000"/>
                </a:solidFill>
              </a:rPr>
              <a:t>to </a:t>
            </a:r>
            <a:r>
              <a:rPr lang="en-US" b="1" dirty="0" smtClean="0">
                <a:solidFill>
                  <a:srgbClr val="FF0000"/>
                </a:solidFill>
              </a:rPr>
              <a:t>10 e8 </a:t>
            </a:r>
            <a:r>
              <a:rPr lang="en-US" b="1" dirty="0" err="1">
                <a:solidFill>
                  <a:srgbClr val="FF0000"/>
                </a:solidFill>
              </a:rPr>
              <a:t>cp</a:t>
            </a:r>
            <a:r>
              <a:rPr lang="en-US" b="1" dirty="0">
                <a:solidFill>
                  <a:srgbClr val="FF0000"/>
                </a:solidFill>
              </a:rPr>
              <a:t> </a:t>
            </a:r>
            <a:r>
              <a:rPr lang="en-US" dirty="0"/>
              <a:t>and require a greater amount of pressure for good </a:t>
            </a:r>
            <a:r>
              <a:rPr lang="en-US" dirty="0" smtClean="0"/>
              <a:t>impregnation</a:t>
            </a:r>
            <a:r>
              <a:rPr lang="en-US" dirty="0"/>
              <a:t>.  </a:t>
            </a:r>
            <a:endParaRPr lang="ar-IQ" dirty="0"/>
          </a:p>
        </p:txBody>
      </p:sp>
    </p:spTree>
    <p:extLst>
      <p:ext uri="{BB962C8B-B14F-4D97-AF65-F5344CB8AC3E}">
        <p14:creationId xmlns:p14="http://schemas.microsoft.com/office/powerpoint/2010/main" val="1618293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18364"/>
            <a:ext cx="11750723" cy="6373505"/>
          </a:xfrm>
        </p:spPr>
        <p:txBody>
          <a:bodyPr>
            <a:normAutofit fontScale="92500" lnSpcReduction="20000"/>
          </a:bodyPr>
          <a:lstStyle/>
          <a:p>
            <a:pPr marL="0" indent="0" algn="l" rtl="0">
              <a:buNone/>
            </a:pPr>
            <a:r>
              <a:rPr lang="en-US" b="1" dirty="0">
                <a:solidFill>
                  <a:srgbClr val="FF0000"/>
                </a:solidFill>
              </a:rPr>
              <a:t>2- </a:t>
            </a:r>
            <a:r>
              <a:rPr lang="en-US" dirty="0"/>
              <a:t> </a:t>
            </a:r>
            <a:r>
              <a:rPr lang="en-US" b="1" dirty="0" smtClean="0">
                <a:solidFill>
                  <a:srgbClr val="FF0000"/>
                </a:solidFill>
              </a:rPr>
              <a:t>Lay-up</a:t>
            </a:r>
            <a:endParaRPr lang="en-US" b="1" dirty="0">
              <a:solidFill>
                <a:srgbClr val="FF0000"/>
              </a:solidFill>
            </a:endParaRPr>
          </a:p>
          <a:p>
            <a:pPr marL="0" indent="0" algn="just" rtl="0">
              <a:buNone/>
            </a:pPr>
            <a:r>
              <a:rPr lang="en-US" dirty="0"/>
              <a:t>In this step, </a:t>
            </a:r>
            <a:r>
              <a:rPr lang="en-US" b="1" dirty="0">
                <a:solidFill>
                  <a:srgbClr val="FF0000"/>
                </a:solidFill>
              </a:rPr>
              <a:t>composite laminates </a:t>
            </a:r>
            <a:r>
              <a:rPr lang="en-US" dirty="0"/>
              <a:t>are formed by placing fiber resin mixtures or </a:t>
            </a:r>
            <a:r>
              <a:rPr lang="en-US" dirty="0" err="1"/>
              <a:t>prepregs</a:t>
            </a:r>
            <a:r>
              <a:rPr lang="en-US" dirty="0"/>
              <a:t> at </a:t>
            </a:r>
            <a:r>
              <a:rPr lang="en-US" b="1" dirty="0">
                <a:solidFill>
                  <a:srgbClr val="FF0000"/>
                </a:solidFill>
              </a:rPr>
              <a:t>desired angles </a:t>
            </a:r>
            <a:r>
              <a:rPr lang="en-US" dirty="0"/>
              <a:t>and at places where they are needed. The desired composite thickness is built up by placing various layers of the fiber and resin mixture. The purpose of this step is to achieve the desired </a:t>
            </a:r>
            <a:r>
              <a:rPr lang="en-US" b="1" dirty="0">
                <a:solidFill>
                  <a:srgbClr val="FF0000"/>
                </a:solidFill>
              </a:rPr>
              <a:t>fiber architecture</a:t>
            </a:r>
            <a:r>
              <a:rPr lang="en-US" dirty="0">
                <a:solidFill>
                  <a:srgbClr val="FF0000"/>
                </a:solidFill>
              </a:rPr>
              <a:t> </a:t>
            </a:r>
            <a:r>
              <a:rPr lang="en-US" dirty="0"/>
              <a:t>as dictated by the design. The performance of a composite structure relies heavily on </a:t>
            </a:r>
            <a:r>
              <a:rPr lang="en-US" b="1" dirty="0">
                <a:solidFill>
                  <a:srgbClr val="FF0000"/>
                </a:solidFill>
              </a:rPr>
              <a:t>fiber orientation and lay-up sequence</a:t>
            </a:r>
            <a:r>
              <a:rPr lang="en-US" dirty="0"/>
              <a:t>. </a:t>
            </a:r>
            <a:endParaRPr lang="en-US" dirty="0" smtClean="0"/>
          </a:p>
          <a:p>
            <a:pPr marL="0" indent="0" algn="just" rtl="0">
              <a:buNone/>
            </a:pPr>
            <a:endParaRPr lang="en-US" b="1" dirty="0" smtClean="0">
              <a:solidFill>
                <a:srgbClr val="FF0000"/>
              </a:solidFill>
            </a:endParaRPr>
          </a:p>
          <a:p>
            <a:pPr marL="0" indent="0" algn="just" rtl="0">
              <a:buNone/>
            </a:pPr>
            <a:r>
              <a:rPr lang="en-US" b="1" dirty="0" smtClean="0">
                <a:solidFill>
                  <a:srgbClr val="FF0000"/>
                </a:solidFill>
              </a:rPr>
              <a:t>3- Consolidation</a:t>
            </a:r>
          </a:p>
          <a:p>
            <a:pPr marL="0" indent="0" algn="just" rtl="0">
              <a:buNone/>
            </a:pPr>
            <a:r>
              <a:rPr lang="en-US" dirty="0"/>
              <a:t>This step involves creating </a:t>
            </a:r>
            <a:r>
              <a:rPr lang="en-US" b="1" dirty="0" smtClean="0">
                <a:solidFill>
                  <a:srgbClr val="FF0000"/>
                </a:solidFill>
              </a:rPr>
              <a:t>tight </a:t>
            </a:r>
            <a:r>
              <a:rPr lang="en-US" b="1" dirty="0">
                <a:solidFill>
                  <a:srgbClr val="FF0000"/>
                </a:solidFill>
              </a:rPr>
              <a:t>contact </a:t>
            </a:r>
            <a:r>
              <a:rPr lang="en-US" dirty="0"/>
              <a:t>between each layer of </a:t>
            </a:r>
            <a:r>
              <a:rPr lang="en-US" dirty="0" err="1"/>
              <a:t>prepreg</a:t>
            </a:r>
            <a:r>
              <a:rPr lang="en-US" dirty="0"/>
              <a:t> or lamina. This step ensures that all the </a:t>
            </a:r>
            <a:r>
              <a:rPr lang="en-US" b="1" dirty="0">
                <a:solidFill>
                  <a:srgbClr val="FF0000"/>
                </a:solidFill>
              </a:rPr>
              <a:t>entrapped air </a:t>
            </a:r>
            <a:r>
              <a:rPr lang="en-US" dirty="0"/>
              <a:t>is removed between layers during processing. </a:t>
            </a:r>
            <a:r>
              <a:rPr lang="en-US" b="1" dirty="0">
                <a:solidFill>
                  <a:srgbClr val="FF0000"/>
                </a:solidFill>
              </a:rPr>
              <a:t>Consolidation is a very important step in obtaining a good quality part</a:t>
            </a:r>
            <a:r>
              <a:rPr lang="en-US" dirty="0"/>
              <a:t>. Poorly consolidated parts will have </a:t>
            </a:r>
            <a:r>
              <a:rPr lang="en-US" b="1" dirty="0">
                <a:solidFill>
                  <a:srgbClr val="FF0000"/>
                </a:solidFill>
              </a:rPr>
              <a:t>voids and dry spots</a:t>
            </a:r>
            <a:r>
              <a:rPr lang="en-US" dirty="0"/>
              <a:t>. Consolidation of continuous fiber composites involves </a:t>
            </a:r>
            <a:r>
              <a:rPr lang="en-US" b="1" dirty="0">
                <a:solidFill>
                  <a:srgbClr val="00B0F0"/>
                </a:solidFill>
              </a:rPr>
              <a:t>two important processes</a:t>
            </a:r>
            <a:r>
              <a:rPr lang="en-US" dirty="0"/>
              <a:t>: </a:t>
            </a:r>
            <a:r>
              <a:rPr lang="en-US" dirty="0" smtClean="0"/>
              <a:t>(1) </a:t>
            </a:r>
            <a:r>
              <a:rPr lang="en-US" b="1" dirty="0" smtClean="0">
                <a:solidFill>
                  <a:srgbClr val="FF0000"/>
                </a:solidFill>
              </a:rPr>
              <a:t>resin </a:t>
            </a:r>
            <a:r>
              <a:rPr lang="en-US" b="1" dirty="0">
                <a:solidFill>
                  <a:srgbClr val="FF0000"/>
                </a:solidFill>
              </a:rPr>
              <a:t>flows through porous media </a:t>
            </a:r>
            <a:r>
              <a:rPr lang="en-US" b="1" dirty="0" smtClean="0"/>
              <a:t>(2) </a:t>
            </a:r>
            <a:r>
              <a:rPr lang="en-US" b="1" dirty="0" smtClean="0">
                <a:solidFill>
                  <a:srgbClr val="FF0000"/>
                </a:solidFill>
              </a:rPr>
              <a:t>and </a:t>
            </a:r>
            <a:r>
              <a:rPr lang="en-US" b="1" dirty="0">
                <a:solidFill>
                  <a:srgbClr val="FF0000"/>
                </a:solidFill>
              </a:rPr>
              <a:t>elastic fiber deformation</a:t>
            </a:r>
            <a:r>
              <a:rPr lang="en-US" dirty="0"/>
              <a:t>. During the consolidation process, an applied pressure is shared by both resin and fiber structure. Initially, however, the applied pressure is carried solely by the resin </a:t>
            </a:r>
            <a:r>
              <a:rPr lang="en-US" dirty="0">
                <a:solidFill>
                  <a:srgbClr val="FF0000"/>
                </a:solidFill>
              </a:rPr>
              <a:t>(zero fiber elastic deformation)</a:t>
            </a:r>
            <a:r>
              <a:rPr lang="en-US" dirty="0"/>
              <a:t>. </a:t>
            </a:r>
            <a:r>
              <a:rPr lang="en-US" b="1" dirty="0">
                <a:solidFill>
                  <a:srgbClr val="00B0F0"/>
                </a:solidFill>
              </a:rPr>
              <a:t>Fibers go through elastic deformation </a:t>
            </a:r>
            <a:r>
              <a:rPr lang="en-US" dirty="0"/>
              <a:t>when the compressive </a:t>
            </a:r>
            <a:r>
              <a:rPr lang="en-US" b="1" dirty="0">
                <a:solidFill>
                  <a:srgbClr val="FF0000"/>
                </a:solidFill>
              </a:rPr>
              <a:t>pressure increases </a:t>
            </a:r>
            <a:r>
              <a:rPr lang="en-US" dirty="0"/>
              <a:t>and resins </a:t>
            </a:r>
            <a:r>
              <a:rPr lang="en-US" b="1" dirty="0">
                <a:solidFill>
                  <a:srgbClr val="FF0000"/>
                </a:solidFill>
              </a:rPr>
              <a:t>flow out toward the boundary</a:t>
            </a:r>
            <a:r>
              <a:rPr lang="en-US" dirty="0"/>
              <a:t>. </a:t>
            </a:r>
          </a:p>
        </p:txBody>
      </p:sp>
    </p:spTree>
    <p:extLst>
      <p:ext uri="{BB962C8B-B14F-4D97-AF65-F5344CB8AC3E}">
        <p14:creationId xmlns:p14="http://schemas.microsoft.com/office/powerpoint/2010/main" val="3601222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831" y="218364"/>
            <a:ext cx="11941790" cy="6482687"/>
          </a:xfrm>
        </p:spPr>
        <p:txBody>
          <a:bodyPr/>
          <a:lstStyle/>
          <a:p>
            <a:pPr marL="0" indent="0" algn="l" rtl="0">
              <a:buNone/>
            </a:pPr>
            <a:r>
              <a:rPr lang="en-US" b="1" dirty="0">
                <a:solidFill>
                  <a:srgbClr val="FF0000"/>
                </a:solidFill>
              </a:rPr>
              <a:t>4- </a:t>
            </a:r>
            <a:r>
              <a:rPr lang="en-US" b="1" dirty="0" smtClean="0">
                <a:solidFill>
                  <a:srgbClr val="FF0000"/>
                </a:solidFill>
              </a:rPr>
              <a:t>Solidification</a:t>
            </a:r>
          </a:p>
          <a:p>
            <a:pPr algn="just" rtl="0"/>
            <a:r>
              <a:rPr lang="en-US" dirty="0"/>
              <a:t>The final step is solidification, which may take less than </a:t>
            </a:r>
            <a:r>
              <a:rPr lang="en-US" b="1" dirty="0">
                <a:solidFill>
                  <a:srgbClr val="FF0000"/>
                </a:solidFill>
              </a:rPr>
              <a:t>a minute for thermoplastics or may take up to 120 min for thermosets</a:t>
            </a:r>
            <a:r>
              <a:rPr lang="en-US" dirty="0"/>
              <a:t>. Vacuum or pressure is maintained during this period. The lower the solidification time, the higher the production rate achievable by the process. In thermoset resins, usually the higher the cure temperature, the faster the cross-linking process. In thermoplastics, there is no chemical change during solidification and therefore solidification requires the least amount of time. </a:t>
            </a:r>
            <a:endParaRPr lang="en-US" dirty="0" smtClean="0"/>
          </a:p>
          <a:p>
            <a:pPr algn="just" rtl="0"/>
            <a:endParaRPr lang="en-US" dirty="0"/>
          </a:p>
          <a:p>
            <a:pPr algn="just" rtl="0"/>
            <a:r>
              <a:rPr lang="en-US" b="1" dirty="0">
                <a:solidFill>
                  <a:srgbClr val="002060"/>
                </a:solidFill>
              </a:rPr>
              <a:t>The above four steps are common in thermoset as well as thermoplastic composites processing.</a:t>
            </a:r>
            <a:endParaRPr lang="ar-IQ" b="1" dirty="0">
              <a:solidFill>
                <a:srgbClr val="002060"/>
              </a:solidFill>
            </a:endParaRPr>
          </a:p>
        </p:txBody>
      </p:sp>
    </p:spTree>
    <p:extLst>
      <p:ext uri="{BB962C8B-B14F-4D97-AF65-F5344CB8AC3E}">
        <p14:creationId xmlns:p14="http://schemas.microsoft.com/office/powerpoint/2010/main" val="838730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183" y="232012"/>
            <a:ext cx="11846256" cy="6455391"/>
          </a:xfrm>
        </p:spPr>
        <p:txBody>
          <a:bodyPr>
            <a:normAutofit/>
          </a:bodyPr>
          <a:lstStyle/>
          <a:p>
            <a:pPr marL="457200" lvl="1" indent="0" algn="l" rtl="0">
              <a:buNone/>
            </a:pPr>
            <a:r>
              <a:rPr lang="en-US" sz="3200" b="1" u="sng" dirty="0" smtClean="0">
                <a:solidFill>
                  <a:srgbClr val="FF0000"/>
                </a:solidFill>
              </a:rPr>
              <a:t> </a:t>
            </a:r>
            <a:r>
              <a:rPr lang="en-US" sz="3200" b="1" u="sng" dirty="0">
                <a:solidFill>
                  <a:srgbClr val="FF0000"/>
                </a:solidFill>
              </a:rPr>
              <a:t>Advantages of Thermoset Composites Processing </a:t>
            </a:r>
            <a:endParaRPr lang="en-US" sz="3200" b="1" u="sng" dirty="0" smtClean="0">
              <a:solidFill>
                <a:srgbClr val="FF0000"/>
              </a:solidFill>
            </a:endParaRPr>
          </a:p>
          <a:p>
            <a:pPr marL="457200" lvl="1" indent="0" algn="just" rtl="0">
              <a:buNone/>
            </a:pPr>
            <a:r>
              <a:rPr lang="en-US" sz="2800" dirty="0"/>
              <a:t>The common thermoset resins are </a:t>
            </a:r>
            <a:r>
              <a:rPr lang="en-US" sz="2800" b="1" dirty="0">
                <a:solidFill>
                  <a:srgbClr val="FF0000"/>
                </a:solidFill>
              </a:rPr>
              <a:t>epoxy, polyester, and </a:t>
            </a:r>
            <a:r>
              <a:rPr lang="en-US" sz="2800" b="1" dirty="0" err="1">
                <a:solidFill>
                  <a:srgbClr val="FF0000"/>
                </a:solidFill>
              </a:rPr>
              <a:t>vinylester</a:t>
            </a:r>
            <a:r>
              <a:rPr lang="en-US" sz="2800" dirty="0"/>
              <a:t>. These </a:t>
            </a:r>
            <a:r>
              <a:rPr lang="en-US" sz="2800" dirty="0" smtClean="0"/>
              <a:t>materials </a:t>
            </a:r>
            <a:r>
              <a:rPr lang="en-US" sz="2800" dirty="0"/>
              <a:t>could be </a:t>
            </a:r>
            <a:r>
              <a:rPr lang="en-US" sz="2800" b="1" dirty="0">
                <a:solidFill>
                  <a:srgbClr val="FF0000"/>
                </a:solidFill>
              </a:rPr>
              <a:t>one-part or two-part systems</a:t>
            </a:r>
            <a:r>
              <a:rPr lang="en-US" sz="2800" dirty="0"/>
              <a:t> and are generally in the </a:t>
            </a:r>
            <a:r>
              <a:rPr lang="en-US" sz="2800" b="1" dirty="0" smtClean="0">
                <a:solidFill>
                  <a:srgbClr val="FF0000"/>
                </a:solidFill>
              </a:rPr>
              <a:t>liquid </a:t>
            </a:r>
            <a:r>
              <a:rPr lang="en-US" sz="2800" b="1" dirty="0">
                <a:solidFill>
                  <a:srgbClr val="FF0000"/>
                </a:solidFill>
              </a:rPr>
              <a:t>state at room temperature</a:t>
            </a:r>
            <a:r>
              <a:rPr lang="en-US" sz="2800" dirty="0"/>
              <a:t>. These resin systems are </a:t>
            </a:r>
            <a:r>
              <a:rPr lang="en-US" sz="2800" dirty="0" smtClean="0"/>
              <a:t>then </a:t>
            </a:r>
            <a:r>
              <a:rPr lang="en-US" sz="2800" dirty="0"/>
              <a:t>cured at </a:t>
            </a:r>
            <a:r>
              <a:rPr lang="en-US" sz="2800" b="1" dirty="0" smtClean="0">
                <a:solidFill>
                  <a:srgbClr val="FF0000"/>
                </a:solidFill>
              </a:rPr>
              <a:t>elevated </a:t>
            </a:r>
            <a:r>
              <a:rPr lang="en-US" sz="2800" b="1" dirty="0">
                <a:solidFill>
                  <a:srgbClr val="FF0000"/>
                </a:solidFill>
              </a:rPr>
              <a:t>temperatures or sometimes at room temperature </a:t>
            </a:r>
            <a:r>
              <a:rPr lang="en-US" sz="2800" dirty="0"/>
              <a:t>to get the final </a:t>
            </a:r>
            <a:r>
              <a:rPr lang="en-US" sz="2800" dirty="0" smtClean="0"/>
              <a:t>shape</a:t>
            </a:r>
            <a:r>
              <a:rPr lang="en-US" sz="2800" dirty="0"/>
              <a:t>. </a:t>
            </a:r>
            <a:endParaRPr lang="en-US" sz="2800" dirty="0" smtClean="0"/>
          </a:p>
          <a:p>
            <a:pPr marL="457200" lvl="1" indent="0" algn="just" rtl="0">
              <a:buNone/>
            </a:pPr>
            <a:r>
              <a:rPr lang="en-US" sz="2800" dirty="0" smtClean="0"/>
              <a:t>1. Processing </a:t>
            </a:r>
            <a:r>
              <a:rPr lang="en-US" sz="2800" dirty="0"/>
              <a:t>of thermoset composites is much easier because the initial </a:t>
            </a:r>
            <a:r>
              <a:rPr lang="en-US" sz="2800" dirty="0" smtClean="0"/>
              <a:t>resin </a:t>
            </a:r>
            <a:r>
              <a:rPr lang="en-US" sz="2800" dirty="0"/>
              <a:t>system is in the liquid state. </a:t>
            </a:r>
            <a:endParaRPr lang="en-US" sz="2800" dirty="0" smtClean="0"/>
          </a:p>
          <a:p>
            <a:pPr marL="457200" lvl="1" indent="0" algn="just" rtl="0">
              <a:buNone/>
            </a:pPr>
            <a:r>
              <a:rPr lang="en-US" sz="2800" dirty="0"/>
              <a:t>2. Fibers are easy to wet with thermosets, thus voids and porosities are </a:t>
            </a:r>
            <a:r>
              <a:rPr lang="en-US" sz="2800" dirty="0" smtClean="0"/>
              <a:t>less</a:t>
            </a:r>
            <a:r>
              <a:rPr lang="en-US" sz="2800" dirty="0"/>
              <a:t>. </a:t>
            </a:r>
            <a:endParaRPr lang="en-US" sz="2800" dirty="0" smtClean="0"/>
          </a:p>
          <a:p>
            <a:pPr marL="457200" lvl="1" indent="0" algn="just" rtl="0">
              <a:buNone/>
            </a:pPr>
            <a:r>
              <a:rPr lang="en-US" sz="2800" dirty="0"/>
              <a:t>3. Heat and pressure requirements are less in the processing of thermoset composites than thermoplastic composites, thus providing energy savings. </a:t>
            </a:r>
          </a:p>
          <a:p>
            <a:pPr marL="457200" lvl="1" indent="0" algn="just" rtl="0">
              <a:buNone/>
            </a:pPr>
            <a:r>
              <a:rPr lang="en-US" sz="2800" dirty="0" smtClean="0"/>
              <a:t>4</a:t>
            </a:r>
            <a:r>
              <a:rPr lang="en-US" sz="2800" dirty="0"/>
              <a:t>. A simple low-cost tooling system can be used to process thermoset </a:t>
            </a:r>
            <a:r>
              <a:rPr lang="en-US" sz="2800" dirty="0" smtClean="0"/>
              <a:t>composites. </a:t>
            </a:r>
            <a:endParaRPr lang="ar-IQ" sz="2800" dirty="0"/>
          </a:p>
        </p:txBody>
      </p:sp>
    </p:spTree>
    <p:extLst>
      <p:ext uri="{BB962C8B-B14F-4D97-AF65-F5344CB8AC3E}">
        <p14:creationId xmlns:p14="http://schemas.microsoft.com/office/powerpoint/2010/main" val="3368875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6" y="204716"/>
            <a:ext cx="11778018" cy="6428096"/>
          </a:xfrm>
        </p:spPr>
        <p:txBody>
          <a:bodyPr>
            <a:normAutofit/>
          </a:bodyPr>
          <a:lstStyle/>
          <a:p>
            <a:pPr algn="l" rtl="0"/>
            <a:r>
              <a:rPr lang="en-US" sz="3200" b="1" u="sng" dirty="0">
                <a:solidFill>
                  <a:srgbClr val="FF0000"/>
                </a:solidFill>
              </a:rPr>
              <a:t>Disadvantages of Thermoset Composites </a:t>
            </a:r>
            <a:r>
              <a:rPr lang="en-US" sz="3200" b="1" u="sng" dirty="0" smtClean="0">
                <a:solidFill>
                  <a:srgbClr val="FF0000"/>
                </a:solidFill>
              </a:rPr>
              <a:t>Processing</a:t>
            </a:r>
          </a:p>
          <a:p>
            <a:pPr algn="l" rtl="0"/>
            <a:r>
              <a:rPr lang="en-US" sz="3200" dirty="0"/>
              <a:t>1. Thermoset composite processing requires a lengthy cure time </a:t>
            </a:r>
            <a:r>
              <a:rPr lang="en-US" sz="3200" dirty="0" smtClean="0"/>
              <a:t>and </a:t>
            </a:r>
            <a:r>
              <a:rPr lang="en-US" sz="3200" dirty="0"/>
              <a:t>thus </a:t>
            </a:r>
            <a:r>
              <a:rPr lang="en-US" sz="3200" dirty="0" smtClean="0"/>
              <a:t>results </a:t>
            </a:r>
            <a:r>
              <a:rPr lang="en-US" sz="3200" dirty="0"/>
              <a:t>in lower production rates than thermoplastics. </a:t>
            </a:r>
          </a:p>
          <a:p>
            <a:pPr algn="l" rtl="0"/>
            <a:r>
              <a:rPr lang="en-US" sz="3200" dirty="0"/>
              <a:t>2. Once cured and solidified, thermoset composite parts cannot be </a:t>
            </a:r>
            <a:r>
              <a:rPr lang="en-US" sz="3200" dirty="0" smtClean="0"/>
              <a:t>reformed </a:t>
            </a:r>
            <a:r>
              <a:rPr lang="en-US" sz="3200" dirty="0"/>
              <a:t>to obtain other shapes. </a:t>
            </a:r>
          </a:p>
          <a:p>
            <a:pPr algn="l" rtl="0"/>
            <a:r>
              <a:rPr lang="en-US" sz="3200" dirty="0"/>
              <a:t>3. Recycling of thermoset composites is an issue. </a:t>
            </a:r>
            <a:endParaRPr lang="en-US" sz="3200" dirty="0" smtClean="0"/>
          </a:p>
          <a:p>
            <a:pPr algn="l" rtl="0"/>
            <a:endParaRPr lang="ar-IQ" sz="3200" dirty="0"/>
          </a:p>
        </p:txBody>
      </p:sp>
    </p:spTree>
    <p:extLst>
      <p:ext uri="{BB962C8B-B14F-4D97-AF65-F5344CB8AC3E}">
        <p14:creationId xmlns:p14="http://schemas.microsoft.com/office/powerpoint/2010/main" val="55517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232012"/>
            <a:ext cx="11791665" cy="6332561"/>
          </a:xfrm>
        </p:spPr>
        <p:txBody>
          <a:bodyPr>
            <a:normAutofit/>
          </a:bodyPr>
          <a:lstStyle/>
          <a:p>
            <a:pPr algn="l" rtl="0"/>
            <a:r>
              <a:rPr lang="en-US" sz="3200" b="1" u="sng" dirty="0">
                <a:solidFill>
                  <a:srgbClr val="FF0000"/>
                </a:solidFill>
              </a:rPr>
              <a:t>Advantages of Thermoplastic Composites </a:t>
            </a:r>
            <a:r>
              <a:rPr lang="en-US" sz="3200" b="1" u="sng" dirty="0" smtClean="0">
                <a:solidFill>
                  <a:srgbClr val="FF0000"/>
                </a:solidFill>
              </a:rPr>
              <a:t>Processing</a:t>
            </a:r>
          </a:p>
          <a:p>
            <a:pPr algn="just" rtl="0"/>
            <a:r>
              <a:rPr lang="en-US" dirty="0"/>
              <a:t>The initial raw material in thermoplastic composites </a:t>
            </a:r>
            <a:r>
              <a:rPr lang="en-US" b="1" dirty="0">
                <a:solidFill>
                  <a:srgbClr val="FF0000"/>
                </a:solidFill>
              </a:rPr>
              <a:t>(e.g., polyimide (PI), </a:t>
            </a:r>
            <a:r>
              <a:rPr lang="en-US" b="1" dirty="0" err="1" smtClean="0">
                <a:solidFill>
                  <a:srgbClr val="FF0000"/>
                </a:solidFill>
              </a:rPr>
              <a:t>polyetheretherketone</a:t>
            </a:r>
            <a:r>
              <a:rPr lang="en-US" b="1" dirty="0" smtClean="0">
                <a:solidFill>
                  <a:srgbClr val="FF0000"/>
                </a:solidFill>
              </a:rPr>
              <a:t> </a:t>
            </a:r>
            <a:r>
              <a:rPr lang="en-US" b="1" dirty="0">
                <a:solidFill>
                  <a:srgbClr val="FF0000"/>
                </a:solidFill>
              </a:rPr>
              <a:t>(PEEK) </a:t>
            </a:r>
            <a:r>
              <a:rPr lang="en-US" dirty="0"/>
              <a:t>is in </a:t>
            </a:r>
            <a:r>
              <a:rPr lang="en-US" dirty="0" smtClean="0"/>
              <a:t>a solid </a:t>
            </a:r>
            <a:r>
              <a:rPr lang="en-US" dirty="0"/>
              <a:t>state and needs to be melted to </a:t>
            </a:r>
            <a:r>
              <a:rPr lang="en-US" dirty="0" smtClean="0"/>
              <a:t>obtain </a:t>
            </a:r>
            <a:r>
              <a:rPr lang="en-US" dirty="0"/>
              <a:t>the final product. </a:t>
            </a:r>
            <a:endParaRPr lang="en-US" dirty="0" smtClean="0"/>
          </a:p>
          <a:p>
            <a:pPr algn="just" rtl="0"/>
            <a:r>
              <a:rPr lang="en-US" dirty="0"/>
              <a:t>1. The process cycle time is usually very short because there is no </a:t>
            </a:r>
            <a:r>
              <a:rPr lang="en-US" dirty="0" smtClean="0"/>
              <a:t>chemical </a:t>
            </a:r>
            <a:r>
              <a:rPr lang="en-US" dirty="0"/>
              <a:t>reaction during processing, and therefore can be used for </a:t>
            </a:r>
            <a:r>
              <a:rPr lang="en-US" dirty="0" smtClean="0"/>
              <a:t>high-volume </a:t>
            </a:r>
            <a:r>
              <a:rPr lang="en-US" dirty="0"/>
              <a:t>production methods. For example, </a:t>
            </a:r>
            <a:r>
              <a:rPr lang="en-US" dirty="0"/>
              <a:t>the process </a:t>
            </a:r>
            <a:r>
              <a:rPr lang="en-US" dirty="0"/>
              <a:t>cycle time for </a:t>
            </a:r>
            <a:r>
              <a:rPr lang="en-US" dirty="0" smtClean="0"/>
              <a:t>injection </a:t>
            </a:r>
            <a:r>
              <a:rPr lang="en-US" dirty="0"/>
              <a:t>molding is less than 1 min and therefore very suitable for </a:t>
            </a:r>
            <a:r>
              <a:rPr lang="en-US" dirty="0" smtClean="0"/>
              <a:t>automotive-type </a:t>
            </a:r>
            <a:r>
              <a:rPr lang="en-US" dirty="0"/>
              <a:t>markets where production rate requirements are usually </a:t>
            </a:r>
            <a:r>
              <a:rPr lang="en-US" dirty="0" smtClean="0"/>
              <a:t>high</a:t>
            </a:r>
            <a:r>
              <a:rPr lang="en-US" dirty="0"/>
              <a:t>. </a:t>
            </a:r>
          </a:p>
          <a:p>
            <a:pPr algn="just" rtl="0"/>
            <a:r>
              <a:rPr lang="en-US" dirty="0"/>
              <a:t>2. Thermoplastic composites can be reshaped and reformed with the </a:t>
            </a:r>
            <a:r>
              <a:rPr lang="en-US" dirty="0" smtClean="0"/>
              <a:t>application </a:t>
            </a:r>
            <a:r>
              <a:rPr lang="en-US" dirty="0"/>
              <a:t>of heat and pressure. </a:t>
            </a:r>
          </a:p>
          <a:p>
            <a:pPr algn="just" rtl="0"/>
            <a:r>
              <a:rPr lang="en-US" dirty="0" smtClean="0"/>
              <a:t>3</a:t>
            </a:r>
            <a:r>
              <a:rPr lang="en-US" dirty="0"/>
              <a:t>. Thermoplastic composites are easy to recycle. </a:t>
            </a:r>
            <a:endParaRPr lang="ar-IQ" dirty="0"/>
          </a:p>
        </p:txBody>
      </p:sp>
    </p:spTree>
    <p:extLst>
      <p:ext uri="{BB962C8B-B14F-4D97-AF65-F5344CB8AC3E}">
        <p14:creationId xmlns:p14="http://schemas.microsoft.com/office/powerpoint/2010/main" val="1226051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3" y="272955"/>
            <a:ext cx="11723426" cy="6318914"/>
          </a:xfrm>
        </p:spPr>
        <p:txBody>
          <a:bodyPr>
            <a:normAutofit/>
          </a:bodyPr>
          <a:lstStyle/>
          <a:p>
            <a:pPr algn="l" rtl="0"/>
            <a:r>
              <a:rPr lang="en-US" sz="3200" b="1" u="sng" dirty="0">
                <a:solidFill>
                  <a:srgbClr val="FF0000"/>
                </a:solidFill>
              </a:rPr>
              <a:t>Disadvantages of Thermoplastic Composites </a:t>
            </a:r>
            <a:r>
              <a:rPr lang="en-US" sz="3200" b="1" u="sng" dirty="0" smtClean="0">
                <a:solidFill>
                  <a:srgbClr val="FF0000"/>
                </a:solidFill>
              </a:rPr>
              <a:t>Processing</a:t>
            </a:r>
            <a:endParaRPr lang="en-US" sz="3200" b="1" u="sng" dirty="0">
              <a:solidFill>
                <a:srgbClr val="FF0000"/>
              </a:solidFill>
            </a:endParaRPr>
          </a:p>
          <a:p>
            <a:pPr algn="just" rtl="0"/>
            <a:r>
              <a:rPr lang="en-US" dirty="0"/>
              <a:t>1. Thermoplastic composites require heavy and strong tooling for </a:t>
            </a:r>
            <a:r>
              <a:rPr lang="en-US" dirty="0" smtClean="0"/>
              <a:t>processing</a:t>
            </a:r>
            <a:r>
              <a:rPr lang="en-US" dirty="0"/>
              <a:t>. Moreover, </a:t>
            </a:r>
            <a:r>
              <a:rPr lang="en-US" b="1" dirty="0">
                <a:solidFill>
                  <a:srgbClr val="FF0000"/>
                </a:solidFill>
              </a:rPr>
              <a:t>the cost of tooling is very high in </a:t>
            </a:r>
            <a:r>
              <a:rPr lang="en-US" b="1" dirty="0" smtClean="0">
                <a:solidFill>
                  <a:srgbClr val="FF0000"/>
                </a:solidFill>
              </a:rPr>
              <a:t>thermoplastic </a:t>
            </a:r>
            <a:r>
              <a:rPr lang="en-US" dirty="0" smtClean="0"/>
              <a:t>composites </a:t>
            </a:r>
            <a:r>
              <a:rPr lang="en-US" dirty="0"/>
              <a:t>manufacturing processes. For example, the </a:t>
            </a:r>
            <a:r>
              <a:rPr lang="en-US" dirty="0" smtClean="0"/>
              <a:t>tooling </a:t>
            </a:r>
            <a:r>
              <a:rPr lang="en-US" dirty="0"/>
              <a:t>cost in </a:t>
            </a:r>
            <a:r>
              <a:rPr lang="en-US" dirty="0" smtClean="0"/>
              <a:t>the </a:t>
            </a:r>
            <a:r>
              <a:rPr lang="en-US" dirty="0"/>
              <a:t>injection molding process is typically more than $50,000, whereas a </a:t>
            </a:r>
            <a:r>
              <a:rPr lang="en-US" dirty="0" smtClean="0"/>
              <a:t>mandrel </a:t>
            </a:r>
            <a:r>
              <a:rPr lang="en-US" dirty="0"/>
              <a:t>for the filament winding process costs less than $500. </a:t>
            </a:r>
          </a:p>
          <a:p>
            <a:pPr algn="l" rtl="0"/>
            <a:r>
              <a:rPr lang="en-US" dirty="0"/>
              <a:t>2. Thermoplastic composites are </a:t>
            </a:r>
            <a:r>
              <a:rPr lang="en-US" b="1" dirty="0">
                <a:solidFill>
                  <a:srgbClr val="FF0000"/>
                </a:solidFill>
              </a:rPr>
              <a:t>not easy to process </a:t>
            </a:r>
            <a:r>
              <a:rPr lang="en-US" dirty="0"/>
              <a:t>and sometimes </a:t>
            </a:r>
            <a:r>
              <a:rPr lang="en-US" dirty="0" smtClean="0"/>
              <a:t>require </a:t>
            </a:r>
            <a:r>
              <a:rPr lang="en-US" dirty="0"/>
              <a:t>sophisticated equipment to apply heat and pressure. </a:t>
            </a:r>
            <a:endParaRPr lang="ar-IQ" dirty="0"/>
          </a:p>
        </p:txBody>
      </p:sp>
    </p:spTree>
    <p:extLst>
      <p:ext uri="{BB962C8B-B14F-4D97-AF65-F5344CB8AC3E}">
        <p14:creationId xmlns:p14="http://schemas.microsoft.com/office/powerpoint/2010/main" val="241000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218364"/>
            <a:ext cx="11818961" cy="6387152"/>
          </a:xfrm>
        </p:spPr>
        <p:txBody>
          <a:bodyPr>
            <a:normAutofit/>
          </a:bodyPr>
          <a:lstStyle/>
          <a:p>
            <a:pPr algn="l" rtl="0"/>
            <a:r>
              <a:rPr lang="en-US" sz="3600" b="1" dirty="0" smtClean="0">
                <a:solidFill>
                  <a:srgbClr val="C00000"/>
                </a:solidFill>
              </a:rPr>
              <a:t>Manufacturing Techniques </a:t>
            </a:r>
          </a:p>
          <a:p>
            <a:pPr algn="just" rtl="0"/>
            <a:r>
              <a:rPr lang="en-US" dirty="0" smtClean="0"/>
              <a:t>Composite production techniques utilize various types of composite raw materials, including fibers, resins, mats, fabrics, </a:t>
            </a:r>
            <a:r>
              <a:rPr lang="en-US" dirty="0" err="1" smtClean="0"/>
              <a:t>prepregs</a:t>
            </a:r>
            <a:r>
              <a:rPr lang="en-US" dirty="0" smtClean="0"/>
              <a:t>, and molding compounds, for the fabrication of composite parts. Each manufacturing technique requires different types of material systems, different processing conditions, and different tools for part fabrication. Part production success relies on the correct selection of a manufacturing technique as well as the careful selection of processing parameters. </a:t>
            </a:r>
          </a:p>
          <a:p>
            <a:pPr algn="just" rtl="0"/>
            <a:r>
              <a:rPr lang="en-US" sz="3600" b="1" dirty="0" smtClean="0">
                <a:solidFill>
                  <a:srgbClr val="FF0000"/>
                </a:solidFill>
              </a:rPr>
              <a:t>Manufacturing Process Selection Criteria </a:t>
            </a:r>
          </a:p>
          <a:p>
            <a:pPr algn="just" rtl="0"/>
            <a:r>
              <a:rPr lang="en-US" dirty="0" smtClean="0"/>
              <a:t>It is a monumental challenge for design and manufacturing engineers to select the right manufacturing process for the production of a part, the reason being that design and manufacturing engineers have so many choices in terms of raw materials and processing techniques to fabricate the part.</a:t>
            </a:r>
          </a:p>
          <a:p>
            <a:pPr algn="l" rtl="0"/>
            <a:endParaRPr lang="ar-IQ" dirty="0"/>
          </a:p>
        </p:txBody>
      </p:sp>
    </p:spTree>
    <p:extLst>
      <p:ext uri="{BB962C8B-B14F-4D97-AF65-F5344CB8AC3E}">
        <p14:creationId xmlns:p14="http://schemas.microsoft.com/office/powerpoint/2010/main" val="3610158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177420"/>
            <a:ext cx="11832609" cy="6455391"/>
          </a:xfrm>
        </p:spPr>
        <p:txBody>
          <a:bodyPr>
            <a:normAutofit fontScale="92500" lnSpcReduction="20000"/>
          </a:bodyPr>
          <a:lstStyle/>
          <a:p>
            <a:pPr algn="l" rtl="0"/>
            <a:r>
              <a:rPr lang="en-US" b="1" dirty="0" smtClean="0">
                <a:solidFill>
                  <a:srgbClr val="FF0000"/>
                </a:solidFill>
              </a:rPr>
              <a:t>1. Production Rate/Speed</a:t>
            </a:r>
          </a:p>
          <a:p>
            <a:pPr algn="just" rtl="0"/>
            <a:r>
              <a:rPr lang="en-US" dirty="0" smtClean="0"/>
              <a:t>Depending on the application and market needs, the rate of production is different. For example, the </a:t>
            </a:r>
            <a:r>
              <a:rPr lang="en-US" b="1" dirty="0" smtClean="0">
                <a:solidFill>
                  <a:srgbClr val="FF0000"/>
                </a:solidFill>
              </a:rPr>
              <a:t>automobile market </a:t>
            </a:r>
            <a:r>
              <a:rPr lang="en-US" dirty="0" smtClean="0"/>
              <a:t>requires a high rate of production, for example, </a:t>
            </a:r>
            <a:r>
              <a:rPr lang="en-US" b="1" dirty="0" smtClean="0">
                <a:solidFill>
                  <a:srgbClr val="FF0000"/>
                </a:solidFill>
              </a:rPr>
              <a:t>10,000 units per year (40 per day) to 5,000,000 per year (20,000 per day). </a:t>
            </a:r>
            <a:r>
              <a:rPr lang="en-US" dirty="0" smtClean="0"/>
              <a:t>In the </a:t>
            </a:r>
            <a:r>
              <a:rPr lang="en-US" b="1" dirty="0" smtClean="0">
                <a:solidFill>
                  <a:srgbClr val="FF0000"/>
                </a:solidFill>
              </a:rPr>
              <a:t>aerospace market</a:t>
            </a:r>
            <a:r>
              <a:rPr lang="en-US" dirty="0" smtClean="0"/>
              <a:t>, production requirements are usually in the range of </a:t>
            </a:r>
            <a:r>
              <a:rPr lang="en-US" b="1" dirty="0" smtClean="0">
                <a:solidFill>
                  <a:srgbClr val="FF0000"/>
                </a:solidFill>
              </a:rPr>
              <a:t>10 to 100 per year. </a:t>
            </a:r>
            <a:r>
              <a:rPr lang="en-US" dirty="0" smtClean="0"/>
              <a:t>Similarly, there are </a:t>
            </a:r>
            <a:r>
              <a:rPr lang="en-US" b="1" dirty="0" smtClean="0">
                <a:solidFill>
                  <a:srgbClr val="FF0000"/>
                </a:solidFill>
              </a:rPr>
              <a:t>composites manufacturing techniques </a:t>
            </a:r>
            <a:r>
              <a:rPr lang="en-US" dirty="0" smtClean="0"/>
              <a:t>that are suitable for </a:t>
            </a:r>
            <a:r>
              <a:rPr lang="en-US" b="1" dirty="0" smtClean="0">
                <a:solidFill>
                  <a:srgbClr val="FF0000"/>
                </a:solidFill>
              </a:rPr>
              <a:t>low-volume and high-volume production </a:t>
            </a:r>
            <a:r>
              <a:rPr lang="en-US" dirty="0" smtClean="0"/>
              <a:t>environments. For example, hand lay-up and wet lay-up processes cannot be used for high-volume production, whereas compression molding (SMC) and injection molding are used to meet high-volume production needs.</a:t>
            </a:r>
          </a:p>
          <a:p>
            <a:pPr algn="just" rtl="0"/>
            <a:endParaRPr lang="en-US" dirty="0" smtClean="0"/>
          </a:p>
          <a:p>
            <a:pPr algn="just" rtl="0"/>
            <a:r>
              <a:rPr lang="en-US" b="1" dirty="0" smtClean="0">
                <a:solidFill>
                  <a:srgbClr val="FF0000"/>
                </a:solidFill>
              </a:rPr>
              <a:t>2. Cost</a:t>
            </a:r>
          </a:p>
          <a:p>
            <a:pPr algn="just" rtl="0"/>
            <a:r>
              <a:rPr lang="en-US" dirty="0" smtClean="0"/>
              <a:t>Factors influencing cost are </a:t>
            </a:r>
            <a:r>
              <a:rPr lang="en-US" b="1" dirty="0" smtClean="0">
                <a:solidFill>
                  <a:srgbClr val="FF0000"/>
                </a:solidFill>
              </a:rPr>
              <a:t>tooling</a:t>
            </a:r>
            <a:r>
              <a:rPr lang="en-US" dirty="0" smtClean="0"/>
              <a:t>, </a:t>
            </a:r>
            <a:r>
              <a:rPr lang="en-US" b="1" dirty="0" smtClean="0">
                <a:solidFill>
                  <a:srgbClr val="FF0000"/>
                </a:solidFill>
              </a:rPr>
              <a:t>labor</a:t>
            </a:r>
            <a:r>
              <a:rPr lang="en-US" dirty="0" smtClean="0"/>
              <a:t>, </a:t>
            </a:r>
            <a:r>
              <a:rPr lang="en-US" b="1" dirty="0" smtClean="0">
                <a:solidFill>
                  <a:srgbClr val="FF0000"/>
                </a:solidFill>
              </a:rPr>
              <a:t>raw materials</a:t>
            </a:r>
            <a:r>
              <a:rPr lang="en-US" dirty="0" smtClean="0"/>
              <a:t>, </a:t>
            </a:r>
            <a:r>
              <a:rPr lang="en-US" b="1" dirty="0" smtClean="0">
                <a:solidFill>
                  <a:srgbClr val="FF0000"/>
                </a:solidFill>
              </a:rPr>
              <a:t>process cycle time</a:t>
            </a:r>
            <a:r>
              <a:rPr lang="en-US" dirty="0" smtClean="0"/>
              <a:t>, and </a:t>
            </a:r>
            <a:r>
              <a:rPr lang="en-US" b="1" dirty="0" smtClean="0">
                <a:solidFill>
                  <a:srgbClr val="FF0000"/>
                </a:solidFill>
              </a:rPr>
              <a:t>assembly time</a:t>
            </a:r>
            <a:r>
              <a:rPr lang="en-US" dirty="0" smtClean="0"/>
              <a:t>. There are some composite processing techniques that are good at producing low-cost parts, while others are cost prohibitive. The cost of a product is significantly affected by production volume needs as well. For example, compression molding (SMC) is selected over stamping of steel for the fabrication of automotive body panels when the production volume is less than 150,000 per year. For higher volume rates, steel stamping is preferred.</a:t>
            </a:r>
          </a:p>
          <a:p>
            <a:pPr algn="l" rtl="0"/>
            <a:endParaRPr lang="ar-IQ" b="1" dirty="0">
              <a:solidFill>
                <a:srgbClr val="FF0000"/>
              </a:solidFill>
            </a:endParaRPr>
          </a:p>
        </p:txBody>
      </p:sp>
    </p:spTree>
    <p:extLst>
      <p:ext uri="{BB962C8B-B14F-4D97-AF65-F5344CB8AC3E}">
        <p14:creationId xmlns:p14="http://schemas.microsoft.com/office/powerpoint/2010/main" val="487224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182" y="191068"/>
            <a:ext cx="11791666" cy="6318913"/>
          </a:xfrm>
        </p:spPr>
        <p:txBody>
          <a:bodyPr/>
          <a:lstStyle/>
          <a:p>
            <a:pPr algn="l" rtl="0"/>
            <a:r>
              <a:rPr lang="en-US" b="1" dirty="0" smtClean="0">
                <a:solidFill>
                  <a:srgbClr val="FF0000"/>
                </a:solidFill>
              </a:rPr>
              <a:t>3. Performance</a:t>
            </a:r>
          </a:p>
          <a:p>
            <a:pPr algn="just" rtl="0"/>
            <a:r>
              <a:rPr lang="en-US" dirty="0" smtClean="0"/>
              <a:t>Each composite process utilizes different starting materials and therefore the final properties of the part are different. The </a:t>
            </a:r>
            <a:r>
              <a:rPr lang="en-US" b="1" dirty="0" smtClean="0">
                <a:solidFill>
                  <a:srgbClr val="FF0000"/>
                </a:solidFill>
              </a:rPr>
              <a:t>strength of the composite part strongly depends </a:t>
            </a:r>
            <a:r>
              <a:rPr lang="en-US" dirty="0" smtClean="0"/>
              <a:t>on </a:t>
            </a:r>
            <a:r>
              <a:rPr lang="en-US" b="1" dirty="0" smtClean="0">
                <a:solidFill>
                  <a:srgbClr val="FF0000"/>
                </a:solidFill>
              </a:rPr>
              <a:t>fiber type</a:t>
            </a:r>
            <a:r>
              <a:rPr lang="en-US" dirty="0" smtClean="0"/>
              <a:t>, </a:t>
            </a:r>
            <a:r>
              <a:rPr lang="en-US" b="1" dirty="0" smtClean="0">
                <a:solidFill>
                  <a:srgbClr val="FF0000"/>
                </a:solidFill>
              </a:rPr>
              <a:t>fiber length, fiber orientation, and fiber content</a:t>
            </a:r>
            <a:r>
              <a:rPr lang="en-US" dirty="0" smtClean="0"/>
              <a:t> (60 to 70% is the strongest, as a rule). Depending on the application need, suitable raw </a:t>
            </a:r>
            <a:r>
              <a:rPr lang="en-US" dirty="0" smtClean="0"/>
              <a:t>materials </a:t>
            </a:r>
            <a:r>
              <a:rPr lang="en-US" dirty="0" smtClean="0"/>
              <a:t>and thus a suitable composite manufacturing technique are selected.</a:t>
            </a:r>
          </a:p>
          <a:p>
            <a:pPr algn="just" rtl="0"/>
            <a:endParaRPr lang="en-US" dirty="0"/>
          </a:p>
          <a:p>
            <a:pPr algn="just" rtl="0"/>
            <a:r>
              <a:rPr lang="en-US" b="1" dirty="0">
                <a:solidFill>
                  <a:srgbClr val="FF0000"/>
                </a:solidFill>
              </a:rPr>
              <a:t>4</a:t>
            </a:r>
            <a:r>
              <a:rPr lang="en-US" b="1" dirty="0" smtClean="0">
                <a:solidFill>
                  <a:srgbClr val="FF0000"/>
                </a:solidFill>
              </a:rPr>
              <a:t>. Size</a:t>
            </a:r>
          </a:p>
          <a:p>
            <a:pPr algn="just" rtl="0"/>
            <a:r>
              <a:rPr lang="en-US" dirty="0" smtClean="0"/>
              <a:t>The </a:t>
            </a:r>
            <a:r>
              <a:rPr lang="en-US" b="1" dirty="0" smtClean="0">
                <a:solidFill>
                  <a:srgbClr val="FF0000"/>
                </a:solidFill>
              </a:rPr>
              <a:t>size of the structure </a:t>
            </a:r>
            <a:r>
              <a:rPr lang="en-US" dirty="0" smtClean="0"/>
              <a:t>is also a deciding factor in screening manufacturing processes. The automobile market typically requires smaller-sized components compared to the aerospace and marine industries. For </a:t>
            </a:r>
            <a:r>
              <a:rPr lang="en-US" b="1" dirty="0" smtClean="0">
                <a:solidFill>
                  <a:srgbClr val="FF0000"/>
                </a:solidFill>
              </a:rPr>
              <a:t>small- to medium-sized </a:t>
            </a:r>
            <a:r>
              <a:rPr lang="en-US" dirty="0" smtClean="0"/>
              <a:t>components, </a:t>
            </a:r>
            <a:r>
              <a:rPr lang="en-US" b="1" dirty="0" smtClean="0">
                <a:solidFill>
                  <a:srgbClr val="FF0000"/>
                </a:solidFill>
              </a:rPr>
              <a:t>closed moldings are preferred</a:t>
            </a:r>
            <a:r>
              <a:rPr lang="en-US" dirty="0" smtClean="0"/>
              <a:t>; whereas for </a:t>
            </a:r>
            <a:r>
              <a:rPr lang="en-US" b="1" dirty="0" smtClean="0">
                <a:solidFill>
                  <a:srgbClr val="FF0000"/>
                </a:solidFill>
              </a:rPr>
              <a:t>large structures</a:t>
            </a:r>
            <a:r>
              <a:rPr lang="en-US" dirty="0" smtClean="0"/>
              <a:t> such as a boat hull, an </a:t>
            </a:r>
            <a:r>
              <a:rPr lang="en-US" b="1" dirty="0" smtClean="0">
                <a:solidFill>
                  <a:srgbClr val="FF0000"/>
                </a:solidFill>
              </a:rPr>
              <a:t>open molding process </a:t>
            </a:r>
            <a:r>
              <a:rPr lang="en-US" dirty="0" smtClean="0"/>
              <a:t>is used.</a:t>
            </a:r>
            <a:endParaRPr lang="ar-IQ" dirty="0"/>
          </a:p>
        </p:txBody>
      </p:sp>
    </p:spTree>
    <p:extLst>
      <p:ext uri="{BB962C8B-B14F-4D97-AF65-F5344CB8AC3E}">
        <p14:creationId xmlns:p14="http://schemas.microsoft.com/office/powerpoint/2010/main" val="3520544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72954"/>
            <a:ext cx="11764371" cy="6332561"/>
          </a:xfrm>
        </p:spPr>
        <p:txBody>
          <a:bodyPr>
            <a:normAutofit/>
          </a:bodyPr>
          <a:lstStyle/>
          <a:p>
            <a:pPr algn="l" rtl="0"/>
            <a:r>
              <a:rPr lang="en-US" b="1" dirty="0" smtClean="0">
                <a:solidFill>
                  <a:srgbClr val="FF0000"/>
                </a:solidFill>
              </a:rPr>
              <a:t>5. Shape</a:t>
            </a:r>
          </a:p>
          <a:p>
            <a:pPr algn="just" rtl="0"/>
            <a:r>
              <a:rPr lang="en-US" dirty="0" smtClean="0"/>
              <a:t>The shape of a product also plays a deciding role in the selection of a production technique. For example, </a:t>
            </a:r>
            <a:r>
              <a:rPr lang="en-US" b="1" dirty="0" smtClean="0">
                <a:solidFill>
                  <a:srgbClr val="FF0000"/>
                </a:solidFill>
              </a:rPr>
              <a:t>filament winding </a:t>
            </a:r>
            <a:r>
              <a:rPr lang="en-US" dirty="0" smtClean="0"/>
              <a:t>is most suitable for the manufacture of </a:t>
            </a:r>
            <a:r>
              <a:rPr lang="en-US" b="1" dirty="0" smtClean="0">
                <a:solidFill>
                  <a:srgbClr val="FF0000"/>
                </a:solidFill>
              </a:rPr>
              <a:t>pressure vessels and cylindrical shapes</a:t>
            </a:r>
            <a:r>
              <a:rPr lang="en-US" dirty="0" smtClean="0"/>
              <a:t>. </a:t>
            </a:r>
            <a:r>
              <a:rPr lang="en-US" b="1" dirty="0" err="1" smtClean="0">
                <a:solidFill>
                  <a:srgbClr val="FF0000"/>
                </a:solidFill>
              </a:rPr>
              <a:t>Pultrusion</a:t>
            </a:r>
            <a:r>
              <a:rPr lang="en-US" dirty="0" smtClean="0"/>
              <a:t> is very economical in producing </a:t>
            </a:r>
            <a:r>
              <a:rPr lang="en-US" b="1" dirty="0" smtClean="0">
                <a:solidFill>
                  <a:srgbClr val="FF0000"/>
                </a:solidFill>
              </a:rPr>
              <a:t>long parts with uniform cross-sections</a:t>
            </a:r>
            <a:r>
              <a:rPr lang="en-US" dirty="0" smtClean="0"/>
              <a:t>, such as circular and rectangular.</a:t>
            </a:r>
          </a:p>
          <a:p>
            <a:pPr algn="just" rtl="0"/>
            <a:endParaRPr lang="en-US" dirty="0"/>
          </a:p>
          <a:p>
            <a:pPr algn="just" rtl="0"/>
            <a:r>
              <a:rPr lang="en-US" sz="3600" b="1" dirty="0" smtClean="0">
                <a:solidFill>
                  <a:srgbClr val="C00000"/>
                </a:solidFill>
              </a:rPr>
              <a:t>Product Fabrication Needs</a:t>
            </a:r>
          </a:p>
          <a:p>
            <a:pPr algn="just" rtl="0"/>
            <a:r>
              <a:rPr lang="en-US" dirty="0" smtClean="0"/>
              <a:t>To make a part, the four major items needed are: </a:t>
            </a:r>
          </a:p>
          <a:p>
            <a:pPr algn="just" rtl="0"/>
            <a:r>
              <a:rPr lang="en-US" b="1" dirty="0" smtClean="0">
                <a:solidFill>
                  <a:srgbClr val="FF0000"/>
                </a:solidFill>
              </a:rPr>
              <a:t>1. Raw material </a:t>
            </a:r>
          </a:p>
          <a:p>
            <a:pPr algn="just" rtl="0"/>
            <a:r>
              <a:rPr lang="en-US" b="1" dirty="0" smtClean="0">
                <a:solidFill>
                  <a:srgbClr val="FF0000"/>
                </a:solidFill>
              </a:rPr>
              <a:t>2. Tooling/mold </a:t>
            </a:r>
          </a:p>
          <a:p>
            <a:pPr algn="just" rtl="0"/>
            <a:r>
              <a:rPr lang="en-US" b="1" dirty="0" smtClean="0">
                <a:solidFill>
                  <a:srgbClr val="FF0000"/>
                </a:solidFill>
              </a:rPr>
              <a:t>3. Heat </a:t>
            </a:r>
          </a:p>
          <a:p>
            <a:pPr algn="just" rtl="0"/>
            <a:r>
              <a:rPr lang="en-US" b="1" dirty="0" smtClean="0">
                <a:solidFill>
                  <a:srgbClr val="FF0000"/>
                </a:solidFill>
              </a:rPr>
              <a:t>4. Pressure</a:t>
            </a:r>
            <a:endParaRPr lang="ar-IQ" b="1" dirty="0">
              <a:solidFill>
                <a:srgbClr val="FF0000"/>
              </a:solidFill>
            </a:endParaRPr>
          </a:p>
        </p:txBody>
      </p:sp>
    </p:spTree>
    <p:extLst>
      <p:ext uri="{BB962C8B-B14F-4D97-AF65-F5344CB8AC3E}">
        <p14:creationId xmlns:p14="http://schemas.microsoft.com/office/powerpoint/2010/main" val="54105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1" y="259307"/>
            <a:ext cx="11709779" cy="6414448"/>
          </a:xfrm>
        </p:spPr>
        <p:txBody>
          <a:bodyPr/>
          <a:lstStyle/>
          <a:p>
            <a:pPr algn="just" rtl="0"/>
            <a:r>
              <a:rPr lang="en-US" dirty="0"/>
              <a:t>Depending on the manufacturing process selected, a suitable raw material is chosen and </a:t>
            </a:r>
            <a:r>
              <a:rPr lang="en-US" b="1" dirty="0">
                <a:solidFill>
                  <a:srgbClr val="FF0000"/>
                </a:solidFill>
              </a:rPr>
              <a:t>spread on the tool/mold</a:t>
            </a:r>
            <a:r>
              <a:rPr lang="en-US" dirty="0"/>
              <a:t>. Then, </a:t>
            </a:r>
            <a:r>
              <a:rPr lang="en-US" b="1" dirty="0">
                <a:solidFill>
                  <a:srgbClr val="FF0000"/>
                </a:solidFill>
              </a:rPr>
              <a:t>heat and pressure </a:t>
            </a:r>
            <a:r>
              <a:rPr lang="en-US" dirty="0"/>
              <a:t>transform the raw material into the </a:t>
            </a:r>
            <a:r>
              <a:rPr lang="en-US" b="1" dirty="0">
                <a:solidFill>
                  <a:srgbClr val="FF0000"/>
                </a:solidFill>
              </a:rPr>
              <a:t>ﬁnal shape</a:t>
            </a:r>
            <a:r>
              <a:rPr lang="en-US" dirty="0"/>
              <a:t>. Heat and pressure requirements are different for different material systems. Solid materials such as metals or thermoplastics require a large amount of heat to melt the material for processing, whereas thermosets require less heat. Generally, the </a:t>
            </a:r>
            <a:r>
              <a:rPr lang="en-US" b="1" dirty="0">
                <a:solidFill>
                  <a:srgbClr val="FF0000"/>
                </a:solidFill>
              </a:rPr>
              <a:t>higher the melting temperature </a:t>
            </a:r>
            <a:r>
              <a:rPr lang="en-US" dirty="0"/>
              <a:t>of a material, the </a:t>
            </a:r>
            <a:r>
              <a:rPr lang="en-US" b="1" dirty="0">
                <a:solidFill>
                  <a:srgbClr val="FF0000"/>
                </a:solidFill>
              </a:rPr>
              <a:t>higher the temperature and pressure </a:t>
            </a:r>
            <a:r>
              <a:rPr lang="en-US" dirty="0"/>
              <a:t>required for processing.</a:t>
            </a:r>
          </a:p>
        </p:txBody>
      </p:sp>
    </p:spTree>
    <p:extLst>
      <p:ext uri="{BB962C8B-B14F-4D97-AF65-F5344CB8AC3E}">
        <p14:creationId xmlns:p14="http://schemas.microsoft.com/office/powerpoint/2010/main" val="2943598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300251"/>
            <a:ext cx="11791665" cy="6373504"/>
          </a:xfrm>
        </p:spPr>
        <p:txBody>
          <a:bodyPr/>
          <a:lstStyle/>
          <a:p>
            <a:pPr algn="just" rtl="0"/>
            <a:r>
              <a:rPr lang="en-US" dirty="0" smtClean="0"/>
              <a:t>There are a lot of techniques to cast a composite structure whether it is straightforward or mind-boggling, single or numerous. Every method has its own particular benefits and confinements. The combination of fibers and matrix material is depending upon the </a:t>
            </a:r>
            <a:r>
              <a:rPr lang="en-US" b="1" dirty="0" smtClean="0">
                <a:solidFill>
                  <a:srgbClr val="FF0000"/>
                </a:solidFill>
              </a:rPr>
              <a:t>final use and required applications</a:t>
            </a:r>
            <a:r>
              <a:rPr lang="en-US" dirty="0" smtClean="0"/>
              <a:t> in the various field. Other important parameters include temperature, pressure, curing of the matrix, and end-use of the product to form a cost-effective method. </a:t>
            </a:r>
          </a:p>
          <a:p>
            <a:pPr algn="l" rtl="0"/>
            <a:endParaRPr lang="en-US" dirty="0" smtClean="0"/>
          </a:p>
          <a:p>
            <a:pPr algn="just" rtl="0"/>
            <a:r>
              <a:rPr lang="en-US" dirty="0" smtClean="0"/>
              <a:t>The control of these various parameters is a challenge to forming adequate manufacturing techniques for composites. For an adequate chemical reaction, </a:t>
            </a:r>
            <a:r>
              <a:rPr lang="en-US" b="1" dirty="0" smtClean="0">
                <a:solidFill>
                  <a:srgbClr val="FF0000"/>
                </a:solidFill>
              </a:rPr>
              <a:t>high temperature and pressure </a:t>
            </a:r>
            <a:r>
              <a:rPr lang="en-US" dirty="0" smtClean="0"/>
              <a:t>are required for </a:t>
            </a:r>
            <a:r>
              <a:rPr lang="en-US" b="1" dirty="0" smtClean="0">
                <a:solidFill>
                  <a:srgbClr val="FF0000"/>
                </a:solidFill>
              </a:rPr>
              <a:t>highly viscose resins </a:t>
            </a:r>
            <a:r>
              <a:rPr lang="en-US" dirty="0" smtClean="0"/>
              <a:t>to get </a:t>
            </a:r>
            <a:r>
              <a:rPr lang="en-US" b="1" dirty="0" smtClean="0">
                <a:solidFill>
                  <a:srgbClr val="FF0000"/>
                </a:solidFill>
              </a:rPr>
              <a:t>adhere and flow inside the fibers</a:t>
            </a:r>
            <a:r>
              <a:rPr lang="en-US" dirty="0" smtClean="0"/>
              <a:t> so, that </a:t>
            </a:r>
            <a:r>
              <a:rPr lang="en-US" b="1" dirty="0" smtClean="0">
                <a:solidFill>
                  <a:srgbClr val="FF0000"/>
                </a:solidFill>
              </a:rPr>
              <a:t>good bonding between fiber and matrix</a:t>
            </a:r>
            <a:r>
              <a:rPr lang="en-US" dirty="0" smtClean="0"/>
              <a:t> material be formed. The chemical reaction of resin forming cross-linking is called </a:t>
            </a:r>
            <a:r>
              <a:rPr lang="en-US" b="1" dirty="0" smtClean="0">
                <a:solidFill>
                  <a:srgbClr val="FF0000"/>
                </a:solidFill>
              </a:rPr>
              <a:t>curing</a:t>
            </a:r>
            <a:r>
              <a:rPr lang="en-US" dirty="0" smtClean="0"/>
              <a:t>. The time required to complete the curing is called the </a:t>
            </a:r>
            <a:r>
              <a:rPr lang="en-US" b="1" dirty="0" smtClean="0">
                <a:solidFill>
                  <a:srgbClr val="FF0000"/>
                </a:solidFill>
              </a:rPr>
              <a:t>cure cycle</a:t>
            </a:r>
            <a:r>
              <a:rPr lang="en-US" dirty="0" smtClean="0"/>
              <a:t>.</a:t>
            </a:r>
            <a:endParaRPr lang="ar-IQ" dirty="0"/>
          </a:p>
        </p:txBody>
      </p:sp>
    </p:spTree>
    <p:extLst>
      <p:ext uri="{BB962C8B-B14F-4D97-AF65-F5344CB8AC3E}">
        <p14:creationId xmlns:p14="http://schemas.microsoft.com/office/powerpoint/2010/main" val="31965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9" y="354842"/>
            <a:ext cx="11832608" cy="6250674"/>
          </a:xfrm>
        </p:spPr>
        <p:txBody>
          <a:bodyPr/>
          <a:lstStyle/>
          <a:p>
            <a:pPr algn="just" rtl="0"/>
            <a:r>
              <a:rPr lang="en-US" dirty="0" smtClean="0"/>
              <a:t>Depending on the manufacturing process selected, a suitable raw material is chosen and laid on the tool/mold. Then, heat and pressure are applied to transform the raw material into the final shape. Heat and pressure requirements are different for different material systems. </a:t>
            </a:r>
          </a:p>
          <a:p>
            <a:pPr algn="just" rtl="0"/>
            <a:r>
              <a:rPr lang="en-US" dirty="0" smtClean="0"/>
              <a:t>For example, </a:t>
            </a:r>
            <a:r>
              <a:rPr lang="en-US" b="1" dirty="0" smtClean="0">
                <a:solidFill>
                  <a:srgbClr val="FF0000"/>
                </a:solidFill>
              </a:rPr>
              <a:t>steel</a:t>
            </a:r>
            <a:r>
              <a:rPr lang="en-US" dirty="0" smtClean="0"/>
              <a:t>, which </a:t>
            </a:r>
            <a:r>
              <a:rPr lang="en-US" b="1" dirty="0" smtClean="0">
                <a:solidFill>
                  <a:srgbClr val="FF0000"/>
                </a:solidFill>
              </a:rPr>
              <a:t>melts at 1200°C</a:t>
            </a:r>
            <a:r>
              <a:rPr lang="en-US" dirty="0" smtClean="0"/>
              <a:t>, requires higher temperatures and pressures to process the part. </a:t>
            </a:r>
            <a:r>
              <a:rPr lang="en-US" b="1" dirty="0" smtClean="0">
                <a:solidFill>
                  <a:srgbClr val="FF0000"/>
                </a:solidFill>
              </a:rPr>
              <a:t>Aluminum</a:t>
            </a:r>
            <a:r>
              <a:rPr lang="en-US" dirty="0" smtClean="0"/>
              <a:t>, which </a:t>
            </a:r>
            <a:r>
              <a:rPr lang="en-US" b="1" dirty="0" smtClean="0">
                <a:solidFill>
                  <a:srgbClr val="FF0000"/>
                </a:solidFill>
              </a:rPr>
              <a:t>melts at around 500°C</a:t>
            </a:r>
            <a:r>
              <a:rPr lang="en-US" dirty="0" smtClean="0"/>
              <a:t>, requires less heat and pressure for transforming the shape as compared to steel processing. </a:t>
            </a:r>
            <a:r>
              <a:rPr lang="en-US" b="1" dirty="0" smtClean="0">
                <a:solidFill>
                  <a:srgbClr val="FF0000"/>
                </a:solidFill>
              </a:rPr>
              <a:t>Thermoplastics</a:t>
            </a:r>
            <a:r>
              <a:rPr lang="en-US" dirty="0" smtClean="0"/>
              <a:t> have </a:t>
            </a:r>
            <a:r>
              <a:rPr lang="en-US" b="1" dirty="0" smtClean="0">
                <a:solidFill>
                  <a:srgbClr val="FF0000"/>
                </a:solidFill>
              </a:rPr>
              <a:t>melting temperatures </a:t>
            </a:r>
            <a:r>
              <a:rPr lang="en-US" dirty="0" smtClean="0"/>
              <a:t>in the range of </a:t>
            </a:r>
            <a:r>
              <a:rPr lang="en-US" b="1" dirty="0" smtClean="0">
                <a:solidFill>
                  <a:srgbClr val="FF0000"/>
                </a:solidFill>
              </a:rPr>
              <a:t>100 to 350°C </a:t>
            </a:r>
            <a:r>
              <a:rPr lang="en-US" dirty="0" smtClean="0"/>
              <a:t>and therefore require lesser amounts of heat and pressure as compared to </a:t>
            </a:r>
            <a:r>
              <a:rPr lang="en-US" b="1" dirty="0" smtClean="0">
                <a:solidFill>
                  <a:srgbClr val="FF0000"/>
                </a:solidFill>
              </a:rPr>
              <a:t>steel and aluminum</a:t>
            </a:r>
            <a:r>
              <a:rPr lang="en-US" dirty="0" smtClean="0"/>
              <a:t>. </a:t>
            </a:r>
            <a:r>
              <a:rPr lang="en-US" b="1" dirty="0" smtClean="0">
                <a:solidFill>
                  <a:srgbClr val="FF0000"/>
                </a:solidFill>
              </a:rPr>
              <a:t>Thermosets</a:t>
            </a:r>
            <a:r>
              <a:rPr lang="en-US" dirty="0" smtClean="0"/>
              <a:t> are in a liquid state at room temperature and therefore are easy to form and process.</a:t>
            </a:r>
            <a:endParaRPr lang="ar-IQ" dirty="0"/>
          </a:p>
        </p:txBody>
      </p:sp>
    </p:spTree>
    <p:extLst>
      <p:ext uri="{BB962C8B-B14F-4D97-AF65-F5344CB8AC3E}">
        <p14:creationId xmlns:p14="http://schemas.microsoft.com/office/powerpoint/2010/main" val="594171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272956"/>
            <a:ext cx="11764369" cy="6359856"/>
          </a:xfrm>
        </p:spPr>
        <p:txBody>
          <a:bodyPr>
            <a:normAutofit/>
          </a:bodyPr>
          <a:lstStyle/>
          <a:p>
            <a:pPr algn="l" rtl="0"/>
            <a:r>
              <a:rPr lang="en-US" sz="3200" dirty="0"/>
              <a:t>There are two main processes for composites manufacturing </a:t>
            </a:r>
            <a:endParaRPr lang="ar-IQ" sz="3200" dirty="0"/>
          </a:p>
        </p:txBody>
      </p:sp>
      <p:pic>
        <p:nvPicPr>
          <p:cNvPr id="5" name="صورة 4"/>
          <p:cNvPicPr>
            <a:picLocks noChangeAspect="1"/>
          </p:cNvPicPr>
          <p:nvPr/>
        </p:nvPicPr>
        <p:blipFill>
          <a:blip r:embed="rId2"/>
          <a:stretch>
            <a:fillRect/>
          </a:stretch>
        </p:blipFill>
        <p:spPr>
          <a:xfrm>
            <a:off x="3407081" y="950440"/>
            <a:ext cx="5650793" cy="3428571"/>
          </a:xfrm>
          <a:prstGeom prst="rect">
            <a:avLst/>
          </a:prstGeom>
        </p:spPr>
      </p:pic>
      <p:sp>
        <p:nvSpPr>
          <p:cNvPr id="6" name="مستطيل 5"/>
          <p:cNvSpPr/>
          <p:nvPr/>
        </p:nvSpPr>
        <p:spPr>
          <a:xfrm>
            <a:off x="177422" y="4753599"/>
            <a:ext cx="11764368" cy="2246769"/>
          </a:xfrm>
          <a:prstGeom prst="rect">
            <a:avLst/>
          </a:prstGeom>
        </p:spPr>
        <p:txBody>
          <a:bodyPr wrap="square">
            <a:spAutoFit/>
          </a:bodyPr>
          <a:lstStyle/>
          <a:p>
            <a:pPr algn="just" rtl="0"/>
            <a:r>
              <a:rPr lang="en-US" sz="2800" dirty="0"/>
              <a:t>The difference between open molding and closed molding is in </a:t>
            </a:r>
            <a:r>
              <a:rPr lang="en-US" sz="2800" b="1" dirty="0">
                <a:solidFill>
                  <a:srgbClr val="FF0000"/>
                </a:solidFill>
              </a:rPr>
              <a:t>how the resin is cured</a:t>
            </a:r>
            <a:r>
              <a:rPr lang="en-US" sz="2800" dirty="0"/>
              <a:t>. When the resin is </a:t>
            </a:r>
            <a:r>
              <a:rPr lang="en-US" sz="2800" b="1" dirty="0">
                <a:solidFill>
                  <a:srgbClr val="FF0000"/>
                </a:solidFill>
              </a:rPr>
              <a:t>exposed</a:t>
            </a:r>
            <a:r>
              <a:rPr lang="en-US" sz="2800" dirty="0"/>
              <a:t> to the </a:t>
            </a:r>
            <a:r>
              <a:rPr lang="en-US" sz="2800" b="1" dirty="0">
                <a:solidFill>
                  <a:srgbClr val="FF0000"/>
                </a:solidFill>
              </a:rPr>
              <a:t>atmosphere during the cure</a:t>
            </a:r>
            <a:r>
              <a:rPr lang="en-US" sz="2800" dirty="0"/>
              <a:t>, it is referred to as </a:t>
            </a:r>
            <a:r>
              <a:rPr lang="en-US" sz="2800" b="1" dirty="0">
                <a:solidFill>
                  <a:srgbClr val="FF0000"/>
                </a:solidFill>
              </a:rPr>
              <a:t>open molding</a:t>
            </a:r>
            <a:r>
              <a:rPr lang="en-US" sz="2800" dirty="0"/>
              <a:t>. When the resin is </a:t>
            </a:r>
            <a:r>
              <a:rPr lang="en-US" sz="2800" b="1" dirty="0">
                <a:solidFill>
                  <a:srgbClr val="FF0000"/>
                </a:solidFill>
              </a:rPr>
              <a:t>not exposed </a:t>
            </a:r>
            <a:r>
              <a:rPr lang="en-US" sz="2800" dirty="0"/>
              <a:t>to the </a:t>
            </a:r>
            <a:r>
              <a:rPr lang="en-US" sz="2800" b="1" dirty="0">
                <a:solidFill>
                  <a:srgbClr val="FF0000"/>
                </a:solidFill>
              </a:rPr>
              <a:t>atmosphere during cure</a:t>
            </a:r>
            <a:r>
              <a:rPr lang="en-US" sz="2800" dirty="0"/>
              <a:t>, it is referred to as </a:t>
            </a:r>
            <a:r>
              <a:rPr lang="en-US" sz="2800" b="1" dirty="0">
                <a:solidFill>
                  <a:srgbClr val="FF0000"/>
                </a:solidFill>
              </a:rPr>
              <a:t>closed molding</a:t>
            </a:r>
            <a:r>
              <a:rPr lang="en-US" sz="2800" dirty="0"/>
              <a:t>.</a:t>
            </a:r>
          </a:p>
          <a:p>
            <a:pPr algn="just" rtl="0"/>
            <a:endParaRPr lang="ar-IQ" sz="2800" dirty="0"/>
          </a:p>
        </p:txBody>
      </p:sp>
    </p:spTree>
    <p:extLst>
      <p:ext uri="{BB962C8B-B14F-4D97-AF65-F5344CB8AC3E}">
        <p14:creationId xmlns:p14="http://schemas.microsoft.com/office/powerpoint/2010/main" val="32045232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742</TotalTime>
  <Words>2156</Words>
  <Application>Microsoft Office PowerPoint</Application>
  <PresentationFormat>شاشة عريضة</PresentationFormat>
  <Paragraphs>89</Paragraphs>
  <Slides>18</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18</vt:i4>
      </vt:variant>
    </vt:vector>
  </HeadingPairs>
  <TitlesOfParts>
    <vt:vector size="24" baseType="lpstr">
      <vt:lpstr>Arial</vt:lpstr>
      <vt:lpstr>Calibri</vt:lpstr>
      <vt:lpstr>Calibri Light</vt:lpstr>
      <vt:lpstr>Times New Roman</vt:lpstr>
      <vt:lpstr>Wingdings</vt:lpstr>
      <vt:lpstr>نسق Office</vt:lpstr>
      <vt:lpstr>Composite Materials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Basic Steps in a Composites Manufacturing Process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Materials</dc:title>
  <dc:creator>fas</dc:creator>
  <cp:lastModifiedBy>fas</cp:lastModifiedBy>
  <cp:revision>39</cp:revision>
  <dcterms:created xsi:type="dcterms:W3CDTF">2022-10-07T20:59:14Z</dcterms:created>
  <dcterms:modified xsi:type="dcterms:W3CDTF">2022-12-16T23:03:08Z</dcterms:modified>
</cp:coreProperties>
</file>