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7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64144E3-B508-4B83-9EA8-4C4886B9838C}" type="datetimeFigureOut">
              <a:rPr lang="ar-IQ" smtClean="0"/>
              <a:t>14/06/1444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BAD68EB-745E-4258-8902-C4C3E204381F}" type="slidenum">
              <a:rPr lang="ar-IQ" smtClean="0"/>
              <a:t>‹#›</a:t>
            </a:fld>
            <a:endParaRPr lang="ar-IQ"/>
          </a:p>
        </p:txBody>
      </p:sp>
    </p:spTree>
    <p:extLst>
      <p:ext uri="{BB962C8B-B14F-4D97-AF65-F5344CB8AC3E}">
        <p14:creationId xmlns:p14="http://schemas.microsoft.com/office/powerpoint/2010/main" val="349170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64144E3-B508-4B83-9EA8-4C4886B9838C}" type="datetimeFigureOut">
              <a:rPr lang="ar-IQ" smtClean="0"/>
              <a:t>14/06/1444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BAD68EB-745E-4258-8902-C4C3E204381F}" type="slidenum">
              <a:rPr lang="ar-IQ" smtClean="0"/>
              <a:t>‹#›</a:t>
            </a:fld>
            <a:endParaRPr lang="ar-IQ"/>
          </a:p>
        </p:txBody>
      </p:sp>
    </p:spTree>
    <p:extLst>
      <p:ext uri="{BB962C8B-B14F-4D97-AF65-F5344CB8AC3E}">
        <p14:creationId xmlns:p14="http://schemas.microsoft.com/office/powerpoint/2010/main" val="1406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64144E3-B508-4B83-9EA8-4C4886B9838C}" type="datetimeFigureOut">
              <a:rPr lang="ar-IQ" smtClean="0"/>
              <a:t>14/06/1444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BAD68EB-745E-4258-8902-C4C3E204381F}" type="slidenum">
              <a:rPr lang="ar-IQ" smtClean="0"/>
              <a:t>‹#›</a:t>
            </a:fld>
            <a:endParaRPr lang="ar-IQ"/>
          </a:p>
        </p:txBody>
      </p:sp>
    </p:spTree>
    <p:extLst>
      <p:ext uri="{BB962C8B-B14F-4D97-AF65-F5344CB8AC3E}">
        <p14:creationId xmlns:p14="http://schemas.microsoft.com/office/powerpoint/2010/main" val="274331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64144E3-B508-4B83-9EA8-4C4886B9838C}" type="datetimeFigureOut">
              <a:rPr lang="ar-IQ" smtClean="0"/>
              <a:t>14/06/1444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BAD68EB-745E-4258-8902-C4C3E204381F}" type="slidenum">
              <a:rPr lang="ar-IQ" smtClean="0"/>
              <a:t>‹#›</a:t>
            </a:fld>
            <a:endParaRPr lang="ar-IQ"/>
          </a:p>
        </p:txBody>
      </p:sp>
    </p:spTree>
    <p:extLst>
      <p:ext uri="{BB962C8B-B14F-4D97-AF65-F5344CB8AC3E}">
        <p14:creationId xmlns:p14="http://schemas.microsoft.com/office/powerpoint/2010/main" val="265912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064144E3-B508-4B83-9EA8-4C4886B9838C}" type="datetimeFigureOut">
              <a:rPr lang="ar-IQ" smtClean="0"/>
              <a:t>14/06/1444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BAD68EB-745E-4258-8902-C4C3E204381F}" type="slidenum">
              <a:rPr lang="ar-IQ" smtClean="0"/>
              <a:t>‹#›</a:t>
            </a:fld>
            <a:endParaRPr lang="ar-IQ"/>
          </a:p>
        </p:txBody>
      </p:sp>
    </p:spTree>
    <p:extLst>
      <p:ext uri="{BB962C8B-B14F-4D97-AF65-F5344CB8AC3E}">
        <p14:creationId xmlns:p14="http://schemas.microsoft.com/office/powerpoint/2010/main" val="66957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064144E3-B508-4B83-9EA8-4C4886B9838C}" type="datetimeFigureOut">
              <a:rPr lang="ar-IQ" smtClean="0"/>
              <a:t>14/06/1444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BAD68EB-745E-4258-8902-C4C3E204381F}" type="slidenum">
              <a:rPr lang="ar-IQ" smtClean="0"/>
              <a:t>‹#›</a:t>
            </a:fld>
            <a:endParaRPr lang="ar-IQ"/>
          </a:p>
        </p:txBody>
      </p:sp>
    </p:spTree>
    <p:extLst>
      <p:ext uri="{BB962C8B-B14F-4D97-AF65-F5344CB8AC3E}">
        <p14:creationId xmlns:p14="http://schemas.microsoft.com/office/powerpoint/2010/main" val="233364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064144E3-B508-4B83-9EA8-4C4886B9838C}" type="datetimeFigureOut">
              <a:rPr lang="ar-IQ" smtClean="0"/>
              <a:t>14/06/1444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0BAD68EB-745E-4258-8902-C4C3E204381F}" type="slidenum">
              <a:rPr lang="ar-IQ" smtClean="0"/>
              <a:t>‹#›</a:t>
            </a:fld>
            <a:endParaRPr lang="ar-IQ"/>
          </a:p>
        </p:txBody>
      </p:sp>
    </p:spTree>
    <p:extLst>
      <p:ext uri="{BB962C8B-B14F-4D97-AF65-F5344CB8AC3E}">
        <p14:creationId xmlns:p14="http://schemas.microsoft.com/office/powerpoint/2010/main" val="316398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64144E3-B508-4B83-9EA8-4C4886B9838C}" type="datetimeFigureOut">
              <a:rPr lang="ar-IQ" smtClean="0"/>
              <a:t>14/06/1444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0BAD68EB-745E-4258-8902-C4C3E204381F}" type="slidenum">
              <a:rPr lang="ar-IQ" smtClean="0"/>
              <a:t>‹#›</a:t>
            </a:fld>
            <a:endParaRPr lang="ar-IQ"/>
          </a:p>
        </p:txBody>
      </p:sp>
    </p:spTree>
    <p:extLst>
      <p:ext uri="{BB962C8B-B14F-4D97-AF65-F5344CB8AC3E}">
        <p14:creationId xmlns:p14="http://schemas.microsoft.com/office/powerpoint/2010/main" val="4176138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64144E3-B508-4B83-9EA8-4C4886B9838C}" type="datetimeFigureOut">
              <a:rPr lang="ar-IQ" smtClean="0"/>
              <a:t>14/06/1444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0BAD68EB-745E-4258-8902-C4C3E204381F}" type="slidenum">
              <a:rPr lang="ar-IQ" smtClean="0"/>
              <a:t>‹#›</a:t>
            </a:fld>
            <a:endParaRPr lang="ar-IQ"/>
          </a:p>
        </p:txBody>
      </p:sp>
    </p:spTree>
    <p:extLst>
      <p:ext uri="{BB962C8B-B14F-4D97-AF65-F5344CB8AC3E}">
        <p14:creationId xmlns:p14="http://schemas.microsoft.com/office/powerpoint/2010/main" val="110279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064144E3-B508-4B83-9EA8-4C4886B9838C}" type="datetimeFigureOut">
              <a:rPr lang="ar-IQ" smtClean="0"/>
              <a:t>14/06/1444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BAD68EB-745E-4258-8902-C4C3E204381F}" type="slidenum">
              <a:rPr lang="ar-IQ" smtClean="0"/>
              <a:t>‹#›</a:t>
            </a:fld>
            <a:endParaRPr lang="ar-IQ"/>
          </a:p>
        </p:txBody>
      </p:sp>
    </p:spTree>
    <p:extLst>
      <p:ext uri="{BB962C8B-B14F-4D97-AF65-F5344CB8AC3E}">
        <p14:creationId xmlns:p14="http://schemas.microsoft.com/office/powerpoint/2010/main" val="13041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064144E3-B508-4B83-9EA8-4C4886B9838C}" type="datetimeFigureOut">
              <a:rPr lang="ar-IQ" smtClean="0"/>
              <a:t>14/06/1444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BAD68EB-745E-4258-8902-C4C3E204381F}" type="slidenum">
              <a:rPr lang="ar-IQ" smtClean="0"/>
              <a:t>‹#›</a:t>
            </a:fld>
            <a:endParaRPr lang="ar-IQ"/>
          </a:p>
        </p:txBody>
      </p:sp>
    </p:spTree>
    <p:extLst>
      <p:ext uri="{BB962C8B-B14F-4D97-AF65-F5344CB8AC3E}">
        <p14:creationId xmlns:p14="http://schemas.microsoft.com/office/powerpoint/2010/main" val="231535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64144E3-B508-4B83-9EA8-4C4886B9838C}" type="datetimeFigureOut">
              <a:rPr lang="ar-IQ" smtClean="0"/>
              <a:t>14/06/1444</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AD68EB-745E-4258-8902-C4C3E204381F}" type="slidenum">
              <a:rPr lang="ar-IQ" smtClean="0"/>
              <a:t>‹#›</a:t>
            </a:fld>
            <a:endParaRPr lang="ar-IQ"/>
          </a:p>
        </p:txBody>
      </p:sp>
    </p:spTree>
    <p:extLst>
      <p:ext uri="{BB962C8B-B14F-4D97-AF65-F5344CB8AC3E}">
        <p14:creationId xmlns:p14="http://schemas.microsoft.com/office/powerpoint/2010/main" val="582338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39724"/>
            <a:ext cx="9144000" cy="1074927"/>
          </a:xfrm>
        </p:spPr>
        <p:txBody>
          <a:bodyPr>
            <a:normAutofit fontScale="90000"/>
          </a:bodyPr>
          <a:lstStyle/>
          <a:p>
            <a:r>
              <a:rPr lang="en-US" sz="7200" dirty="0" smtClean="0"/>
              <a:t>Composite Materials</a:t>
            </a:r>
            <a:endParaRPr lang="ar-IQ" sz="7200" dirty="0"/>
          </a:p>
        </p:txBody>
      </p:sp>
      <p:sp>
        <p:nvSpPr>
          <p:cNvPr id="3" name="عنوان فرعي 2"/>
          <p:cNvSpPr>
            <a:spLocks noGrp="1"/>
          </p:cNvSpPr>
          <p:nvPr>
            <p:ph type="subTitle" idx="1"/>
          </p:nvPr>
        </p:nvSpPr>
        <p:spPr>
          <a:xfrm>
            <a:off x="1851546" y="5186149"/>
            <a:ext cx="9144000" cy="1501254"/>
          </a:xfrm>
        </p:spPr>
        <p:txBody>
          <a:bodyPr>
            <a:normAutofit lnSpcReduction="10000"/>
          </a:bodyPr>
          <a:lstStyle/>
          <a:p>
            <a:r>
              <a:rPr lang="en-US" sz="4800" dirty="0" smtClean="0"/>
              <a:t>Dr. Abbas Hasan </a:t>
            </a:r>
            <a:r>
              <a:rPr lang="en-US" sz="4800" dirty="0" err="1" smtClean="0"/>
              <a:t>Faris</a:t>
            </a:r>
            <a:endParaRPr lang="en-US" sz="4800" dirty="0" smtClean="0"/>
          </a:p>
          <a:p>
            <a:r>
              <a:rPr lang="en-US" sz="4800" dirty="0" smtClean="0"/>
              <a:t>Lecture-12</a:t>
            </a:r>
            <a:endParaRPr lang="ar-IQ" sz="4800" dirty="0"/>
          </a:p>
          <a:p>
            <a:endParaRPr lang="ar-IQ" sz="48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10824"/>
            <a:ext cx="9949218" cy="3875325"/>
          </a:xfrm>
          <a:prstGeom prst="rect">
            <a:avLst/>
          </a:prstGeom>
        </p:spPr>
      </p:pic>
    </p:spTree>
    <p:extLst>
      <p:ext uri="{BB962C8B-B14F-4D97-AF65-F5344CB8AC3E}">
        <p14:creationId xmlns:p14="http://schemas.microsoft.com/office/powerpoint/2010/main" val="2620228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6479" y="204716"/>
            <a:ext cx="11928142" cy="6455391"/>
          </a:xfrm>
        </p:spPr>
        <p:txBody>
          <a:bodyPr/>
          <a:lstStyle/>
          <a:p>
            <a:pPr algn="just" rtl="0"/>
            <a:r>
              <a:rPr lang="en-US" dirty="0" smtClean="0"/>
              <a:t>Where α</a:t>
            </a:r>
            <a:r>
              <a:rPr lang="en-US" baseline="-25000" dirty="0" smtClean="0"/>
              <a:t>l</a:t>
            </a:r>
            <a:r>
              <a:rPr lang="en-US" dirty="0" smtClean="0"/>
              <a:t>, α</a:t>
            </a:r>
            <a:r>
              <a:rPr lang="en-US" baseline="-25000" dirty="0" err="1" smtClean="0"/>
              <a:t>fl</a:t>
            </a:r>
            <a:r>
              <a:rPr lang="en-US" dirty="0" smtClean="0"/>
              <a:t>, </a:t>
            </a:r>
            <a:r>
              <a:rPr lang="en-US" dirty="0" err="1" smtClean="0"/>
              <a:t>E</a:t>
            </a:r>
            <a:r>
              <a:rPr lang="en-US" baseline="-25000" dirty="0" err="1" smtClean="0"/>
              <a:t>fl</a:t>
            </a:r>
            <a:r>
              <a:rPr lang="en-US" dirty="0" smtClean="0"/>
              <a:t>, α</a:t>
            </a:r>
            <a:r>
              <a:rPr lang="en-US" baseline="-25000" dirty="0" smtClean="0"/>
              <a:t>m</a:t>
            </a:r>
            <a:r>
              <a:rPr lang="en-US" dirty="0" smtClean="0"/>
              <a:t>, </a:t>
            </a:r>
            <a:r>
              <a:rPr lang="en-US" dirty="0" err="1" smtClean="0"/>
              <a:t>E</a:t>
            </a:r>
            <a:r>
              <a:rPr lang="en-US" baseline="-25000" dirty="0" err="1" smtClean="0"/>
              <a:t>m</a:t>
            </a:r>
            <a:r>
              <a:rPr lang="en-US" dirty="0" smtClean="0"/>
              <a:t>, are the coefficient of thermal expansion in the longitudinal direction, the coefficient of thermal expansion of fibers in the longitudinal direction, the modulus of fibers in the longitudinal direction, the coefficient of thermal expansion of the matrix, the mod++++ulus of the matrix. </a:t>
            </a:r>
          </a:p>
          <a:p>
            <a:pPr algn="just" rtl="0"/>
            <a:endParaRPr lang="en-US" dirty="0"/>
          </a:p>
          <a:p>
            <a:pPr algn="just" rtl="0"/>
            <a:r>
              <a:rPr lang="en-US" dirty="0" smtClean="0"/>
              <a:t>Similarly, the longitudinal  thermal conductivity of the composite can be written as: </a:t>
            </a:r>
          </a:p>
          <a:p>
            <a:pPr algn="just" rtl="0"/>
            <a:endParaRPr lang="en-US" dirty="0"/>
          </a:p>
          <a:p>
            <a:pPr algn="just" rtl="0"/>
            <a:endParaRPr lang="en-US" dirty="0" smtClean="0"/>
          </a:p>
          <a:p>
            <a:pPr algn="just" rtl="0"/>
            <a:r>
              <a:rPr lang="en-US" dirty="0" smtClean="0"/>
              <a:t>where K</a:t>
            </a:r>
            <a:r>
              <a:rPr lang="en-US" baseline="-25000" dirty="0" smtClean="0"/>
              <a:t>l</a:t>
            </a:r>
            <a:r>
              <a:rPr lang="en-US" dirty="0" smtClean="0"/>
              <a:t>, </a:t>
            </a:r>
            <a:r>
              <a:rPr lang="en-US" dirty="0" err="1" smtClean="0"/>
              <a:t>K</a:t>
            </a:r>
            <a:r>
              <a:rPr lang="en-US" baseline="-25000" dirty="0" err="1" smtClean="0"/>
              <a:t>fl</a:t>
            </a:r>
            <a:r>
              <a:rPr lang="en-US" dirty="0" smtClean="0"/>
              <a:t>, and K</a:t>
            </a:r>
            <a:r>
              <a:rPr lang="en-US" baseline="-25000" dirty="0" smtClean="0"/>
              <a:t>m</a:t>
            </a:r>
            <a:r>
              <a:rPr lang="en-US" dirty="0" smtClean="0"/>
              <a:t> are the thermal conductivity of the composite in the longitudinal direction, the thermal conductivity of fibers in the longitudinal direction, the thermal conductivity of the matrix, respectively. </a:t>
            </a:r>
          </a:p>
          <a:p>
            <a:pPr algn="just" rtl="0"/>
            <a:endParaRPr lang="ar-IQ" dirty="0"/>
          </a:p>
        </p:txBody>
      </p:sp>
      <p:pic>
        <p:nvPicPr>
          <p:cNvPr id="4" name="صورة 3"/>
          <p:cNvPicPr>
            <a:picLocks noChangeAspect="1"/>
          </p:cNvPicPr>
          <p:nvPr/>
        </p:nvPicPr>
        <p:blipFill>
          <a:blip r:embed="rId2"/>
          <a:stretch>
            <a:fillRect/>
          </a:stretch>
        </p:blipFill>
        <p:spPr>
          <a:xfrm>
            <a:off x="4476952" y="3143285"/>
            <a:ext cx="3238095" cy="571429"/>
          </a:xfrm>
          <a:prstGeom prst="rect">
            <a:avLst/>
          </a:prstGeom>
        </p:spPr>
      </p:pic>
    </p:spTree>
    <p:extLst>
      <p:ext uri="{BB962C8B-B14F-4D97-AF65-F5344CB8AC3E}">
        <p14:creationId xmlns:p14="http://schemas.microsoft.com/office/powerpoint/2010/main" val="3487605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9183" y="177421"/>
            <a:ext cx="11928142" cy="6509982"/>
          </a:xfrm>
        </p:spPr>
        <p:txBody>
          <a:bodyPr/>
          <a:lstStyle/>
          <a:p>
            <a:pPr algn="l" rtl="0"/>
            <a:r>
              <a:rPr lang="en-US" sz="3200" b="1" dirty="0" smtClean="0"/>
              <a:t>Glass Transition Temperature: </a:t>
            </a:r>
          </a:p>
          <a:p>
            <a:pPr algn="just" rtl="0"/>
            <a:r>
              <a:rPr lang="en-US" dirty="0" smtClean="0"/>
              <a:t>Glass transition temperature (denoted </a:t>
            </a:r>
            <a:r>
              <a:rPr lang="en-US" dirty="0" err="1" smtClean="0"/>
              <a:t>by“Tg</a:t>
            </a:r>
            <a:r>
              <a:rPr lang="en-US" dirty="0" smtClean="0"/>
              <a:t>”) is the temperature at which a material experiences a significant change in properties from hard and brittle to soft and pliable. </a:t>
            </a:r>
          </a:p>
          <a:p>
            <a:pPr algn="just" rtl="0"/>
            <a:r>
              <a:rPr lang="en-US" dirty="0" smtClean="0"/>
              <a:t> At glass transition temperature, the polymeric structure turns “rubbery” upon heating </a:t>
            </a:r>
            <a:r>
              <a:rPr lang="en-US" dirty="0" err="1" smtClean="0"/>
              <a:t>and“glassy</a:t>
            </a:r>
            <a:r>
              <a:rPr lang="en-US" dirty="0" smtClean="0"/>
              <a:t>” upon cooling. It is to be noted that in the case of low </a:t>
            </a:r>
            <a:r>
              <a:rPr lang="en-US" dirty="0" err="1" smtClean="0"/>
              <a:t>Tg</a:t>
            </a:r>
            <a:r>
              <a:rPr lang="en-US" dirty="0" smtClean="0"/>
              <a:t> materials, in order to achieve the benefit of the orientation enhancement effect, the </a:t>
            </a:r>
            <a:r>
              <a:rPr lang="en-US" dirty="0" err="1" smtClean="0"/>
              <a:t>Tg</a:t>
            </a:r>
            <a:r>
              <a:rPr lang="en-US" dirty="0" smtClean="0"/>
              <a:t> should be in the vicinity of or lower than the measuring temperature. </a:t>
            </a:r>
            <a:endParaRPr lang="ar-IQ" dirty="0"/>
          </a:p>
        </p:txBody>
      </p:sp>
    </p:spTree>
    <p:extLst>
      <p:ext uri="{BB962C8B-B14F-4D97-AF65-F5344CB8AC3E}">
        <p14:creationId xmlns:p14="http://schemas.microsoft.com/office/powerpoint/2010/main" val="59631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0125" y="191069"/>
            <a:ext cx="11859905" cy="6482686"/>
          </a:xfrm>
        </p:spPr>
        <p:txBody>
          <a:bodyPr/>
          <a:lstStyle/>
          <a:p>
            <a:pPr algn="l" rtl="0"/>
            <a:r>
              <a:rPr lang="en-US" sz="3600" b="1" u="sng" dirty="0" smtClean="0"/>
              <a:t>7. Electrical properties </a:t>
            </a:r>
          </a:p>
          <a:p>
            <a:pPr algn="just" rtl="0"/>
            <a:r>
              <a:rPr lang="en-US" dirty="0" smtClean="0"/>
              <a:t>It has been shown that the composite structure using an insulating  a polymer as the host matrix improves the physical and chemical properties of electrically conductive polymers  (ECPs). </a:t>
            </a:r>
          </a:p>
          <a:p>
            <a:pPr algn="just" rtl="0"/>
            <a:r>
              <a:rPr lang="en-US" dirty="0" smtClean="0"/>
              <a:t>In the high-temperature region, the electrical conductivity (σ) of the films is found to follow the equation given below : </a:t>
            </a:r>
          </a:p>
          <a:p>
            <a:pPr algn="just" rtl="0"/>
            <a:endParaRPr lang="en-US" dirty="0"/>
          </a:p>
          <a:p>
            <a:pPr algn="just" rtl="0"/>
            <a:endParaRPr lang="en-US" dirty="0" smtClean="0"/>
          </a:p>
          <a:p>
            <a:pPr algn="just" rtl="0"/>
            <a:endParaRPr lang="en-US" dirty="0" smtClean="0"/>
          </a:p>
          <a:p>
            <a:pPr algn="just" rtl="0"/>
            <a:r>
              <a:rPr lang="en-US" dirty="0" smtClean="0"/>
              <a:t>where </a:t>
            </a:r>
            <a:r>
              <a:rPr lang="en-US" dirty="0" err="1" smtClean="0"/>
              <a:t>E</a:t>
            </a:r>
            <a:r>
              <a:rPr lang="en-US" baseline="-25000" dirty="0" err="1" smtClean="0"/>
              <a:t>a</a:t>
            </a:r>
            <a:r>
              <a:rPr lang="en-US" dirty="0" smtClean="0"/>
              <a:t>, T, and k are the activation energy, absolute temperature, and Boltzmann constant, respectively. It has been reported that the mechanical properties of the conductive composites can be improved with a decrement in electrical conductivity. </a:t>
            </a:r>
          </a:p>
          <a:p>
            <a:pPr algn="just" rtl="0"/>
            <a:endParaRPr lang="ar-IQ" dirty="0"/>
          </a:p>
        </p:txBody>
      </p:sp>
      <p:pic>
        <p:nvPicPr>
          <p:cNvPr id="4" name="صورة 3"/>
          <p:cNvPicPr>
            <a:picLocks noChangeAspect="1"/>
          </p:cNvPicPr>
          <p:nvPr/>
        </p:nvPicPr>
        <p:blipFill>
          <a:blip r:embed="rId2"/>
          <a:stretch>
            <a:fillRect/>
          </a:stretch>
        </p:blipFill>
        <p:spPr>
          <a:xfrm>
            <a:off x="4464254" y="2933762"/>
            <a:ext cx="3263492" cy="990476"/>
          </a:xfrm>
          <a:prstGeom prst="rect">
            <a:avLst/>
          </a:prstGeom>
        </p:spPr>
      </p:pic>
    </p:spTree>
    <p:extLst>
      <p:ext uri="{BB962C8B-B14F-4D97-AF65-F5344CB8AC3E}">
        <p14:creationId xmlns:p14="http://schemas.microsoft.com/office/powerpoint/2010/main" val="3792537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2831" y="150125"/>
            <a:ext cx="11941790" cy="6564574"/>
          </a:xfrm>
        </p:spPr>
        <p:txBody>
          <a:bodyPr/>
          <a:lstStyle/>
          <a:p>
            <a:pPr algn="l" rtl="0"/>
            <a:r>
              <a:rPr lang="en-US" sz="3600" b="1" u="sng" dirty="0" smtClean="0"/>
              <a:t>8. Biological properties </a:t>
            </a:r>
          </a:p>
          <a:p>
            <a:pPr algn="just" rtl="0"/>
            <a:r>
              <a:rPr lang="en-US" dirty="0" smtClean="0"/>
              <a:t>Biological characterizations of composite materials include toxicity and degradation testing procedures, which are most important in biological applications. The interphases of such composites are particularly important in the case of bio-related applications; hence, their properties in terms of biocompatibility, biodegradability, and bioactivity have to be well understood before practical applications. </a:t>
            </a:r>
            <a:endParaRPr lang="ar-IQ" dirty="0"/>
          </a:p>
        </p:txBody>
      </p:sp>
    </p:spTree>
    <p:extLst>
      <p:ext uri="{BB962C8B-B14F-4D97-AF65-F5344CB8AC3E}">
        <p14:creationId xmlns:p14="http://schemas.microsoft.com/office/powerpoint/2010/main" val="239761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47382" y="105819"/>
            <a:ext cx="10515600" cy="781286"/>
          </a:xfrm>
        </p:spPr>
        <p:txBody>
          <a:bodyPr>
            <a:normAutofit/>
          </a:bodyPr>
          <a:lstStyle/>
          <a:p>
            <a:pPr algn="ctr"/>
            <a:r>
              <a:rPr lang="en-US" sz="4800" b="1" dirty="0" smtClean="0">
                <a:solidFill>
                  <a:srgbClr val="7030A0"/>
                </a:solidFill>
              </a:rPr>
              <a:t>Characterization of Composite Materials </a:t>
            </a:r>
            <a:endParaRPr lang="ar-IQ" sz="4800" b="1" dirty="0">
              <a:solidFill>
                <a:srgbClr val="7030A0"/>
              </a:solidFill>
            </a:endParaRPr>
          </a:p>
        </p:txBody>
      </p:sp>
      <p:sp>
        <p:nvSpPr>
          <p:cNvPr id="3" name="عنصر نائب للمحتوى 2"/>
          <p:cNvSpPr>
            <a:spLocks noGrp="1"/>
          </p:cNvSpPr>
          <p:nvPr>
            <p:ph idx="1"/>
          </p:nvPr>
        </p:nvSpPr>
        <p:spPr>
          <a:xfrm>
            <a:off x="136478" y="887105"/>
            <a:ext cx="11859904" cy="5841242"/>
          </a:xfrm>
        </p:spPr>
        <p:txBody>
          <a:bodyPr>
            <a:normAutofit/>
          </a:bodyPr>
          <a:lstStyle/>
          <a:p>
            <a:pPr algn="just" rtl="0"/>
            <a:r>
              <a:rPr lang="en-US" dirty="0" smtClean="0"/>
              <a:t>The composites have major applications in advanced fields such as structure, thermal engines, blades, automobiles, aerospace, rocket, and missiles. The characterization of a composite is one of the essential tasks for developing the desired composite products for particular applications. </a:t>
            </a:r>
          </a:p>
          <a:p>
            <a:pPr algn="just" rtl="0"/>
            <a:endParaRPr lang="en-US" dirty="0"/>
          </a:p>
          <a:p>
            <a:pPr algn="just" rtl="0"/>
            <a:r>
              <a:rPr lang="en-US" dirty="0" smtClean="0"/>
              <a:t>Composite material characterization is a vital part of the product development and production process. Physical and chemical characterization helps developers to further their understanding of products and materials, thus ensuring quality control.</a:t>
            </a:r>
          </a:p>
          <a:p>
            <a:pPr algn="just" rtl="0"/>
            <a:endParaRPr lang="en-US" dirty="0" smtClean="0"/>
          </a:p>
          <a:p>
            <a:pPr algn="just" rtl="0"/>
            <a:r>
              <a:rPr lang="en-US" dirty="0" smtClean="0"/>
              <a:t> The major characterization studies used for composites for the evaluation of performance in the targeted areas are mechanical, thermal, electrical, magnetic, piezoelectric, </a:t>
            </a:r>
            <a:r>
              <a:rPr lang="en-US" dirty="0" err="1" smtClean="0"/>
              <a:t>tribological</a:t>
            </a:r>
            <a:r>
              <a:rPr lang="en-US" dirty="0" smtClean="0"/>
              <a:t>, rheological, and biological. </a:t>
            </a:r>
          </a:p>
          <a:p>
            <a:pPr algn="just" rtl="0"/>
            <a:endParaRPr lang="en-US" dirty="0"/>
          </a:p>
        </p:txBody>
      </p:sp>
    </p:spTree>
    <p:extLst>
      <p:ext uri="{BB962C8B-B14F-4D97-AF65-F5344CB8AC3E}">
        <p14:creationId xmlns:p14="http://schemas.microsoft.com/office/powerpoint/2010/main" val="1199228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6479" y="163773"/>
            <a:ext cx="11928142" cy="6550926"/>
          </a:xfrm>
        </p:spPr>
        <p:txBody>
          <a:bodyPr>
            <a:normAutofit/>
          </a:bodyPr>
          <a:lstStyle/>
          <a:p>
            <a:pPr marL="742950" indent="-742950" algn="l" rtl="0">
              <a:buAutoNum type="arabicPeriod"/>
            </a:pPr>
            <a:r>
              <a:rPr lang="en-US" sz="3600" b="1" u="sng" dirty="0" smtClean="0"/>
              <a:t>Volume Fraction </a:t>
            </a:r>
          </a:p>
          <a:p>
            <a:pPr marL="0" indent="0" algn="just" rtl="0">
              <a:buNone/>
            </a:pPr>
            <a:r>
              <a:rPr lang="en-US" sz="3600" dirty="0" smtClean="0"/>
              <a:t>In a composite material, the parameter “volume fraction” plays a major role in characterizing its various properties such as mechanical, thermal, electrical, etc. The fiber volume fraction determines the strength of the composites. </a:t>
            </a:r>
          </a:p>
          <a:p>
            <a:pPr marL="0" indent="0" algn="just" rtl="0">
              <a:buNone/>
            </a:pPr>
            <a:r>
              <a:rPr lang="en-US" sz="3600" dirty="0" smtClean="0"/>
              <a:t>Delamination is the major damage noticed for specimens with higher fiber volume percent, </a:t>
            </a:r>
          </a:p>
          <a:p>
            <a:pPr marL="0" indent="0" algn="just" rtl="0">
              <a:buNone/>
            </a:pPr>
            <a:endParaRPr lang="ar-IQ" sz="3600" dirty="0"/>
          </a:p>
        </p:txBody>
      </p:sp>
      <p:pic>
        <p:nvPicPr>
          <p:cNvPr id="4" name="صورة 3"/>
          <p:cNvPicPr>
            <a:picLocks noChangeAspect="1"/>
          </p:cNvPicPr>
          <p:nvPr/>
        </p:nvPicPr>
        <p:blipFill>
          <a:blip r:embed="rId2"/>
          <a:stretch>
            <a:fillRect/>
          </a:stretch>
        </p:blipFill>
        <p:spPr>
          <a:xfrm>
            <a:off x="2702257" y="3862928"/>
            <a:ext cx="7984691" cy="2995072"/>
          </a:xfrm>
          <a:prstGeom prst="rect">
            <a:avLst/>
          </a:prstGeom>
        </p:spPr>
      </p:pic>
    </p:spTree>
    <p:extLst>
      <p:ext uri="{BB962C8B-B14F-4D97-AF65-F5344CB8AC3E}">
        <p14:creationId xmlns:p14="http://schemas.microsoft.com/office/powerpoint/2010/main" val="35094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9183" y="109182"/>
            <a:ext cx="11928142" cy="6591869"/>
          </a:xfrm>
        </p:spPr>
        <p:txBody>
          <a:bodyPr/>
          <a:lstStyle/>
          <a:p>
            <a:pPr algn="l" rtl="0"/>
            <a:r>
              <a:rPr lang="en-US" dirty="0" smtClean="0"/>
              <a:t>while the matrix cracking and interface </a:t>
            </a:r>
            <a:r>
              <a:rPr lang="en-US" dirty="0" err="1" smtClean="0"/>
              <a:t>debonding</a:t>
            </a:r>
            <a:r>
              <a:rPr lang="en-US" dirty="0" smtClean="0"/>
              <a:t> occur for materials with low fiber volume percent. </a:t>
            </a:r>
          </a:p>
          <a:p>
            <a:pPr algn="l" rtl="0"/>
            <a:endParaRPr lang="en-US" dirty="0" smtClean="0"/>
          </a:p>
          <a:p>
            <a:pPr algn="l" rtl="0"/>
            <a:endParaRPr lang="ar-IQ" dirty="0"/>
          </a:p>
        </p:txBody>
      </p:sp>
      <p:pic>
        <p:nvPicPr>
          <p:cNvPr id="5" name="صورة 4"/>
          <p:cNvPicPr/>
          <p:nvPr/>
        </p:nvPicPr>
        <p:blipFill>
          <a:blip r:embed="rId2"/>
          <a:stretch>
            <a:fillRect/>
          </a:stretch>
        </p:blipFill>
        <p:spPr>
          <a:xfrm>
            <a:off x="2811439" y="968991"/>
            <a:ext cx="6164286" cy="3936384"/>
          </a:xfrm>
          <a:prstGeom prst="rect">
            <a:avLst/>
          </a:prstGeom>
        </p:spPr>
      </p:pic>
      <p:sp>
        <p:nvSpPr>
          <p:cNvPr id="6" name="مستطيل 5"/>
          <p:cNvSpPr/>
          <p:nvPr/>
        </p:nvSpPr>
        <p:spPr>
          <a:xfrm>
            <a:off x="109183" y="5178272"/>
            <a:ext cx="11928142" cy="954107"/>
          </a:xfrm>
          <a:prstGeom prst="rect">
            <a:avLst/>
          </a:prstGeom>
        </p:spPr>
        <p:txBody>
          <a:bodyPr wrap="square">
            <a:spAutoFit/>
          </a:bodyPr>
          <a:lstStyle/>
          <a:p>
            <a:pPr algn="just" rtl="0"/>
            <a:r>
              <a:rPr lang="ar-IQ" sz="2800" dirty="0" err="1" smtClean="0"/>
              <a:t>The</a:t>
            </a:r>
            <a:r>
              <a:rPr lang="ar-IQ" sz="2800" dirty="0" smtClean="0"/>
              <a:t> </a:t>
            </a:r>
            <a:r>
              <a:rPr lang="ar-IQ" sz="2800" dirty="0" err="1" smtClean="0"/>
              <a:t>fiber</a:t>
            </a:r>
            <a:r>
              <a:rPr lang="ar-IQ" sz="2800" dirty="0" smtClean="0"/>
              <a:t> </a:t>
            </a:r>
            <a:r>
              <a:rPr lang="ar-IQ" sz="2800" dirty="0" err="1" smtClean="0"/>
              <a:t>volume</a:t>
            </a:r>
            <a:r>
              <a:rPr lang="ar-IQ" sz="2800" dirty="0" smtClean="0"/>
              <a:t> </a:t>
            </a:r>
            <a:r>
              <a:rPr lang="ar-IQ" sz="2800" dirty="0" err="1" smtClean="0"/>
              <a:t>fraction</a:t>
            </a:r>
            <a:r>
              <a:rPr lang="ar-IQ" sz="2800" dirty="0" smtClean="0"/>
              <a:t> (</a:t>
            </a:r>
            <a:r>
              <a:rPr lang="ar-IQ" sz="2800" dirty="0" err="1" smtClean="0"/>
              <a:t>Vf</a:t>
            </a:r>
            <a:r>
              <a:rPr lang="ar-IQ" sz="2800" dirty="0" smtClean="0"/>
              <a:t>) </a:t>
            </a:r>
            <a:r>
              <a:rPr lang="ar-IQ" sz="2800" dirty="0" err="1" smtClean="0"/>
              <a:t>can</a:t>
            </a:r>
            <a:r>
              <a:rPr lang="ar-IQ" sz="2800" dirty="0" smtClean="0"/>
              <a:t> </a:t>
            </a:r>
            <a:r>
              <a:rPr lang="ar-IQ" sz="2800" dirty="0" err="1" smtClean="0"/>
              <a:t>be</a:t>
            </a:r>
            <a:r>
              <a:rPr lang="ar-IQ" sz="2800" dirty="0" smtClean="0"/>
              <a:t> </a:t>
            </a:r>
            <a:r>
              <a:rPr lang="ar-IQ" sz="2800" dirty="0" err="1" smtClean="0"/>
              <a:t>written</a:t>
            </a:r>
            <a:r>
              <a:rPr lang="ar-IQ" sz="2800" dirty="0" smtClean="0"/>
              <a:t> </a:t>
            </a:r>
            <a:r>
              <a:rPr lang="ar-IQ" sz="2800" dirty="0" err="1" smtClean="0"/>
              <a:t>in</a:t>
            </a:r>
            <a:r>
              <a:rPr lang="ar-IQ" sz="2800" dirty="0" smtClean="0"/>
              <a:t> </a:t>
            </a:r>
            <a:r>
              <a:rPr lang="ar-IQ" sz="2800" dirty="0" err="1" smtClean="0"/>
              <a:t>terms</a:t>
            </a:r>
            <a:r>
              <a:rPr lang="ar-IQ" sz="2800" dirty="0" smtClean="0"/>
              <a:t> </a:t>
            </a:r>
            <a:r>
              <a:rPr lang="ar-IQ" sz="2800" dirty="0" err="1" smtClean="0"/>
              <a:t>of</a:t>
            </a:r>
            <a:r>
              <a:rPr lang="ar-IQ" sz="2800" dirty="0" smtClean="0"/>
              <a:t> </a:t>
            </a:r>
            <a:r>
              <a:rPr lang="ar-IQ" sz="2800" dirty="0" err="1" smtClean="0"/>
              <a:t>fiber</a:t>
            </a:r>
            <a:r>
              <a:rPr lang="ar-IQ" sz="2800" dirty="0" smtClean="0"/>
              <a:t> </a:t>
            </a:r>
            <a:r>
              <a:rPr lang="ar-IQ" sz="2800" dirty="0" err="1" smtClean="0"/>
              <a:t>weight</a:t>
            </a:r>
            <a:r>
              <a:rPr lang="ar-IQ" sz="2800" dirty="0" smtClean="0"/>
              <a:t> </a:t>
            </a:r>
            <a:r>
              <a:rPr lang="ar-IQ" sz="2800" dirty="0" err="1" smtClean="0"/>
              <a:t>fraction</a:t>
            </a:r>
            <a:r>
              <a:rPr lang="ar-IQ" sz="2800" dirty="0" smtClean="0"/>
              <a:t>(</a:t>
            </a:r>
            <a:r>
              <a:rPr lang="ar-IQ" sz="2800" dirty="0" err="1" smtClean="0"/>
              <a:t>Wf</a:t>
            </a:r>
            <a:r>
              <a:rPr lang="ar-IQ" sz="2800" dirty="0" smtClean="0"/>
              <a:t>) </a:t>
            </a:r>
            <a:r>
              <a:rPr lang="ar-IQ" sz="2800" dirty="0" err="1" smtClean="0"/>
              <a:t>as</a:t>
            </a:r>
            <a:r>
              <a:rPr lang="ar-IQ" sz="2800" dirty="0" smtClean="0"/>
              <a:t>: </a:t>
            </a:r>
            <a:endParaRPr lang="ar-IQ" sz="2800" dirty="0"/>
          </a:p>
        </p:txBody>
      </p:sp>
      <p:pic>
        <p:nvPicPr>
          <p:cNvPr id="7" name="صورة 6"/>
          <p:cNvPicPr>
            <a:picLocks noChangeAspect="1"/>
          </p:cNvPicPr>
          <p:nvPr/>
        </p:nvPicPr>
        <p:blipFill>
          <a:blip r:embed="rId3"/>
          <a:stretch>
            <a:fillRect/>
          </a:stretch>
        </p:blipFill>
        <p:spPr>
          <a:xfrm>
            <a:off x="4563882" y="5672480"/>
            <a:ext cx="3555555" cy="1028571"/>
          </a:xfrm>
          <a:prstGeom prst="rect">
            <a:avLst/>
          </a:prstGeom>
        </p:spPr>
      </p:pic>
    </p:spTree>
    <p:extLst>
      <p:ext uri="{BB962C8B-B14F-4D97-AF65-F5344CB8AC3E}">
        <p14:creationId xmlns:p14="http://schemas.microsoft.com/office/powerpoint/2010/main" val="222046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0125" y="122830"/>
            <a:ext cx="11873553" cy="6632812"/>
          </a:xfrm>
        </p:spPr>
        <p:txBody>
          <a:bodyPr/>
          <a:lstStyle/>
          <a:p>
            <a:pPr algn="just" rtl="0"/>
            <a:r>
              <a:rPr lang="en-US" dirty="0" smtClean="0"/>
              <a:t>Where </a:t>
            </a:r>
            <a:r>
              <a:rPr lang="en-US" dirty="0" err="1" smtClean="0"/>
              <a:t>ρm</a:t>
            </a:r>
            <a:r>
              <a:rPr lang="en-US" dirty="0" smtClean="0"/>
              <a:t>, </a:t>
            </a:r>
            <a:r>
              <a:rPr lang="en-US" dirty="0" err="1" smtClean="0"/>
              <a:t>ρf</a:t>
            </a:r>
            <a:r>
              <a:rPr lang="en-US" dirty="0" smtClean="0"/>
              <a:t>, </a:t>
            </a:r>
            <a:r>
              <a:rPr lang="en-US" dirty="0" err="1" smtClean="0"/>
              <a:t>Wf</a:t>
            </a:r>
            <a:r>
              <a:rPr lang="en-US" dirty="0" smtClean="0"/>
              <a:t>, and Wm are the density of the matrix, the density of the fiber, the weight fraction of the fiber, and the weight fraction of the matrix, respectively. </a:t>
            </a:r>
          </a:p>
          <a:p>
            <a:pPr algn="just" rtl="0"/>
            <a:r>
              <a:rPr lang="en-US" dirty="0" smtClean="0"/>
              <a:t>The fiber volume percent of a composite are determined by chemical matrix digestion method, the burn test, or by </a:t>
            </a:r>
            <a:r>
              <a:rPr lang="en-US" dirty="0" err="1" smtClean="0"/>
              <a:t>photomicrographic</a:t>
            </a:r>
            <a:r>
              <a:rPr lang="en-US" dirty="0" smtClean="0"/>
              <a:t> techniques. </a:t>
            </a:r>
          </a:p>
          <a:p>
            <a:pPr algn="just" rtl="0"/>
            <a:endParaRPr lang="en-US" dirty="0"/>
          </a:p>
          <a:p>
            <a:pPr algn="just" rtl="0"/>
            <a:r>
              <a:rPr lang="en-US" sz="3600" b="1" u="sng" dirty="0" smtClean="0"/>
              <a:t>2. Voids </a:t>
            </a:r>
          </a:p>
          <a:p>
            <a:pPr algn="just" rtl="0"/>
            <a:r>
              <a:rPr lang="en-US" dirty="0" smtClean="0"/>
              <a:t>Voids form at the interface of composite structures. </a:t>
            </a:r>
          </a:p>
          <a:p>
            <a:pPr algn="just" rtl="0"/>
            <a:endParaRPr lang="ar-IQ" dirty="0"/>
          </a:p>
        </p:txBody>
      </p:sp>
      <p:pic>
        <p:nvPicPr>
          <p:cNvPr id="5" name="صورة 4"/>
          <p:cNvPicPr/>
          <p:nvPr/>
        </p:nvPicPr>
        <p:blipFill>
          <a:blip r:embed="rId2"/>
          <a:stretch>
            <a:fillRect/>
          </a:stretch>
        </p:blipFill>
        <p:spPr>
          <a:xfrm>
            <a:off x="2552132" y="3999291"/>
            <a:ext cx="7710984" cy="2756351"/>
          </a:xfrm>
          <a:prstGeom prst="rect">
            <a:avLst/>
          </a:prstGeom>
        </p:spPr>
      </p:pic>
    </p:spTree>
    <p:extLst>
      <p:ext uri="{BB962C8B-B14F-4D97-AF65-F5344CB8AC3E}">
        <p14:creationId xmlns:p14="http://schemas.microsoft.com/office/powerpoint/2010/main" val="268122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36479" y="109182"/>
            <a:ext cx="11914494" cy="6578221"/>
          </a:xfrm>
        </p:spPr>
        <p:txBody>
          <a:bodyPr/>
          <a:lstStyle/>
          <a:p>
            <a:pPr algn="just" rtl="0"/>
            <a:r>
              <a:rPr lang="en-US" dirty="0" smtClean="0"/>
              <a:t> These are generally formed as gas bubbles trapped inside the cured composite materials. The primary sources of voids include the material constituents and the synthesis processes. </a:t>
            </a:r>
          </a:p>
          <a:p>
            <a:pPr algn="just" rtl="0"/>
            <a:r>
              <a:rPr lang="en-US" dirty="0" smtClean="0"/>
              <a:t>Void is undesirable and has an adverse effect on the mechanical properties of composites. Void area greater than 0.03 mm2 results in the deterioration of mechanical </a:t>
            </a:r>
            <a:r>
              <a:rPr lang="en-US" dirty="0" err="1" smtClean="0"/>
              <a:t>properties.The</a:t>
            </a:r>
            <a:r>
              <a:rPr lang="en-US" dirty="0" smtClean="0"/>
              <a:t> equation for determining the volume fraction of the void is given as: </a:t>
            </a:r>
          </a:p>
          <a:p>
            <a:pPr algn="just" rtl="0"/>
            <a:endParaRPr lang="en-US" dirty="0"/>
          </a:p>
          <a:p>
            <a:pPr algn="just" rtl="0"/>
            <a:endParaRPr lang="en-US" dirty="0" smtClean="0"/>
          </a:p>
          <a:p>
            <a:pPr algn="just" rtl="0"/>
            <a:endParaRPr lang="en-US" dirty="0" smtClean="0"/>
          </a:p>
          <a:p>
            <a:pPr algn="just" rtl="0"/>
            <a:r>
              <a:rPr lang="en-US" dirty="0" smtClean="0"/>
              <a:t>Where is the experimentally determined composite density. </a:t>
            </a:r>
          </a:p>
          <a:p>
            <a:pPr algn="just" rtl="0"/>
            <a:endParaRPr lang="ar-IQ" dirty="0"/>
          </a:p>
        </p:txBody>
      </p:sp>
      <p:pic>
        <p:nvPicPr>
          <p:cNvPr id="4" name="صورة 3"/>
          <p:cNvPicPr>
            <a:picLocks noChangeAspect="1"/>
          </p:cNvPicPr>
          <p:nvPr/>
        </p:nvPicPr>
        <p:blipFill>
          <a:blip r:embed="rId2"/>
          <a:stretch>
            <a:fillRect/>
          </a:stretch>
        </p:blipFill>
        <p:spPr>
          <a:xfrm>
            <a:off x="3464937" y="3114030"/>
            <a:ext cx="4825397" cy="1066667"/>
          </a:xfrm>
          <a:prstGeom prst="rect">
            <a:avLst/>
          </a:prstGeom>
        </p:spPr>
      </p:pic>
    </p:spTree>
    <p:extLst>
      <p:ext uri="{BB962C8B-B14F-4D97-AF65-F5344CB8AC3E}">
        <p14:creationId xmlns:p14="http://schemas.microsoft.com/office/powerpoint/2010/main" val="260307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2831" y="109182"/>
            <a:ext cx="11914494" cy="6564573"/>
          </a:xfrm>
        </p:spPr>
        <p:txBody>
          <a:bodyPr>
            <a:normAutofit lnSpcReduction="10000"/>
          </a:bodyPr>
          <a:lstStyle/>
          <a:p>
            <a:pPr algn="l" rtl="0"/>
            <a:r>
              <a:rPr lang="en-US" sz="3600" b="1" u="sng" dirty="0" smtClean="0"/>
              <a:t>3. Surface Roughness </a:t>
            </a:r>
            <a:endParaRPr lang="en-US" sz="3600" b="1" u="sng" dirty="0"/>
          </a:p>
          <a:p>
            <a:pPr algn="just" rtl="0"/>
            <a:r>
              <a:rPr lang="en-US" dirty="0" smtClean="0"/>
              <a:t>Surface roughness is an important parameter for ascertaining surface quality and aesthetic value. The average surface roughness (Ra value) is one of the most frequently used parameters for surface roughness, which describes the height of irregularities and gives an indirect indication of the sharpness and depth of surface notches. Researchers have used this Ra value for studying the impacts of various process parameters on the surface quality of FRP(fiber-reinforced polymer composites) composites. </a:t>
            </a:r>
          </a:p>
          <a:p>
            <a:pPr algn="just" rtl="0"/>
            <a:endParaRPr lang="en-US" dirty="0"/>
          </a:p>
          <a:p>
            <a:pPr algn="just" rtl="0"/>
            <a:r>
              <a:rPr lang="en-US" sz="3600" b="1" u="sng" dirty="0" smtClean="0"/>
              <a:t>4. Surface Topography </a:t>
            </a:r>
          </a:p>
          <a:p>
            <a:pPr algn="just" rtl="0"/>
            <a:r>
              <a:rPr lang="en-US" dirty="0" smtClean="0"/>
              <a:t>Scanning </a:t>
            </a:r>
            <a:r>
              <a:rPr lang="en-US" dirty="0" err="1" smtClean="0"/>
              <a:t>electronmicroscope</a:t>
            </a:r>
            <a:r>
              <a:rPr lang="en-US" dirty="0" smtClean="0"/>
              <a:t> (SEM)</a:t>
            </a:r>
          </a:p>
          <a:p>
            <a:pPr algn="just" rtl="0"/>
            <a:r>
              <a:rPr lang="en-US" dirty="0" smtClean="0"/>
              <a:t>is also used for studying the topography of solids. In the field of FRPs, it is used to reveal the actual distribution of fibers and matrix in the composite. It is also used for the analysis of fractured surfaces and helps to examine the crack propagation in fibrous composite materials in order to gain an insight into composite strength, the adhesion between the phases, and the mode of failure. </a:t>
            </a:r>
            <a:endParaRPr lang="ar-IQ" dirty="0"/>
          </a:p>
        </p:txBody>
      </p:sp>
    </p:spTree>
    <p:extLst>
      <p:ext uri="{BB962C8B-B14F-4D97-AF65-F5344CB8AC3E}">
        <p14:creationId xmlns:p14="http://schemas.microsoft.com/office/powerpoint/2010/main" val="216304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552451" y="150813"/>
            <a:ext cx="11539465" cy="6523037"/>
          </a:xfrm>
          <a:prstGeom prst="rect">
            <a:avLst/>
          </a:prstGeom>
        </p:spPr>
      </p:pic>
    </p:spTree>
    <p:extLst>
      <p:ext uri="{BB962C8B-B14F-4D97-AF65-F5344CB8AC3E}">
        <p14:creationId xmlns:p14="http://schemas.microsoft.com/office/powerpoint/2010/main" val="153267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0125" y="163772"/>
            <a:ext cx="11914495" cy="6564573"/>
          </a:xfrm>
        </p:spPr>
        <p:txBody>
          <a:bodyPr/>
          <a:lstStyle/>
          <a:p>
            <a:pPr algn="l" rtl="0"/>
            <a:r>
              <a:rPr lang="en-US" sz="3600" b="1" u="sng" dirty="0" smtClean="0"/>
              <a:t>5. Mechanical properties </a:t>
            </a:r>
          </a:p>
          <a:p>
            <a:pPr algn="l" rtl="0"/>
            <a:r>
              <a:rPr lang="en-US" dirty="0" smtClean="0"/>
              <a:t>The mechanical properties of composites include (</a:t>
            </a:r>
            <a:r>
              <a:rPr lang="en-US" dirty="0" err="1" smtClean="0"/>
              <a:t>i</a:t>
            </a:r>
            <a:r>
              <a:rPr lang="en-US" dirty="0" smtClean="0"/>
              <a:t>) strain and yield strength in tension, compression, shear, and torsion, (ii) ILSS (</a:t>
            </a:r>
            <a:r>
              <a:rPr lang="en-US" dirty="0" err="1" smtClean="0"/>
              <a:t>Interlaminar</a:t>
            </a:r>
            <a:r>
              <a:rPr lang="en-US" dirty="0" smtClean="0"/>
              <a:t> Shear Strength ) between the matrix and fiber, (iii) flexural fatigue strength, (iv) impact strength, (v) stress relaxation, and (vi) creep. </a:t>
            </a:r>
          </a:p>
          <a:p>
            <a:pPr algn="l" rtl="0"/>
            <a:endParaRPr lang="en-US" dirty="0"/>
          </a:p>
          <a:p>
            <a:pPr algn="l" rtl="0"/>
            <a:r>
              <a:rPr lang="en-US" sz="3600" b="1" u="sng" dirty="0" smtClean="0"/>
              <a:t>6. Thermal properties</a:t>
            </a:r>
          </a:p>
          <a:p>
            <a:pPr algn="just" rtl="0"/>
            <a:r>
              <a:rPr lang="en-US" dirty="0" smtClean="0"/>
              <a:t>Thermal characterization is very important to achieve precise measurements before the application. The thermal behavior of composite materials is evaluated based on the coefficient of thermal expansions (CTEs). The CTEs are given by </a:t>
            </a:r>
            <a:r>
              <a:rPr lang="en-US" dirty="0" err="1" smtClean="0"/>
              <a:t>Eq</a:t>
            </a:r>
            <a:r>
              <a:rPr lang="en-US" dirty="0" smtClean="0"/>
              <a:t>: </a:t>
            </a:r>
          </a:p>
          <a:p>
            <a:pPr algn="just" rtl="0"/>
            <a:endParaRPr lang="ar-IQ" dirty="0"/>
          </a:p>
        </p:txBody>
      </p:sp>
      <p:pic>
        <p:nvPicPr>
          <p:cNvPr id="4" name="صورة 3"/>
          <p:cNvPicPr>
            <a:picLocks noChangeAspect="1"/>
          </p:cNvPicPr>
          <p:nvPr/>
        </p:nvPicPr>
        <p:blipFill>
          <a:blip r:embed="rId2"/>
          <a:stretch>
            <a:fillRect/>
          </a:stretch>
        </p:blipFill>
        <p:spPr>
          <a:xfrm>
            <a:off x="4195331" y="5384009"/>
            <a:ext cx="4101587" cy="1003175"/>
          </a:xfrm>
          <a:prstGeom prst="rect">
            <a:avLst/>
          </a:prstGeom>
        </p:spPr>
      </p:pic>
    </p:spTree>
    <p:extLst>
      <p:ext uri="{BB962C8B-B14F-4D97-AF65-F5344CB8AC3E}">
        <p14:creationId xmlns:p14="http://schemas.microsoft.com/office/powerpoint/2010/main" val="32673177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1017</Words>
  <Application>Microsoft Office PowerPoint</Application>
  <PresentationFormat>شاشة عريضة</PresentationFormat>
  <Paragraphs>54</Paragraphs>
  <Slides>13</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13</vt:i4>
      </vt:variant>
    </vt:vector>
  </HeadingPairs>
  <TitlesOfParts>
    <vt:vector size="18" baseType="lpstr">
      <vt:lpstr>Arial</vt:lpstr>
      <vt:lpstr>Calibri</vt:lpstr>
      <vt:lpstr>Calibri Light</vt:lpstr>
      <vt:lpstr>Times New Roman</vt:lpstr>
      <vt:lpstr>نسق Office</vt:lpstr>
      <vt:lpstr>Composite Materials</vt:lpstr>
      <vt:lpstr>Characterization of Composite Materials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Al-Qaisar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Composite Materials</dc:title>
  <dc:creator>fas</dc:creator>
  <cp:lastModifiedBy>fas</cp:lastModifiedBy>
  <cp:revision>7</cp:revision>
  <dcterms:created xsi:type="dcterms:W3CDTF">2023-01-05T21:56:10Z</dcterms:created>
  <dcterms:modified xsi:type="dcterms:W3CDTF">2023-01-05T23:23:13Z</dcterms:modified>
</cp:coreProperties>
</file>