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56896F-1844-4FE8-A49D-71003E4EAB0E}"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A639-8990-4B76-804B-6819D591AF1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6896F-1844-4FE8-A49D-71003E4EAB0E}"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A639-8990-4B76-804B-6819D591AF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F56896F-1844-4FE8-A49D-71003E4EAB0E}"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A639-8990-4B76-804B-6819D591AF1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6896F-1844-4FE8-A49D-71003E4EAB0E}"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A639-8990-4B76-804B-6819D591AF1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56896F-1844-4FE8-A49D-71003E4EAB0E}"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A639-8990-4B76-804B-6819D591AF1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F56896F-1844-4FE8-A49D-71003E4EAB0E}"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25A639-8990-4B76-804B-6819D591AF1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56896F-1844-4FE8-A49D-71003E4EAB0E}"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25A639-8990-4B76-804B-6819D591AF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56896F-1844-4FE8-A49D-71003E4EAB0E}"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25A639-8990-4B76-804B-6819D591AF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F56896F-1844-4FE8-A49D-71003E4EAB0E}"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25A639-8990-4B76-804B-6819D591AF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F56896F-1844-4FE8-A49D-71003E4EAB0E}"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25A639-8990-4B76-804B-6819D591AF1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6896F-1844-4FE8-A49D-71003E4EAB0E}"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25A639-8990-4B76-804B-6819D591AF1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F56896F-1844-4FE8-A49D-71003E4EAB0E}" type="datetimeFigureOut">
              <a:rPr lang="en-US" smtClean="0"/>
              <a:t>5/7/2017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725A639-8990-4B76-804B-6819D591AF1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normAutofit fontScale="90000"/>
          </a:bodyPr>
          <a:lstStyle/>
          <a:p>
            <a:pPr marL="0" marR="0">
              <a:spcBef>
                <a:spcPts val="0"/>
              </a:spcBef>
              <a:spcAft>
                <a:spcPts val="0"/>
              </a:spcAft>
            </a:pPr>
            <a:r>
              <a:rPr lang="en-US" sz="2400" dirty="0" smtClean="0">
                <a:effectLst/>
                <a:latin typeface="Times New Roman"/>
                <a:ea typeface="Arial"/>
                <a:cs typeface="Arial"/>
              </a:rPr>
              <a:t> </a:t>
            </a:r>
            <a:r>
              <a:rPr lang="en-US" sz="3600" dirty="0" smtClean="0">
                <a:effectLst/>
                <a:latin typeface="Arial"/>
                <a:ea typeface="Arial"/>
              </a:rPr>
              <a:t/>
            </a:r>
            <a:br>
              <a:rPr lang="en-US" sz="3600" dirty="0" smtClean="0">
                <a:effectLst/>
                <a:latin typeface="Arial"/>
                <a:ea typeface="Arial"/>
              </a:rPr>
            </a:br>
            <a:r>
              <a:rPr lang="en-US" b="1" dirty="0" smtClean="0">
                <a:effectLst/>
                <a:latin typeface="Arial"/>
                <a:ea typeface="Arial"/>
              </a:rPr>
              <a:t>Synthesis of Acetaminophen</a:t>
            </a:r>
            <a:endParaRPr lang="en-US" dirty="0"/>
          </a:p>
        </p:txBody>
      </p:sp>
      <p:sp>
        <p:nvSpPr>
          <p:cNvPr id="5" name="Subtitle 4"/>
          <p:cNvSpPr>
            <a:spLocks noGrp="1"/>
          </p:cNvSpPr>
          <p:nvPr>
            <p:ph type="subTitle" idx="1"/>
          </p:nvPr>
        </p:nvSpPr>
        <p:spPr>
          <a:xfrm>
            <a:off x="609600" y="5181600"/>
            <a:ext cx="7086600" cy="1320800"/>
          </a:xfrm>
        </p:spPr>
        <p:txBody>
          <a:bodyPr>
            <a:normAutofit/>
          </a:bodyPr>
          <a:lstStyle/>
          <a:p>
            <a:pPr algn="l"/>
            <a:r>
              <a:rPr lang="en-US" sz="2800" dirty="0" smtClean="0">
                <a:solidFill>
                  <a:schemeClr val="tx1"/>
                </a:solidFill>
              </a:rPr>
              <a:t>Assistant lecturer :</a:t>
            </a:r>
          </a:p>
          <a:p>
            <a:pPr algn="l"/>
            <a:r>
              <a:rPr lang="en-US" sz="2800" dirty="0" smtClean="0">
                <a:solidFill>
                  <a:schemeClr val="tx1"/>
                </a:solidFill>
              </a:rPr>
              <a:t>                                     Dr. Mohammed </a:t>
            </a:r>
            <a:r>
              <a:rPr lang="en-US" sz="2800" dirty="0" err="1" smtClean="0">
                <a:solidFill>
                  <a:schemeClr val="tx1"/>
                </a:solidFill>
              </a:rPr>
              <a:t>Sinjar</a:t>
            </a:r>
            <a:endParaRPr lang="en-US" sz="2800" dirty="0">
              <a:solidFill>
                <a:schemeClr val="tx1"/>
              </a:solidFill>
            </a:endParaRPr>
          </a:p>
        </p:txBody>
      </p:sp>
      <p:pic>
        <p:nvPicPr>
          <p:cNvPr id="6" name="image1.png"/>
          <p:cNvPicPr>
            <a:picLocks noGrp="1"/>
          </p:cNvPicPr>
          <p:nvPr>
            <p:ph idx="1"/>
          </p:nvPr>
        </p:nvPicPr>
        <p:blipFill>
          <a:blip r:embed="rId2" cstate="print"/>
          <a:stretch>
            <a:fillRect/>
          </a:stretch>
        </p:blipFill>
        <p:spPr>
          <a:xfrm>
            <a:off x="1600200" y="2209800"/>
            <a:ext cx="5715000" cy="2514600"/>
          </a:xfrm>
          <a:prstGeom prst="rect">
            <a:avLst/>
          </a:prstGeom>
        </p:spPr>
      </p:pic>
    </p:spTree>
    <p:extLst>
      <p:ext uri="{BB962C8B-B14F-4D97-AF65-F5344CB8AC3E}">
        <p14:creationId xmlns:p14="http://schemas.microsoft.com/office/powerpoint/2010/main" val="1806721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514600"/>
            <a:ext cx="7823200" cy="3450696"/>
          </a:xfrm>
        </p:spPr>
        <p:txBody>
          <a:bodyPr/>
          <a:lstStyle/>
          <a:p>
            <a:r>
              <a:rPr lang="en-US" dirty="0"/>
              <a:t>The easiest way to collect or remove precipitates is by vacuum filtration. This is a faster  method of filtering solids than filtration under gravity as the vacuum pump provides the  suction.</a:t>
            </a:r>
          </a:p>
          <a:p>
            <a:endParaRPr lang="en-US" dirty="0"/>
          </a:p>
          <a:p>
            <a:r>
              <a:rPr lang="en-US" dirty="0"/>
              <a:t>1.	Set  up  your  vacuum  filtration  apparatus  as  shown  in  the  diagram  below   with  the  Buchner flask and funnel that you have on the bench.</a:t>
            </a:r>
          </a:p>
          <a:p>
            <a:endParaRPr lang="en-US" dirty="0"/>
          </a:p>
        </p:txBody>
      </p:sp>
      <p:sp>
        <p:nvSpPr>
          <p:cNvPr id="3" name="Title 2"/>
          <p:cNvSpPr>
            <a:spLocks noGrp="1"/>
          </p:cNvSpPr>
          <p:nvPr>
            <p:ph type="title"/>
          </p:nvPr>
        </p:nvSpPr>
        <p:spPr/>
        <p:txBody>
          <a:bodyPr>
            <a:normAutofit fontScale="90000"/>
          </a:bodyPr>
          <a:lstStyle/>
          <a:p>
            <a:pPr marL="20320" lvl="0">
              <a:spcBef>
                <a:spcPts val="0"/>
              </a:spcBef>
            </a:pPr>
            <a:r>
              <a:rPr lang="en-US" sz="2200" b="1" u="sng" dirty="0" smtClean="0">
                <a:solidFill>
                  <a:prstClr val="black"/>
                </a:solidFill>
                <a:latin typeface="Calibri"/>
                <a:ea typeface="+mn-ea"/>
                <a:cs typeface="Calibri"/>
              </a:rPr>
              <a:t/>
            </a:r>
            <a:br>
              <a:rPr lang="en-US" sz="2200" b="1" u="sng" dirty="0" smtClean="0">
                <a:solidFill>
                  <a:prstClr val="black"/>
                </a:solidFill>
                <a:latin typeface="Calibri"/>
                <a:ea typeface="+mn-ea"/>
                <a:cs typeface="Calibri"/>
              </a:rPr>
            </a:br>
            <a:r>
              <a:rPr lang="en-US" sz="2700" b="1" u="sng" dirty="0" smtClean="0">
                <a:solidFill>
                  <a:prstClr val="black"/>
                </a:solidFill>
                <a:latin typeface="Calibri"/>
                <a:ea typeface="+mn-ea"/>
                <a:cs typeface="Calibri"/>
              </a:rPr>
              <a:t>Part </a:t>
            </a:r>
            <a:r>
              <a:rPr lang="en-US" sz="2700" b="1" u="sng" dirty="0">
                <a:solidFill>
                  <a:prstClr val="black"/>
                </a:solidFill>
                <a:latin typeface="Calibri"/>
                <a:ea typeface="+mn-ea"/>
                <a:cs typeface="Calibri"/>
              </a:rPr>
              <a:t>2: </a:t>
            </a:r>
            <a:r>
              <a:rPr lang="en-US" sz="2700" b="1" u="sng" spc="-5" dirty="0">
                <a:solidFill>
                  <a:prstClr val="black"/>
                </a:solidFill>
                <a:latin typeface="Calibri"/>
                <a:ea typeface="+mn-ea"/>
                <a:cs typeface="Calibri"/>
              </a:rPr>
              <a:t>isolate crude </a:t>
            </a:r>
            <a:r>
              <a:rPr lang="en-US" sz="2700" b="1" u="sng" spc="-5" dirty="0" err="1">
                <a:solidFill>
                  <a:prstClr val="black"/>
                </a:solidFill>
                <a:latin typeface="Calibri"/>
                <a:ea typeface="+mn-ea"/>
                <a:cs typeface="Calibri"/>
              </a:rPr>
              <a:t>paracetamol</a:t>
            </a:r>
            <a:r>
              <a:rPr lang="en-US" sz="2700" b="1" u="sng" spc="-5" dirty="0">
                <a:solidFill>
                  <a:prstClr val="black"/>
                </a:solidFill>
                <a:latin typeface="Calibri"/>
                <a:ea typeface="+mn-ea"/>
                <a:cs typeface="Calibri"/>
              </a:rPr>
              <a:t> </a:t>
            </a:r>
            <a:r>
              <a:rPr lang="en-US" sz="2700" b="1" u="sng" dirty="0">
                <a:solidFill>
                  <a:prstClr val="black"/>
                </a:solidFill>
                <a:latin typeface="Calibri"/>
                <a:ea typeface="+mn-ea"/>
                <a:cs typeface="Calibri"/>
              </a:rPr>
              <a:t>from </a:t>
            </a:r>
            <a:r>
              <a:rPr lang="en-US" sz="2700" b="1" u="sng" spc="-5" dirty="0" err="1">
                <a:solidFill>
                  <a:prstClr val="black"/>
                </a:solidFill>
                <a:latin typeface="Calibri"/>
                <a:ea typeface="+mn-ea"/>
                <a:cs typeface="Calibri"/>
              </a:rPr>
              <a:t>ethanoic</a:t>
            </a:r>
            <a:r>
              <a:rPr lang="en-US" sz="2700" b="1" u="sng" spc="-5" dirty="0">
                <a:solidFill>
                  <a:prstClr val="black"/>
                </a:solidFill>
                <a:latin typeface="Calibri"/>
                <a:ea typeface="+mn-ea"/>
                <a:cs typeface="Calibri"/>
              </a:rPr>
              <a:t> acid and unreacted starting</a:t>
            </a:r>
            <a:r>
              <a:rPr lang="en-US" sz="2700" b="1" u="sng" spc="125" dirty="0">
                <a:solidFill>
                  <a:prstClr val="black"/>
                </a:solidFill>
                <a:latin typeface="Calibri"/>
                <a:ea typeface="+mn-ea"/>
                <a:cs typeface="Calibri"/>
              </a:rPr>
              <a:t> </a:t>
            </a:r>
            <a:r>
              <a:rPr lang="en-US" sz="2700" b="1" u="sng" spc="-5" dirty="0">
                <a:solidFill>
                  <a:prstClr val="black"/>
                </a:solidFill>
                <a:latin typeface="Calibri"/>
                <a:ea typeface="+mn-ea"/>
                <a:cs typeface="Calibri"/>
              </a:rPr>
              <a:t>materials</a:t>
            </a:r>
            <a:r>
              <a:rPr lang="en-US" sz="1300" dirty="0">
                <a:solidFill>
                  <a:prstClr val="black"/>
                </a:solidFill>
                <a:latin typeface="Calibri"/>
                <a:ea typeface="+mn-ea"/>
                <a:cs typeface="Calibri"/>
              </a:rPr>
              <a:t/>
            </a:r>
            <a:br>
              <a:rPr lang="en-US" sz="1300" dirty="0">
                <a:solidFill>
                  <a:prstClr val="black"/>
                </a:solidFill>
                <a:latin typeface="Calibri"/>
                <a:ea typeface="+mn-ea"/>
                <a:cs typeface="Calibri"/>
              </a:rPr>
            </a:br>
            <a:endParaRPr lang="en-US" dirty="0"/>
          </a:p>
        </p:txBody>
      </p:sp>
    </p:spTree>
    <p:extLst>
      <p:ext uri="{BB962C8B-B14F-4D97-AF65-F5344CB8AC3E}">
        <p14:creationId xmlns:p14="http://schemas.microsoft.com/office/powerpoint/2010/main" val="2339603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a:spLocks noGrp="1"/>
          </p:cNvSpPr>
          <p:nvPr>
            <p:ph idx="1"/>
          </p:nvPr>
        </p:nvSpPr>
        <p:spPr>
          <a:xfrm>
            <a:off x="533401" y="2133600"/>
            <a:ext cx="7747000" cy="3992563"/>
          </a:xfrm>
          <a:prstGeom prst="rect">
            <a:avLst/>
          </a:prstGeom>
          <a:blipFill>
            <a:blip r:embed="rId2" cstate="print"/>
            <a:stretch>
              <a:fillRect/>
            </a:stretch>
          </a:blipFill>
        </p:spPr>
        <p:txBody>
          <a:bodyPr wrap="square" lIns="0" tIns="0" rIns="0" bIns="0" rtlCol="0"/>
          <a:lstStyle/>
          <a:p>
            <a:endParaRPr lang="en-US" dirty="0"/>
          </a:p>
        </p:txBody>
      </p:sp>
    </p:spTree>
    <p:extLst>
      <p:ext uri="{BB962C8B-B14F-4D97-AF65-F5344CB8AC3E}">
        <p14:creationId xmlns:p14="http://schemas.microsoft.com/office/powerpoint/2010/main" val="2460922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675467"/>
            <a:ext cx="7899400" cy="3450696"/>
          </a:xfrm>
        </p:spPr>
        <p:txBody>
          <a:bodyPr>
            <a:normAutofit lnSpcReduction="10000"/>
          </a:bodyPr>
          <a:lstStyle/>
          <a:p>
            <a:pPr marL="0" indent="0">
              <a:buNone/>
            </a:pPr>
            <a:r>
              <a:rPr lang="en-US" dirty="0"/>
              <a:t>2</a:t>
            </a:r>
            <a:r>
              <a:rPr lang="en-US" dirty="0" smtClean="0"/>
              <a:t>-Place </a:t>
            </a:r>
            <a:r>
              <a:rPr lang="en-US" dirty="0"/>
              <a:t>your Buchner flask on  top of the base of the clamp stand.  Clamp the flask around the neck.</a:t>
            </a:r>
          </a:p>
          <a:p>
            <a:pPr marL="0" indent="0">
              <a:buNone/>
            </a:pPr>
            <a:r>
              <a:rPr lang="en-US" dirty="0"/>
              <a:t>3</a:t>
            </a:r>
            <a:r>
              <a:rPr lang="en-US" dirty="0" smtClean="0"/>
              <a:t>- Place </a:t>
            </a:r>
            <a:r>
              <a:rPr lang="en-US" dirty="0"/>
              <a:t>a Buchner (or Hirsch)  funnel  on  top  of  the  flask  with  a</a:t>
            </a:r>
          </a:p>
          <a:p>
            <a:pPr marL="0" indent="0">
              <a:buNone/>
            </a:pPr>
            <a:r>
              <a:rPr lang="en-US" dirty="0" smtClean="0"/>
              <a:t> rubber </a:t>
            </a:r>
            <a:r>
              <a:rPr lang="en-US" dirty="0"/>
              <a:t>ring or cone in between to  create a seal.</a:t>
            </a:r>
          </a:p>
          <a:p>
            <a:pPr marL="0" indent="0">
              <a:buNone/>
            </a:pPr>
            <a:r>
              <a:rPr lang="en-US" dirty="0" smtClean="0"/>
              <a:t> 4- Place </a:t>
            </a:r>
            <a:r>
              <a:rPr lang="en-US" dirty="0"/>
              <a:t>a filter paper inside  the funnel. You need to use the  appropriate size paper that can lay  flat and  covers all the holes in    the</a:t>
            </a:r>
          </a:p>
          <a:p>
            <a:pPr marL="0" indent="0">
              <a:buNone/>
            </a:pPr>
            <a:r>
              <a:rPr lang="en-US" dirty="0"/>
              <a:t>funnel.</a:t>
            </a:r>
          </a:p>
          <a:p>
            <a:endParaRPr lang="en-US" dirty="0"/>
          </a:p>
        </p:txBody>
      </p:sp>
    </p:spTree>
    <p:extLst>
      <p:ext uri="{BB962C8B-B14F-4D97-AF65-F5344CB8AC3E}">
        <p14:creationId xmlns:p14="http://schemas.microsoft.com/office/powerpoint/2010/main" val="1923430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0"/>
            <a:ext cx="8382000" cy="4724400"/>
          </a:xfrm>
        </p:spPr>
        <p:txBody>
          <a:bodyPr>
            <a:normAutofit fontScale="77500" lnSpcReduction="20000"/>
          </a:bodyPr>
          <a:lstStyle/>
          <a:p>
            <a:pPr marL="0" indent="0">
              <a:buNone/>
            </a:pPr>
            <a:r>
              <a:rPr lang="en-US" dirty="0"/>
              <a:t>5</a:t>
            </a:r>
            <a:r>
              <a:rPr lang="en-US" dirty="0" smtClean="0"/>
              <a:t>- The </a:t>
            </a:r>
            <a:r>
              <a:rPr lang="en-US" dirty="0"/>
              <a:t>orange tubing at the back of the fume cupboard is where you will connect your  apparatus to the vacuum. Moisten the end of the orange vacuum tubing by dipping it in  a beaker of water. This will help you place the tubing onto the side-arm of the   Buchner</a:t>
            </a:r>
          </a:p>
          <a:p>
            <a:pPr marL="0" indent="0">
              <a:buNone/>
            </a:pPr>
            <a:r>
              <a:rPr lang="en-US" dirty="0"/>
              <a:t>flask.</a:t>
            </a:r>
          </a:p>
          <a:p>
            <a:pPr marL="0" indent="0">
              <a:buNone/>
            </a:pPr>
            <a:r>
              <a:rPr lang="en-US" dirty="0"/>
              <a:t>6</a:t>
            </a:r>
            <a:r>
              <a:rPr lang="en-US" dirty="0" smtClean="0"/>
              <a:t> -A </a:t>
            </a:r>
            <a:r>
              <a:rPr lang="en-US" dirty="0"/>
              <a:t>demonstrator will show you how to switch on the vacuum pump and open the taps  required to apply suction to your apparatus.</a:t>
            </a:r>
          </a:p>
          <a:p>
            <a:pPr marL="0" indent="0">
              <a:buNone/>
            </a:pPr>
            <a:r>
              <a:rPr lang="en-US" dirty="0" smtClean="0"/>
              <a:t> 7- Wet </a:t>
            </a:r>
            <a:r>
              <a:rPr lang="en-US" dirty="0"/>
              <a:t>the filter paper with some cold water and gently hold down the funnel. If the water  passes through quickly you have a good enough suction. A demonstrator will help you if  not.</a:t>
            </a:r>
          </a:p>
          <a:p>
            <a:pPr marL="0" indent="0">
              <a:buNone/>
            </a:pPr>
            <a:r>
              <a:rPr lang="en-US" dirty="0" smtClean="0"/>
              <a:t> 8-Filter </a:t>
            </a:r>
            <a:r>
              <a:rPr lang="en-US" dirty="0"/>
              <a:t>the reaction mixture using water (approximately 5 mL) to rinse out as much of the  contents of the reaction flask onto the filter paper.</a:t>
            </a:r>
          </a:p>
          <a:p>
            <a:pPr marL="0" indent="0">
              <a:buNone/>
            </a:pPr>
            <a:r>
              <a:rPr lang="en-US" dirty="0" smtClean="0"/>
              <a:t> 9- Wash </a:t>
            </a:r>
            <a:r>
              <a:rPr lang="en-US" dirty="0"/>
              <a:t>the solid with approximately 2 x 15 mL of ice cold water and leave under suction  for a few minutes. This should rinse away any </a:t>
            </a:r>
            <a:r>
              <a:rPr lang="en-US" dirty="0" err="1"/>
              <a:t>ethanoic</a:t>
            </a:r>
            <a:r>
              <a:rPr lang="en-US" dirty="0"/>
              <a:t> acid.</a:t>
            </a:r>
          </a:p>
          <a:p>
            <a:pPr marL="0" indent="0">
              <a:buNone/>
            </a:pPr>
            <a:r>
              <a:rPr lang="en-US" dirty="0" smtClean="0"/>
              <a:t> 10- Transfer </a:t>
            </a:r>
            <a:r>
              <a:rPr lang="en-US" dirty="0"/>
              <a:t>your solid into a clean 100 mL conical flask. Empty the filtrate into the sink at</a:t>
            </a:r>
          </a:p>
          <a:p>
            <a:pPr marL="0" indent="0">
              <a:buNone/>
            </a:pPr>
            <a:r>
              <a:rPr lang="en-US" dirty="0" smtClean="0"/>
              <a:t> the </a:t>
            </a:r>
            <a:r>
              <a:rPr lang="en-US" dirty="0"/>
              <a:t>back of the fume hood and wash out with plenty of water. Clean your funnel with  water and remove the used filter paper.</a:t>
            </a:r>
          </a:p>
          <a:p>
            <a:endParaRPr lang="en-US" dirty="0"/>
          </a:p>
        </p:txBody>
      </p:sp>
    </p:spTree>
    <p:extLst>
      <p:ext uri="{BB962C8B-B14F-4D97-AF65-F5344CB8AC3E}">
        <p14:creationId xmlns:p14="http://schemas.microsoft.com/office/powerpoint/2010/main" val="777293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7823201" cy="5334000"/>
          </a:xfrm>
        </p:spPr>
        <p:txBody>
          <a:bodyPr>
            <a:normAutofit fontScale="62500" lnSpcReduction="20000"/>
          </a:bodyPr>
          <a:lstStyle/>
          <a:p>
            <a:endParaRPr lang="en-US" dirty="0" smtClean="0"/>
          </a:p>
          <a:p>
            <a:pPr marL="0" indent="0">
              <a:buNone/>
            </a:pPr>
            <a:r>
              <a:rPr lang="en-US" sz="2900" dirty="0" smtClean="0">
                <a:latin typeface="Times New Roman" pitchFamily="18" charset="0"/>
                <a:cs typeface="Times New Roman" pitchFamily="18" charset="0"/>
              </a:rPr>
              <a:t>  1- With </a:t>
            </a:r>
            <a:r>
              <a:rPr lang="en-US" sz="2900" dirty="0">
                <a:latin typeface="Times New Roman" pitchFamily="18" charset="0"/>
                <a:cs typeface="Times New Roman" pitchFamily="18" charset="0"/>
              </a:rPr>
              <a:t>your crude </a:t>
            </a:r>
            <a:r>
              <a:rPr lang="en-US" sz="2900" dirty="0" err="1">
                <a:latin typeface="Times New Roman" pitchFamily="18" charset="0"/>
                <a:cs typeface="Times New Roman" pitchFamily="18" charset="0"/>
              </a:rPr>
              <a:t>paracetamol</a:t>
            </a:r>
            <a:r>
              <a:rPr lang="en-US" sz="2900" dirty="0">
                <a:latin typeface="Times New Roman" pitchFamily="18" charset="0"/>
                <a:cs typeface="Times New Roman" pitchFamily="18" charset="0"/>
              </a:rPr>
              <a:t> in the clean 100 mL conical flask, add 5 mL of water to  your solid. Add another 25 mL of water to a 50 mL conical flask.</a:t>
            </a:r>
          </a:p>
          <a:p>
            <a:pPr marL="0" indent="0">
              <a:buNone/>
            </a:pPr>
            <a:r>
              <a:rPr lang="en-US" sz="2900" dirty="0" smtClean="0">
                <a:latin typeface="Times New Roman" pitchFamily="18" charset="0"/>
                <a:cs typeface="Times New Roman" pitchFamily="18" charset="0"/>
              </a:rPr>
              <a:t>2- Place </a:t>
            </a:r>
            <a:r>
              <a:rPr lang="en-US" sz="2900" dirty="0">
                <a:latin typeface="Times New Roman" pitchFamily="18" charset="0"/>
                <a:cs typeface="Times New Roman" pitchFamily="18" charset="0"/>
              </a:rPr>
              <a:t>both conical flasks onto your hotplate. Switch on the hotplate to heat both flasks  gently. Keep gently swirling both flasks until the water is just below its boiling point.</a:t>
            </a:r>
          </a:p>
          <a:p>
            <a:pPr marL="0" indent="0">
              <a:buNone/>
            </a:pPr>
            <a:r>
              <a:rPr lang="en-US" sz="2900" dirty="0" smtClean="0">
                <a:latin typeface="Times New Roman" pitchFamily="18" charset="0"/>
                <a:cs typeface="Times New Roman" pitchFamily="18" charset="0"/>
              </a:rPr>
              <a:t>3- Using </a:t>
            </a:r>
            <a:r>
              <a:rPr lang="en-US" sz="2900" dirty="0">
                <a:latin typeface="Times New Roman" pitchFamily="18" charset="0"/>
                <a:cs typeface="Times New Roman" pitchFamily="18" charset="0"/>
              </a:rPr>
              <a:t>a Pasteur pipette, add approximately 1 mL (1 pipette full) of hot water from the  conical flask to your </a:t>
            </a:r>
            <a:r>
              <a:rPr lang="en-US" sz="2900" dirty="0" err="1">
                <a:latin typeface="Times New Roman" pitchFamily="18" charset="0"/>
                <a:cs typeface="Times New Roman" pitchFamily="18" charset="0"/>
              </a:rPr>
              <a:t>paracetamol</a:t>
            </a:r>
            <a:r>
              <a:rPr lang="en-US" sz="2900" dirty="0">
                <a:latin typeface="Times New Roman" pitchFamily="18" charset="0"/>
                <a:cs typeface="Times New Roman" pitchFamily="18" charset="0"/>
              </a:rPr>
              <a:t>. Tip: do not invert the pipette whilst transferring the</a:t>
            </a:r>
          </a:p>
          <a:p>
            <a:pPr marL="0" indent="0">
              <a:buNone/>
            </a:pPr>
            <a:r>
              <a:rPr lang="en-US" sz="2900" dirty="0">
                <a:latin typeface="Times New Roman" pitchFamily="18" charset="0"/>
                <a:cs typeface="Times New Roman" pitchFamily="18" charset="0"/>
              </a:rPr>
              <a:t>water! Swirl your conical flask again to try and get the solids to dissolve. Return the  flask to the stirrer hotplate to keep it hot. Continue this until all the solid has dissolved.  Careful! If you add a vast excess of water then your </a:t>
            </a:r>
            <a:r>
              <a:rPr lang="en-US" sz="2900" dirty="0" err="1">
                <a:latin typeface="Times New Roman" pitchFamily="18" charset="0"/>
                <a:cs typeface="Times New Roman" pitchFamily="18" charset="0"/>
              </a:rPr>
              <a:t>paracetamol</a:t>
            </a:r>
            <a:r>
              <a:rPr lang="en-US" sz="2900" dirty="0">
                <a:latin typeface="Times New Roman" pitchFamily="18" charset="0"/>
                <a:cs typeface="Times New Roman" pitchFamily="18" charset="0"/>
              </a:rPr>
              <a:t> might not </a:t>
            </a:r>
            <a:r>
              <a:rPr lang="en-US" sz="2900" dirty="0" err="1">
                <a:latin typeface="Times New Roman" pitchFamily="18" charset="0"/>
                <a:cs typeface="Times New Roman" pitchFamily="18" charset="0"/>
              </a:rPr>
              <a:t>recrystallise</a:t>
            </a:r>
            <a:r>
              <a:rPr lang="en-US" sz="2900" dirty="0">
                <a:latin typeface="Times New Roman" pitchFamily="18" charset="0"/>
                <a:cs typeface="Times New Roman" pitchFamily="18" charset="0"/>
              </a:rPr>
              <a:t>  on cooling.</a:t>
            </a:r>
          </a:p>
          <a:p>
            <a:pPr marL="0" indent="0">
              <a:buNone/>
            </a:pPr>
            <a:r>
              <a:rPr lang="en-US" sz="2900" dirty="0" smtClean="0">
                <a:latin typeface="Times New Roman" pitchFamily="18" charset="0"/>
                <a:cs typeface="Times New Roman" pitchFamily="18" charset="0"/>
              </a:rPr>
              <a:t>4- Once </a:t>
            </a:r>
            <a:r>
              <a:rPr lang="en-US" sz="2900" dirty="0">
                <a:latin typeface="Times New Roman" pitchFamily="18" charset="0"/>
                <a:cs typeface="Times New Roman" pitchFamily="18" charset="0"/>
              </a:rPr>
              <a:t>all the solid has dissolved in the minimum volume of hot solvent, allow the flask to  cool to room temperature slowly. Why do we want the flask to cool slowly?</a:t>
            </a:r>
          </a:p>
          <a:p>
            <a:pPr marL="0" indent="0">
              <a:buNone/>
            </a:pPr>
            <a:r>
              <a:rPr lang="en-US" sz="2900" dirty="0" smtClean="0">
                <a:latin typeface="Times New Roman" pitchFamily="18" charset="0"/>
                <a:cs typeface="Times New Roman" pitchFamily="18" charset="0"/>
              </a:rPr>
              <a:t>5- Set </a:t>
            </a:r>
            <a:r>
              <a:rPr lang="en-US" sz="2900" dirty="0">
                <a:latin typeface="Times New Roman" pitchFamily="18" charset="0"/>
                <a:cs typeface="Times New Roman" pitchFamily="18" charset="0"/>
              </a:rPr>
              <a:t>up another vacuum filtration with the filtration apparatus. Pre-weigh an empty  </a:t>
            </a:r>
            <a:r>
              <a:rPr lang="en-US" sz="2900" dirty="0" err="1">
                <a:latin typeface="Times New Roman" pitchFamily="18" charset="0"/>
                <a:cs typeface="Times New Roman" pitchFamily="18" charset="0"/>
              </a:rPr>
              <a:t>watchglass</a:t>
            </a:r>
            <a:r>
              <a:rPr lang="en-US" sz="2900" dirty="0">
                <a:latin typeface="Times New Roman" pitchFamily="18" charset="0"/>
                <a:cs typeface="Times New Roman" pitchFamily="18" charset="0"/>
              </a:rPr>
              <a:t> and make a note of the weight 	g.</a:t>
            </a:r>
          </a:p>
          <a:p>
            <a:pPr marL="0" indent="0">
              <a:buNone/>
            </a:pPr>
            <a:r>
              <a:rPr lang="en-US" sz="2900" dirty="0" smtClean="0">
                <a:latin typeface="Times New Roman" pitchFamily="18" charset="0"/>
                <a:cs typeface="Times New Roman" pitchFamily="18" charset="0"/>
              </a:rPr>
              <a:t>6- When </a:t>
            </a:r>
            <a:r>
              <a:rPr lang="en-US" sz="2900" dirty="0">
                <a:latin typeface="Times New Roman" pitchFamily="18" charset="0"/>
                <a:cs typeface="Times New Roman" pitchFamily="18" charset="0"/>
              </a:rPr>
              <a:t>no more precipitate appears to have formed, filter your mixture by vacuum  filtration. Wash the solid with a small amount (less than 5 mL) of water.</a:t>
            </a:r>
          </a:p>
          <a:p>
            <a:pPr marL="0" indent="0">
              <a:buNone/>
            </a:pPr>
            <a:r>
              <a:rPr lang="en-US" sz="2900" dirty="0" smtClean="0">
                <a:latin typeface="Times New Roman" pitchFamily="18" charset="0"/>
                <a:cs typeface="Times New Roman" pitchFamily="18" charset="0"/>
              </a:rPr>
              <a:t>7- Transfer </a:t>
            </a:r>
            <a:r>
              <a:rPr lang="en-US" sz="2900" dirty="0">
                <a:latin typeface="Times New Roman" pitchFamily="18" charset="0"/>
                <a:cs typeface="Times New Roman" pitchFamily="18" charset="0"/>
              </a:rPr>
              <a:t>the solid onto the </a:t>
            </a:r>
            <a:r>
              <a:rPr lang="en-US" sz="2900" dirty="0" err="1">
                <a:latin typeface="Times New Roman" pitchFamily="18" charset="0"/>
                <a:cs typeface="Times New Roman" pitchFamily="18" charset="0"/>
              </a:rPr>
              <a:t>watchglass</a:t>
            </a:r>
            <a:r>
              <a:rPr lang="en-US" sz="2900" dirty="0">
                <a:latin typeface="Times New Roman" pitchFamily="18" charset="0"/>
                <a:cs typeface="Times New Roman" pitchFamily="18" charset="0"/>
              </a:rPr>
              <a:t> and leave to dry in a low temperature </a:t>
            </a:r>
            <a:r>
              <a:rPr lang="en-US" sz="2900" dirty="0" smtClean="0">
                <a:latin typeface="Times New Roman" pitchFamily="18" charset="0"/>
                <a:cs typeface="Times New Roman" pitchFamily="18" charset="0"/>
              </a:rPr>
              <a:t>oven.</a:t>
            </a:r>
            <a:endParaRPr lang="en-US" sz="2900" dirty="0">
              <a:latin typeface="Times New Roman" pitchFamily="18" charset="0"/>
              <a:cs typeface="Times New Roman" pitchFamily="18" charset="0"/>
            </a:endParaRPr>
          </a:p>
          <a:p>
            <a:endParaRPr lang="en-US" sz="2900" dirty="0">
              <a:latin typeface="Times New Roman" pitchFamily="18" charset="0"/>
              <a:cs typeface="Times New Roman" pitchFamily="18" charset="0"/>
            </a:endParaRPr>
          </a:p>
        </p:txBody>
      </p:sp>
      <p:sp>
        <p:nvSpPr>
          <p:cNvPr id="3" name="Title 2"/>
          <p:cNvSpPr>
            <a:spLocks noGrp="1"/>
          </p:cNvSpPr>
          <p:nvPr>
            <p:ph type="title"/>
          </p:nvPr>
        </p:nvSpPr>
        <p:spPr>
          <a:xfrm>
            <a:off x="457200" y="457200"/>
            <a:ext cx="8229600" cy="1033272"/>
          </a:xfrm>
        </p:spPr>
        <p:txBody>
          <a:bodyPr>
            <a:normAutofit fontScale="90000"/>
          </a:bodyPr>
          <a:lstStyle/>
          <a:p>
            <a:pPr marL="12700" lvl="0">
              <a:spcBef>
                <a:spcPts val="0"/>
              </a:spcBef>
            </a:pPr>
            <a:r>
              <a:rPr lang="en-US" sz="1200" u="sng" dirty="0" smtClean="0">
                <a:solidFill>
                  <a:prstClr val="black"/>
                </a:solidFill>
                <a:latin typeface="Calibri"/>
                <a:ea typeface="+mn-ea"/>
                <a:cs typeface="Calibri"/>
              </a:rPr>
              <a:t/>
            </a:r>
            <a:br>
              <a:rPr lang="en-US" sz="1200" u="sng" dirty="0" smtClean="0">
                <a:solidFill>
                  <a:prstClr val="black"/>
                </a:solidFill>
                <a:latin typeface="Calibri"/>
                <a:ea typeface="+mn-ea"/>
                <a:cs typeface="Calibri"/>
              </a:rPr>
            </a:br>
            <a:r>
              <a:rPr lang="en-US" sz="1200" u="sng" dirty="0" smtClean="0">
                <a:solidFill>
                  <a:prstClr val="black"/>
                </a:solidFill>
                <a:latin typeface="Calibri"/>
                <a:ea typeface="+mn-ea"/>
                <a:cs typeface="Calibri"/>
              </a:rPr>
              <a:t/>
            </a:r>
            <a:br>
              <a:rPr lang="en-US" sz="1200" u="sng" dirty="0" smtClean="0">
                <a:solidFill>
                  <a:prstClr val="black"/>
                </a:solidFill>
                <a:latin typeface="Calibri"/>
                <a:ea typeface="+mn-ea"/>
                <a:cs typeface="Calibri"/>
              </a:rPr>
            </a:br>
            <a:r>
              <a:rPr lang="en-US" sz="1200" u="sng" dirty="0">
                <a:solidFill>
                  <a:prstClr val="black"/>
                </a:solidFill>
                <a:latin typeface="Calibri"/>
                <a:ea typeface="+mn-ea"/>
                <a:cs typeface="Calibri"/>
              </a:rPr>
              <a:t/>
            </a:r>
            <a:br>
              <a:rPr lang="en-US" sz="1200" u="sng" dirty="0">
                <a:solidFill>
                  <a:prstClr val="black"/>
                </a:solidFill>
                <a:latin typeface="Calibri"/>
                <a:ea typeface="+mn-ea"/>
                <a:cs typeface="Calibri"/>
              </a:rPr>
            </a:br>
            <a:r>
              <a:rPr lang="en-US" sz="2700" u="sng" dirty="0" smtClean="0">
                <a:solidFill>
                  <a:prstClr val="black"/>
                </a:solidFill>
                <a:latin typeface="Calibri"/>
                <a:ea typeface="+mn-ea"/>
                <a:cs typeface="Calibri"/>
              </a:rPr>
              <a:t>Part </a:t>
            </a:r>
            <a:r>
              <a:rPr lang="en-US" sz="2700" u="sng" dirty="0">
                <a:solidFill>
                  <a:prstClr val="black"/>
                </a:solidFill>
                <a:latin typeface="Calibri"/>
                <a:ea typeface="+mn-ea"/>
                <a:cs typeface="Calibri"/>
              </a:rPr>
              <a:t>3 – purify </a:t>
            </a:r>
            <a:r>
              <a:rPr lang="en-US" sz="2700" u="sng" spc="-5" dirty="0" err="1">
                <a:solidFill>
                  <a:prstClr val="black"/>
                </a:solidFill>
                <a:latin typeface="Calibri"/>
                <a:ea typeface="+mn-ea"/>
                <a:cs typeface="Calibri"/>
              </a:rPr>
              <a:t>paracetamol</a:t>
            </a:r>
            <a:r>
              <a:rPr lang="en-US" sz="2700" u="sng" spc="-5" dirty="0">
                <a:solidFill>
                  <a:prstClr val="black"/>
                </a:solidFill>
                <a:latin typeface="Calibri"/>
                <a:ea typeface="+mn-ea"/>
                <a:cs typeface="Calibri"/>
              </a:rPr>
              <a:t> </a:t>
            </a:r>
            <a:r>
              <a:rPr lang="en-US" sz="2700" u="sng" dirty="0">
                <a:solidFill>
                  <a:prstClr val="black"/>
                </a:solidFill>
                <a:latin typeface="Calibri"/>
                <a:ea typeface="+mn-ea"/>
                <a:cs typeface="Calibri"/>
              </a:rPr>
              <a:t>by</a:t>
            </a:r>
            <a:r>
              <a:rPr lang="en-US" sz="2700" u="sng" spc="-35" dirty="0">
                <a:solidFill>
                  <a:prstClr val="black"/>
                </a:solidFill>
                <a:latin typeface="Calibri"/>
                <a:ea typeface="+mn-ea"/>
                <a:cs typeface="Calibri"/>
              </a:rPr>
              <a:t> </a:t>
            </a:r>
            <a:r>
              <a:rPr lang="en-US" sz="2700" u="sng" spc="-5" dirty="0" err="1">
                <a:solidFill>
                  <a:prstClr val="black"/>
                </a:solidFill>
                <a:latin typeface="Calibri"/>
                <a:ea typeface="+mn-ea"/>
                <a:cs typeface="Calibri"/>
              </a:rPr>
              <a:t>recrystallisation</a:t>
            </a:r>
            <a:r>
              <a:rPr lang="en-US" sz="2700" dirty="0">
                <a:solidFill>
                  <a:prstClr val="black"/>
                </a:solidFill>
                <a:latin typeface="Calibri"/>
                <a:ea typeface="+mn-ea"/>
                <a:cs typeface="Calibri"/>
              </a:rPr>
              <a:t/>
            </a:r>
            <a:br>
              <a:rPr lang="en-US" sz="2700" dirty="0">
                <a:solidFill>
                  <a:prstClr val="black"/>
                </a:solidFill>
                <a:latin typeface="Calibri"/>
                <a:ea typeface="+mn-ea"/>
                <a:cs typeface="Calibri"/>
              </a:rPr>
            </a:br>
            <a:endParaRPr lang="en-US" sz="8000" dirty="0"/>
          </a:p>
        </p:txBody>
      </p:sp>
    </p:spTree>
    <p:extLst>
      <p:ext uri="{BB962C8B-B14F-4D97-AF65-F5344CB8AC3E}">
        <p14:creationId xmlns:p14="http://schemas.microsoft.com/office/powerpoint/2010/main" val="1156502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438400"/>
            <a:ext cx="7408333" cy="3450696"/>
          </a:xfrm>
        </p:spPr>
        <p:txBody>
          <a:bodyPr/>
          <a:lstStyle/>
          <a:p>
            <a:pPr marL="0" indent="0">
              <a:buNone/>
            </a:pPr>
            <a:r>
              <a:rPr lang="en-US" dirty="0"/>
              <a:t>calculate the mass of your product and </a:t>
            </a:r>
            <a:r>
              <a:rPr lang="en-US" dirty="0" err="1"/>
              <a:t>analyse</a:t>
            </a:r>
            <a:r>
              <a:rPr lang="en-US" dirty="0"/>
              <a:t> its purity. In the  meantime calculate the theoretical yield </a:t>
            </a:r>
            <a:r>
              <a:rPr lang="en-US" dirty="0" smtClean="0"/>
              <a:t>of </a:t>
            </a:r>
            <a:r>
              <a:rPr lang="en-US" dirty="0" err="1"/>
              <a:t>paracetamol</a:t>
            </a:r>
            <a:r>
              <a:rPr lang="en-US" dirty="0"/>
              <a:t>. </a:t>
            </a:r>
            <a:endParaRPr lang="en-US" dirty="0" smtClean="0"/>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581400"/>
            <a:ext cx="73914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2"/>
          <p:cNvSpPr>
            <a:spLocks noGrp="1"/>
          </p:cNvSpPr>
          <p:nvPr>
            <p:ph type="title"/>
          </p:nvPr>
        </p:nvSpPr>
        <p:spPr/>
        <p:txBody>
          <a:bodyPr>
            <a:normAutofit fontScale="90000"/>
          </a:bodyPr>
          <a:lstStyle/>
          <a:p>
            <a:pPr marL="12700" lvl="0">
              <a:spcBef>
                <a:spcPts val="0"/>
              </a:spcBef>
            </a:pPr>
            <a:r>
              <a:rPr lang="en-US" sz="1200" u="sng" dirty="0" smtClean="0">
                <a:solidFill>
                  <a:prstClr val="black"/>
                </a:solidFill>
                <a:latin typeface="Calibri"/>
                <a:ea typeface="+mn-ea"/>
                <a:cs typeface="Calibri"/>
              </a:rPr>
              <a:t/>
            </a:r>
            <a:br>
              <a:rPr lang="en-US" sz="1200" u="sng" dirty="0" smtClean="0">
                <a:solidFill>
                  <a:prstClr val="black"/>
                </a:solidFill>
                <a:latin typeface="Calibri"/>
                <a:ea typeface="+mn-ea"/>
                <a:cs typeface="Calibri"/>
              </a:rPr>
            </a:br>
            <a:r>
              <a:rPr lang="en-US" sz="1200" u="sng" dirty="0" smtClean="0">
                <a:solidFill>
                  <a:prstClr val="black"/>
                </a:solidFill>
                <a:latin typeface="Calibri"/>
                <a:ea typeface="+mn-ea"/>
                <a:cs typeface="Calibri"/>
              </a:rPr>
              <a:t/>
            </a:r>
            <a:br>
              <a:rPr lang="en-US" sz="1200" u="sng" dirty="0" smtClean="0">
                <a:solidFill>
                  <a:prstClr val="black"/>
                </a:solidFill>
                <a:latin typeface="Calibri"/>
                <a:ea typeface="+mn-ea"/>
                <a:cs typeface="Calibri"/>
              </a:rPr>
            </a:br>
            <a:r>
              <a:rPr lang="en-US" sz="1200" u="sng" dirty="0">
                <a:solidFill>
                  <a:prstClr val="black"/>
                </a:solidFill>
                <a:latin typeface="Calibri"/>
                <a:ea typeface="+mn-ea"/>
                <a:cs typeface="Calibri"/>
              </a:rPr>
              <a:t/>
            </a:r>
            <a:br>
              <a:rPr lang="en-US" sz="1200" u="sng" dirty="0">
                <a:solidFill>
                  <a:prstClr val="black"/>
                </a:solidFill>
                <a:latin typeface="Calibri"/>
                <a:ea typeface="+mn-ea"/>
                <a:cs typeface="Calibri"/>
              </a:rPr>
            </a:br>
            <a:r>
              <a:rPr lang="en-US" sz="2700" u="sng" dirty="0" smtClean="0">
                <a:solidFill>
                  <a:prstClr val="black"/>
                </a:solidFill>
                <a:latin typeface="Calibri"/>
                <a:ea typeface="+mn-ea"/>
                <a:cs typeface="Calibri"/>
              </a:rPr>
              <a:t>Part </a:t>
            </a:r>
            <a:r>
              <a:rPr lang="en-US" sz="2700" u="sng" dirty="0">
                <a:solidFill>
                  <a:prstClr val="black"/>
                </a:solidFill>
                <a:latin typeface="Calibri"/>
                <a:ea typeface="+mn-ea"/>
                <a:cs typeface="Calibri"/>
              </a:rPr>
              <a:t>3 – purify </a:t>
            </a:r>
            <a:r>
              <a:rPr lang="en-US" sz="2700" u="sng" spc="-5" dirty="0" err="1">
                <a:solidFill>
                  <a:prstClr val="black"/>
                </a:solidFill>
                <a:latin typeface="Calibri"/>
                <a:ea typeface="+mn-ea"/>
                <a:cs typeface="Calibri"/>
              </a:rPr>
              <a:t>paracetamol</a:t>
            </a:r>
            <a:r>
              <a:rPr lang="en-US" sz="2700" u="sng" spc="-5" dirty="0">
                <a:solidFill>
                  <a:prstClr val="black"/>
                </a:solidFill>
                <a:latin typeface="Calibri"/>
                <a:ea typeface="+mn-ea"/>
                <a:cs typeface="Calibri"/>
              </a:rPr>
              <a:t> </a:t>
            </a:r>
            <a:r>
              <a:rPr lang="en-US" sz="2700" u="sng" dirty="0">
                <a:solidFill>
                  <a:prstClr val="black"/>
                </a:solidFill>
                <a:latin typeface="Calibri"/>
                <a:ea typeface="+mn-ea"/>
                <a:cs typeface="Calibri"/>
              </a:rPr>
              <a:t>by</a:t>
            </a:r>
            <a:r>
              <a:rPr lang="en-US" sz="2700" u="sng" spc="-35" dirty="0">
                <a:solidFill>
                  <a:prstClr val="black"/>
                </a:solidFill>
                <a:latin typeface="Calibri"/>
                <a:ea typeface="+mn-ea"/>
                <a:cs typeface="Calibri"/>
              </a:rPr>
              <a:t> </a:t>
            </a:r>
            <a:r>
              <a:rPr lang="en-US" sz="2700" u="sng" spc="-5" dirty="0" err="1">
                <a:solidFill>
                  <a:prstClr val="black"/>
                </a:solidFill>
                <a:latin typeface="Calibri"/>
                <a:ea typeface="+mn-ea"/>
                <a:cs typeface="Calibri"/>
              </a:rPr>
              <a:t>recrystallisation</a:t>
            </a:r>
            <a:r>
              <a:rPr lang="en-US" sz="2700" dirty="0">
                <a:solidFill>
                  <a:prstClr val="black"/>
                </a:solidFill>
                <a:latin typeface="Calibri"/>
                <a:ea typeface="+mn-ea"/>
                <a:cs typeface="Calibri"/>
              </a:rPr>
              <a:t/>
            </a:r>
            <a:br>
              <a:rPr lang="en-US" sz="2700" dirty="0">
                <a:solidFill>
                  <a:prstClr val="black"/>
                </a:solidFill>
                <a:latin typeface="Calibri"/>
                <a:ea typeface="+mn-ea"/>
                <a:cs typeface="Calibri"/>
              </a:rPr>
            </a:br>
            <a:endParaRPr lang="en-US" sz="8000" dirty="0"/>
          </a:p>
        </p:txBody>
      </p:sp>
    </p:spTree>
    <p:extLst>
      <p:ext uri="{BB962C8B-B14F-4D97-AF65-F5344CB8AC3E}">
        <p14:creationId xmlns:p14="http://schemas.microsoft.com/office/powerpoint/2010/main" val="225293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rgbClr val="FF0000"/>
                </a:solidFill>
              </a:rPr>
              <a:t>Part 1</a:t>
            </a:r>
            <a:r>
              <a:rPr lang="en-US" dirty="0"/>
              <a:t> – Calculating the percentage yield of </a:t>
            </a:r>
            <a:r>
              <a:rPr lang="en-US" dirty="0" err="1"/>
              <a:t>paracetamol</a:t>
            </a:r>
            <a:endParaRPr lang="en-US" dirty="0"/>
          </a:p>
          <a:p>
            <a:r>
              <a:rPr lang="en-US" dirty="0"/>
              <a:t>Remove your sample from the oven. Record a weight and calculate your yield. </a:t>
            </a:r>
            <a:endParaRPr lang="en-US" dirty="0" smtClean="0"/>
          </a:p>
          <a:p>
            <a:r>
              <a:rPr lang="en-US" dirty="0" smtClean="0"/>
              <a:t> </a:t>
            </a:r>
            <a:r>
              <a:rPr lang="en-US" dirty="0"/>
              <a:t>Weight of </a:t>
            </a:r>
            <a:r>
              <a:rPr lang="en-US" dirty="0" err="1"/>
              <a:t>paracetamol</a:t>
            </a:r>
            <a:r>
              <a:rPr lang="en-US" dirty="0"/>
              <a:t> + </a:t>
            </a:r>
            <a:r>
              <a:rPr lang="en-US" dirty="0" err="1"/>
              <a:t>watchglass</a:t>
            </a:r>
            <a:r>
              <a:rPr lang="en-US" dirty="0"/>
              <a:t>	 	g</a:t>
            </a:r>
          </a:p>
          <a:p>
            <a:endParaRPr lang="en-US" dirty="0"/>
          </a:p>
        </p:txBody>
      </p:sp>
      <p:sp>
        <p:nvSpPr>
          <p:cNvPr id="3" name="Title 2"/>
          <p:cNvSpPr>
            <a:spLocks noGrp="1"/>
          </p:cNvSpPr>
          <p:nvPr>
            <p:ph type="title"/>
          </p:nvPr>
        </p:nvSpPr>
        <p:spPr/>
        <p:txBody>
          <a:bodyPr>
            <a:normAutofit fontScale="90000"/>
          </a:bodyPr>
          <a:lstStyle/>
          <a:p>
            <a:r>
              <a:rPr lang="en-US" dirty="0"/>
              <a:t>Analysis of </a:t>
            </a:r>
            <a:r>
              <a:rPr lang="en-US" dirty="0" err="1"/>
              <a:t>Paracetamol</a:t>
            </a:r>
            <a:r>
              <a:rPr lang="en-US" dirty="0"/>
              <a:t/>
            </a:r>
            <a:br>
              <a:rPr lang="en-US" dirty="0"/>
            </a:b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267200"/>
            <a:ext cx="361864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bject 5"/>
          <p:cNvSpPr txBox="1"/>
          <p:nvPr/>
        </p:nvSpPr>
        <p:spPr>
          <a:xfrm>
            <a:off x="5562600" y="4503162"/>
            <a:ext cx="2286000" cy="471924"/>
          </a:xfrm>
          <a:prstGeom prst="rect">
            <a:avLst/>
          </a:prstGeom>
        </p:spPr>
        <p:txBody>
          <a:bodyPr vert="horz" wrap="square" lIns="0" tIns="0" rIns="0" bIns="0" rtlCol="0">
            <a:spAutoFit/>
          </a:bodyPr>
          <a:lstStyle/>
          <a:p>
            <a:pPr marL="12700">
              <a:lnSpc>
                <a:spcPct val="100000"/>
              </a:lnSpc>
              <a:tabLst>
                <a:tab pos="1183640" algn="l"/>
              </a:tabLst>
            </a:pPr>
            <a:r>
              <a:rPr sz="1200" u="sng" dirty="0">
                <a:latin typeface="Calibri"/>
                <a:cs typeface="Calibri"/>
              </a:rPr>
              <a:t> 	</a:t>
            </a:r>
            <a:r>
              <a:rPr sz="1200" dirty="0">
                <a:latin typeface="Calibri"/>
                <a:cs typeface="Calibri"/>
              </a:rPr>
              <a:t>g</a:t>
            </a:r>
          </a:p>
          <a:p>
            <a:pPr marL="12700">
              <a:lnSpc>
                <a:spcPct val="100000"/>
              </a:lnSpc>
              <a:spcBef>
                <a:spcPts val="840"/>
              </a:spcBef>
              <a:tabLst>
                <a:tab pos="1183640" algn="l"/>
              </a:tabLst>
            </a:pPr>
            <a:r>
              <a:rPr sz="1200" u="sng" dirty="0">
                <a:latin typeface="Calibri"/>
                <a:cs typeface="Calibri"/>
              </a:rPr>
              <a:t> 	</a:t>
            </a:r>
            <a:r>
              <a:rPr sz="1200" dirty="0">
                <a:latin typeface="Calibri"/>
                <a:cs typeface="Calibri"/>
              </a:rPr>
              <a:t>g</a:t>
            </a:r>
          </a:p>
        </p:txBody>
      </p:sp>
    </p:spTree>
    <p:extLst>
      <p:ext uri="{BB962C8B-B14F-4D97-AF65-F5344CB8AC3E}">
        <p14:creationId xmlns:p14="http://schemas.microsoft.com/office/powerpoint/2010/main" val="1929519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t>Analysis of </a:t>
            </a:r>
            <a:r>
              <a:rPr lang="en-US" sz="4000" dirty="0" err="1"/>
              <a:t>Paracetamol</a:t>
            </a:r>
            <a:endParaRPr lang="en-US" dirty="0"/>
          </a:p>
        </p:txBody>
      </p:sp>
      <p:sp>
        <p:nvSpPr>
          <p:cNvPr id="4" name="Content Placeholder 3"/>
          <p:cNvSpPr>
            <a:spLocks noGrp="1"/>
          </p:cNvSpPr>
          <p:nvPr>
            <p:ph idx="1"/>
          </p:nvPr>
        </p:nvSpPr>
        <p:spPr>
          <a:xfrm>
            <a:off x="533400" y="2675467"/>
            <a:ext cx="7924799" cy="3268587"/>
          </a:xfrm>
          <a:prstGeom prst="rect">
            <a:avLst/>
          </a:prstGeom>
        </p:spPr>
        <p:txBody>
          <a:bodyPr wrap="square">
            <a:spAutoFit/>
          </a:bodyPr>
          <a:lstStyle/>
          <a:p>
            <a:pPr marL="0" indent="0">
              <a:buNone/>
            </a:pPr>
            <a:r>
              <a:rPr lang="en-US" dirty="0" smtClean="0">
                <a:solidFill>
                  <a:srgbClr val="FF0000"/>
                </a:solidFill>
              </a:rPr>
              <a:t>Part 2 </a:t>
            </a:r>
            <a:r>
              <a:rPr lang="en-US" dirty="0" smtClean="0"/>
              <a:t>– Melting point of </a:t>
            </a:r>
            <a:r>
              <a:rPr lang="en-US" dirty="0" err="1" smtClean="0"/>
              <a:t>paracetamol</a:t>
            </a:r>
            <a:endParaRPr lang="en-US" dirty="0" smtClean="0"/>
          </a:p>
          <a:p>
            <a:pPr marL="0" indent="0">
              <a:buNone/>
            </a:pPr>
            <a:endParaRPr lang="en-US" dirty="0" smtClean="0"/>
          </a:p>
          <a:p>
            <a:r>
              <a:rPr lang="en-US" dirty="0" smtClean="0"/>
              <a:t>Comparing the melting point of your </a:t>
            </a:r>
            <a:r>
              <a:rPr lang="en-US" dirty="0" err="1" smtClean="0"/>
              <a:t>synthesised</a:t>
            </a:r>
            <a:r>
              <a:rPr lang="en-US" dirty="0" smtClean="0"/>
              <a:t> </a:t>
            </a:r>
            <a:r>
              <a:rPr lang="en-US" dirty="0" err="1" smtClean="0"/>
              <a:t>paracetamol</a:t>
            </a:r>
            <a:r>
              <a:rPr lang="en-US" dirty="0" smtClean="0"/>
              <a:t> to the known melting point is  a good way to ascertain its purity. Any impurities present will lower the melting point and  increase the range over which the solid melts.</a:t>
            </a:r>
          </a:p>
          <a:p>
            <a:endParaRPr lang="en-US" dirty="0"/>
          </a:p>
        </p:txBody>
      </p:sp>
    </p:spTree>
    <p:extLst>
      <p:ext uri="{BB962C8B-B14F-4D97-AF65-F5344CB8AC3E}">
        <p14:creationId xmlns:p14="http://schemas.microsoft.com/office/powerpoint/2010/main" val="80145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Paracetamol</a:t>
            </a:r>
            <a:endParaRPr lang="en-US" dirty="0"/>
          </a:p>
        </p:txBody>
      </p:sp>
      <p:sp>
        <p:nvSpPr>
          <p:cNvPr id="4" name="Subtitle 2"/>
          <p:cNvSpPr>
            <a:spLocks noGrp="1"/>
          </p:cNvSpPr>
          <p:nvPr>
            <p:ph idx="1"/>
          </p:nvPr>
        </p:nvSpPr>
        <p:spPr/>
        <p:txBody>
          <a:bodyPr>
            <a:normAutofit/>
          </a:bodyPr>
          <a:lstStyle/>
          <a:p>
            <a:pPr algn="l"/>
            <a:r>
              <a:rPr lang="en-US" sz="2400" b="1" dirty="0" smtClean="0"/>
              <a:t>Preparation of acetaminophen involves treating an amine with an acid anhydride to form an amide. In this case, p-aminophenol, the amine, is treated with acetic anhydride to form acetaminophen .</a:t>
            </a:r>
          </a:p>
          <a:p>
            <a:pPr algn="l"/>
            <a:r>
              <a:rPr lang="en-US" sz="2400" b="1" dirty="0" smtClean="0"/>
              <a:t>(p-</a:t>
            </a:r>
            <a:r>
              <a:rPr lang="en-US" sz="2400" b="1" dirty="0" err="1" smtClean="0"/>
              <a:t>acetamidophenol</a:t>
            </a:r>
            <a:r>
              <a:rPr lang="en-US" sz="2400" b="1" dirty="0" smtClean="0"/>
              <a:t>), the amide</a:t>
            </a:r>
            <a:endParaRPr lang="en-US" sz="2400" b="1" dirty="0"/>
          </a:p>
        </p:txBody>
      </p:sp>
    </p:spTree>
    <p:extLst>
      <p:ext uri="{BB962C8B-B14F-4D97-AF65-F5344CB8AC3E}">
        <p14:creationId xmlns:p14="http://schemas.microsoft.com/office/powerpoint/2010/main" val="377722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72000"/>
          </a:xfrm>
        </p:spPr>
        <p:txBody>
          <a:bodyPr>
            <a:normAutofit/>
          </a:bodyPr>
          <a:lstStyle/>
          <a:p>
            <a:pPr marL="75565" marR="86360" indent="457200" algn="just">
              <a:spcBef>
                <a:spcPts val="460"/>
              </a:spcBef>
              <a:spcAft>
                <a:spcPts val="0"/>
              </a:spcAft>
            </a:pPr>
            <a:r>
              <a:rPr lang="en-US" sz="2800" dirty="0" smtClean="0">
                <a:effectLst/>
                <a:latin typeface="Arial"/>
                <a:ea typeface="Arial"/>
              </a:rPr>
              <a:t>Acetaminophen (</a:t>
            </a:r>
            <a:r>
              <a:rPr lang="en-US" sz="2800" dirty="0" err="1" smtClean="0">
                <a:effectLst/>
                <a:latin typeface="Arial"/>
                <a:ea typeface="Arial"/>
              </a:rPr>
              <a:t>paracetamol</a:t>
            </a:r>
            <a:r>
              <a:rPr lang="en-US" sz="2800" dirty="0">
                <a:latin typeface="Arial"/>
                <a:ea typeface="Arial"/>
              </a:rPr>
              <a:t>) (MW = 151.2)  </a:t>
            </a:r>
            <a:r>
              <a:rPr lang="en-US" sz="2800" dirty="0" smtClean="0">
                <a:effectLst/>
                <a:latin typeface="Arial"/>
                <a:ea typeface="Arial"/>
              </a:rPr>
              <a:t>an analgesic and fever-reducing medicine similar in effect to aspirin. It is an active ingredient in many over-the-counter medicines, including Tylenol and Midol. Introduced in the early 1900s, acetaminophen is a coal tar derivative that acts by interfering with the synthesis of prostaglandins and other substances necessary for the transmission of pain impulses.</a:t>
            </a:r>
          </a:p>
          <a:p>
            <a:endParaRPr lang="en-US" dirty="0"/>
          </a:p>
        </p:txBody>
      </p:sp>
    </p:spTree>
    <p:extLst>
      <p:ext uri="{BB962C8B-B14F-4D97-AF65-F5344CB8AC3E}">
        <p14:creationId xmlns:p14="http://schemas.microsoft.com/office/powerpoint/2010/main" val="1059086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2895600"/>
            <a:ext cx="7315199"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968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8077200" cy="4267199"/>
          </a:xfrm>
        </p:spPr>
        <p:txBody>
          <a:bodyPr>
            <a:normAutofit fontScale="92500" lnSpcReduction="20000"/>
          </a:bodyPr>
          <a:lstStyle/>
          <a:p>
            <a:pPr marL="0" marR="1841500" indent="0">
              <a:lnSpc>
                <a:spcPct val="158300"/>
              </a:lnSpc>
              <a:buNone/>
            </a:pPr>
            <a:r>
              <a:rPr lang="en-US" sz="2800" b="1" dirty="0">
                <a:latin typeface="Calibri"/>
                <a:cs typeface="Calibri"/>
              </a:rPr>
              <a:t>The </a:t>
            </a:r>
            <a:r>
              <a:rPr lang="en-US" sz="2800" b="1" spc="-5" dirty="0">
                <a:latin typeface="Calibri"/>
                <a:cs typeface="Calibri"/>
              </a:rPr>
              <a:t>synthesis of </a:t>
            </a:r>
            <a:r>
              <a:rPr lang="en-US" sz="2800" b="1" spc="-5" dirty="0" err="1">
                <a:latin typeface="Calibri"/>
                <a:cs typeface="Calibri"/>
              </a:rPr>
              <a:t>paracetamol</a:t>
            </a:r>
            <a:r>
              <a:rPr lang="en-US" sz="2800" b="1" spc="-5" dirty="0">
                <a:latin typeface="Calibri"/>
                <a:cs typeface="Calibri"/>
              </a:rPr>
              <a:t> can </a:t>
            </a:r>
            <a:r>
              <a:rPr lang="en-US" sz="2800" b="1" dirty="0" smtClean="0">
                <a:latin typeface="Calibri"/>
                <a:cs typeface="Calibri"/>
              </a:rPr>
              <a:t>be </a:t>
            </a:r>
            <a:r>
              <a:rPr lang="en-US" sz="2800" b="1" spc="-5" dirty="0" smtClean="0">
                <a:latin typeface="Calibri"/>
                <a:cs typeface="Calibri"/>
              </a:rPr>
              <a:t>broken </a:t>
            </a:r>
            <a:r>
              <a:rPr lang="en-US" sz="2800" b="1" spc="-5" dirty="0">
                <a:latin typeface="Calibri"/>
                <a:cs typeface="Calibri"/>
              </a:rPr>
              <a:t>down into </a:t>
            </a:r>
            <a:r>
              <a:rPr lang="en-US" sz="2800" b="1" dirty="0">
                <a:latin typeface="Calibri"/>
                <a:cs typeface="Calibri"/>
              </a:rPr>
              <a:t>3 </a:t>
            </a:r>
            <a:r>
              <a:rPr lang="en-US" sz="2800" b="1" spc="-5" dirty="0">
                <a:latin typeface="Calibri"/>
                <a:cs typeface="Calibri"/>
              </a:rPr>
              <a:t>parts</a:t>
            </a:r>
            <a:r>
              <a:rPr lang="en-US" sz="2800" b="1" spc="-5" dirty="0" smtClean="0">
                <a:latin typeface="Calibri"/>
                <a:cs typeface="Calibri"/>
              </a:rPr>
              <a:t>:</a:t>
            </a:r>
          </a:p>
          <a:p>
            <a:pPr marL="12700" marR="1841500">
              <a:lnSpc>
                <a:spcPct val="158300"/>
              </a:lnSpc>
            </a:pPr>
            <a:r>
              <a:rPr lang="en-US" sz="2800" b="1" spc="-5" dirty="0" smtClean="0">
                <a:latin typeface="Calibri"/>
                <a:cs typeface="Calibri"/>
              </a:rPr>
              <a:t>  </a:t>
            </a:r>
            <a:r>
              <a:rPr lang="en-US" sz="2800" b="1" dirty="0">
                <a:latin typeface="Calibri"/>
                <a:cs typeface="Calibri"/>
              </a:rPr>
              <a:t>Part 1 – mix </a:t>
            </a:r>
            <a:r>
              <a:rPr lang="en-US" sz="2800" b="1" spc="-5" dirty="0">
                <a:latin typeface="Calibri"/>
                <a:cs typeface="Calibri"/>
              </a:rPr>
              <a:t>the reactants together </a:t>
            </a:r>
            <a:r>
              <a:rPr lang="en-US" sz="2800" b="1" spc="-5" dirty="0" smtClean="0">
                <a:latin typeface="Calibri"/>
                <a:cs typeface="Calibri"/>
              </a:rPr>
              <a:t>to </a:t>
            </a:r>
            <a:r>
              <a:rPr lang="en-US" sz="2800" b="1" dirty="0" smtClean="0">
                <a:latin typeface="Calibri"/>
                <a:cs typeface="Calibri"/>
              </a:rPr>
              <a:t>form</a:t>
            </a:r>
            <a:r>
              <a:rPr lang="en-US" sz="2800" b="1" spc="30" dirty="0" smtClean="0">
                <a:latin typeface="Calibri"/>
                <a:cs typeface="Calibri"/>
              </a:rPr>
              <a:t> </a:t>
            </a:r>
            <a:r>
              <a:rPr lang="en-US" sz="2800" b="1" spc="-5" dirty="0" err="1">
                <a:latin typeface="Calibri"/>
                <a:cs typeface="Calibri"/>
              </a:rPr>
              <a:t>paracetamol</a:t>
            </a:r>
            <a:r>
              <a:rPr lang="en-US" sz="2800" b="1" spc="-5" dirty="0">
                <a:latin typeface="Calibri"/>
                <a:cs typeface="Calibri"/>
              </a:rPr>
              <a:t>.</a:t>
            </a:r>
            <a:endParaRPr lang="en-US" sz="2800" b="1" dirty="0">
              <a:latin typeface="Calibri"/>
              <a:cs typeface="Calibri"/>
            </a:endParaRPr>
          </a:p>
          <a:p>
            <a:pPr marL="12700" marR="77470">
              <a:lnSpc>
                <a:spcPct val="158300"/>
              </a:lnSpc>
              <a:spcBef>
                <a:spcPts val="10"/>
              </a:spcBef>
            </a:pPr>
            <a:r>
              <a:rPr lang="en-US" sz="2800" b="1" dirty="0">
                <a:latin typeface="Calibri"/>
                <a:cs typeface="Calibri"/>
              </a:rPr>
              <a:t>Part 2 – </a:t>
            </a:r>
            <a:r>
              <a:rPr lang="en-US" sz="2800" b="1" spc="-5" dirty="0">
                <a:latin typeface="Calibri"/>
                <a:cs typeface="Calibri"/>
              </a:rPr>
              <a:t>isolate crude </a:t>
            </a:r>
            <a:r>
              <a:rPr lang="en-US" sz="2800" b="1" spc="-5" dirty="0" err="1">
                <a:latin typeface="Calibri"/>
                <a:cs typeface="Calibri"/>
              </a:rPr>
              <a:t>paracetamol</a:t>
            </a:r>
            <a:r>
              <a:rPr lang="en-US" sz="2800" b="1" spc="-5" dirty="0">
                <a:latin typeface="Calibri"/>
                <a:cs typeface="Calibri"/>
              </a:rPr>
              <a:t> </a:t>
            </a:r>
            <a:r>
              <a:rPr lang="en-US" sz="2800" b="1" dirty="0">
                <a:latin typeface="Calibri"/>
                <a:cs typeface="Calibri"/>
              </a:rPr>
              <a:t>from </a:t>
            </a:r>
            <a:r>
              <a:rPr lang="en-US" sz="2800" b="1" spc="-5" dirty="0">
                <a:latin typeface="Calibri"/>
                <a:cs typeface="Calibri"/>
              </a:rPr>
              <a:t>the </a:t>
            </a:r>
            <a:r>
              <a:rPr lang="en-US" sz="2800" b="1" spc="-5" dirty="0" err="1">
                <a:latin typeface="Calibri"/>
                <a:cs typeface="Calibri"/>
              </a:rPr>
              <a:t>ethanoic</a:t>
            </a:r>
            <a:r>
              <a:rPr lang="en-US" sz="2800" b="1" spc="-5" dirty="0">
                <a:latin typeface="Calibri"/>
                <a:cs typeface="Calibri"/>
              </a:rPr>
              <a:t> acid and unreacted starting materials. </a:t>
            </a:r>
            <a:endParaRPr lang="en-US" sz="2800" b="1" spc="-5" dirty="0" smtClean="0">
              <a:latin typeface="Calibri"/>
              <a:cs typeface="Calibri"/>
            </a:endParaRPr>
          </a:p>
          <a:p>
            <a:pPr marL="12700" marR="77470">
              <a:lnSpc>
                <a:spcPct val="158300"/>
              </a:lnSpc>
              <a:spcBef>
                <a:spcPts val="10"/>
              </a:spcBef>
            </a:pPr>
            <a:r>
              <a:rPr lang="en-US" sz="2800" b="1" spc="-5" dirty="0" smtClean="0">
                <a:latin typeface="Calibri"/>
                <a:cs typeface="Calibri"/>
              </a:rPr>
              <a:t> </a:t>
            </a:r>
            <a:r>
              <a:rPr lang="en-US" sz="2800" b="1" dirty="0">
                <a:latin typeface="Calibri"/>
                <a:cs typeface="Calibri"/>
              </a:rPr>
              <a:t>Part 3 – purify </a:t>
            </a:r>
            <a:r>
              <a:rPr lang="en-US" sz="2800" b="1" spc="-5" dirty="0" err="1">
                <a:latin typeface="Calibri"/>
                <a:cs typeface="Calibri"/>
              </a:rPr>
              <a:t>paracetamol</a:t>
            </a:r>
            <a:r>
              <a:rPr lang="en-US" sz="2800" b="1" spc="-5" dirty="0">
                <a:latin typeface="Calibri"/>
                <a:cs typeface="Calibri"/>
              </a:rPr>
              <a:t> </a:t>
            </a:r>
            <a:r>
              <a:rPr lang="en-US" sz="2800" b="1" dirty="0">
                <a:latin typeface="Calibri"/>
                <a:cs typeface="Calibri"/>
              </a:rPr>
              <a:t>by</a:t>
            </a:r>
            <a:r>
              <a:rPr lang="en-US" sz="2800" b="1" spc="-25" dirty="0">
                <a:latin typeface="Calibri"/>
                <a:cs typeface="Calibri"/>
              </a:rPr>
              <a:t> </a:t>
            </a:r>
            <a:r>
              <a:rPr lang="en-US" sz="2800" b="1" spc="-5" dirty="0" err="1">
                <a:latin typeface="Calibri"/>
                <a:cs typeface="Calibri"/>
              </a:rPr>
              <a:t>recrystallisation</a:t>
            </a:r>
            <a:r>
              <a:rPr lang="en-US" sz="2800" b="1" spc="-5" dirty="0">
                <a:latin typeface="Calibri"/>
                <a:cs typeface="Calibri"/>
              </a:rPr>
              <a:t>.</a:t>
            </a:r>
            <a:endParaRPr lang="en-US" sz="2800" b="1" dirty="0">
              <a:latin typeface="Calibri"/>
              <a:cs typeface="Calibri"/>
            </a:endParaRPr>
          </a:p>
          <a:p>
            <a:pPr>
              <a:lnSpc>
                <a:spcPct val="100000"/>
              </a:lnSpc>
            </a:pPr>
            <a:endParaRPr lang="en-US" sz="2800" b="1" dirty="0">
              <a:latin typeface="Times New Roman"/>
              <a:cs typeface="Times New Roman"/>
            </a:endParaRPr>
          </a:p>
          <a:p>
            <a:endParaRPr lang="en-US" dirty="0"/>
          </a:p>
        </p:txBody>
      </p:sp>
    </p:spTree>
    <p:extLst>
      <p:ext uri="{BB962C8B-B14F-4D97-AF65-F5344CB8AC3E}">
        <p14:creationId xmlns:p14="http://schemas.microsoft.com/office/powerpoint/2010/main" val="313162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382000" cy="1286933"/>
          </a:xfrm>
        </p:spPr>
        <p:txBody>
          <a:bodyPr>
            <a:normAutofit fontScale="70000" lnSpcReduction="20000"/>
          </a:bodyPr>
          <a:lstStyle/>
          <a:p>
            <a:r>
              <a:rPr lang="en-US" dirty="0"/>
              <a:t>How it works</a:t>
            </a:r>
          </a:p>
          <a:p>
            <a:pPr marL="0" indent="0">
              <a:buNone/>
            </a:pPr>
            <a:r>
              <a:rPr lang="en-US" dirty="0"/>
              <a:t>The ‘curly’ arrow mechanism below shows the bond forming/breaking process that occurs</a:t>
            </a:r>
            <a:r>
              <a:rPr lang="en-US" dirty="0" smtClean="0"/>
              <a:t>.</a:t>
            </a:r>
          </a:p>
          <a:p>
            <a:pPr marL="0" indent="0">
              <a:buNone/>
            </a:pPr>
            <a:endParaRPr lang="en-US" dirty="0"/>
          </a:p>
          <a:p>
            <a:pPr marL="0" indent="0">
              <a:buNone/>
            </a:pPr>
            <a:r>
              <a:rPr lang="en-US" dirty="0" err="1" smtClean="0">
                <a:solidFill>
                  <a:schemeClr val="tx1"/>
                </a:solidFill>
              </a:rPr>
              <a:t>Ethanoic</a:t>
            </a:r>
            <a:r>
              <a:rPr lang="en-US" dirty="0" smtClean="0">
                <a:solidFill>
                  <a:schemeClr val="tx1"/>
                </a:solidFill>
              </a:rPr>
              <a:t> anhydride</a:t>
            </a:r>
            <a:endParaRPr lang="en-US" dirty="0">
              <a:solidFill>
                <a:schemeClr val="tx1"/>
              </a:solidFill>
            </a:endParaRPr>
          </a:p>
        </p:txBody>
      </p:sp>
      <p:sp>
        <p:nvSpPr>
          <p:cNvPr id="3" name="Title 2"/>
          <p:cNvSpPr>
            <a:spLocks noGrp="1"/>
          </p:cNvSpPr>
          <p:nvPr>
            <p:ph type="title"/>
          </p:nvPr>
        </p:nvSpPr>
        <p:spPr/>
        <p:txBody>
          <a:bodyPr>
            <a:normAutofit fontScale="90000"/>
          </a:bodyPr>
          <a:lstStyle/>
          <a:p>
            <a:r>
              <a:rPr lang="en-US" u="sng" dirty="0">
                <a:latin typeface="Calibri"/>
                <a:cs typeface="Calibri"/>
              </a:rPr>
              <a:t>Part 1: </a:t>
            </a:r>
            <a:r>
              <a:rPr lang="en-US" u="sng" spc="-5" dirty="0">
                <a:latin typeface="Calibri"/>
                <a:cs typeface="Calibri"/>
              </a:rPr>
              <a:t>Preparation </a:t>
            </a:r>
            <a:r>
              <a:rPr lang="en-US" u="sng" dirty="0">
                <a:latin typeface="Calibri"/>
                <a:cs typeface="Calibri"/>
              </a:rPr>
              <a:t>of</a:t>
            </a:r>
            <a:r>
              <a:rPr lang="en-US" u="sng" spc="-30" dirty="0">
                <a:latin typeface="Calibri"/>
                <a:cs typeface="Calibri"/>
              </a:rPr>
              <a:t> </a:t>
            </a:r>
            <a:r>
              <a:rPr lang="en-US" u="sng" spc="-5" dirty="0" err="1">
                <a:latin typeface="Calibri"/>
                <a:cs typeface="Calibri"/>
              </a:rPr>
              <a:t>paracetamol</a:t>
            </a:r>
            <a:r>
              <a:rPr lang="en-US" dirty="0">
                <a:latin typeface="Calibri"/>
                <a:cs typeface="Calibri"/>
              </a:rPr>
              <a:t/>
            </a:r>
            <a:br>
              <a:rPr lang="en-US" dirty="0">
                <a:latin typeface="Calibri"/>
                <a:cs typeface="Calibri"/>
              </a:rPr>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05200"/>
            <a:ext cx="8001000" cy="300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0468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09800"/>
            <a:ext cx="8458199" cy="4144963"/>
          </a:xfrm>
        </p:spPr>
        <p:txBody>
          <a:bodyPr>
            <a:normAutofit/>
          </a:bodyPr>
          <a:lstStyle/>
          <a:p>
            <a:r>
              <a:rPr lang="en-US" sz="2800" b="1" dirty="0"/>
              <a:t>The lone pair of electrons on the amine of 4-aminophenol attacks the C=O bond of acetic  anhydride causing it to break.</a:t>
            </a:r>
          </a:p>
          <a:p>
            <a:r>
              <a:rPr lang="en-US" sz="2800" b="1" dirty="0"/>
              <a:t>Nitrogen has a positive charge but regains electrons by losing a proton. The negative charge  on the oxygen comes back in to reform the C=O bond. This causes the other C-O bond to  break.</a:t>
            </a:r>
          </a:p>
          <a:p>
            <a:r>
              <a:rPr lang="en-US" sz="2800" b="1" dirty="0"/>
              <a:t>The result is an amide bond formation and a carboxylic acid by-product.</a:t>
            </a:r>
          </a:p>
          <a:p>
            <a:pPr marL="0" indent="0">
              <a:buNone/>
            </a:pPr>
            <a:endParaRPr lang="en-US" dirty="0"/>
          </a:p>
        </p:txBody>
      </p:sp>
    </p:spTree>
    <p:extLst>
      <p:ext uri="{BB962C8B-B14F-4D97-AF65-F5344CB8AC3E}">
        <p14:creationId xmlns:p14="http://schemas.microsoft.com/office/powerpoint/2010/main" val="3833970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271933" cy="4114800"/>
          </a:xfrm>
        </p:spPr>
        <p:txBody>
          <a:bodyPr>
            <a:normAutofit/>
          </a:bodyPr>
          <a:lstStyle/>
          <a:p>
            <a:pPr marL="0" indent="0">
              <a:buNone/>
            </a:pPr>
            <a:r>
              <a:rPr lang="en-US" dirty="0" smtClean="0">
                <a:latin typeface="Times New Roman" pitchFamily="18" charset="0"/>
                <a:cs typeface="Times New Roman" pitchFamily="18" charset="0"/>
              </a:rPr>
              <a:t>1-Add </a:t>
            </a:r>
            <a:r>
              <a:rPr lang="en-US" dirty="0">
                <a:latin typeface="Times New Roman" pitchFamily="18" charset="0"/>
                <a:cs typeface="Times New Roman" pitchFamily="18" charset="0"/>
              </a:rPr>
              <a:t>2.1 grams of 4-aminophenol (pre-weighed for you in a </a:t>
            </a:r>
            <a:r>
              <a:rPr lang="en-US" dirty="0" err="1">
                <a:latin typeface="Times New Roman" pitchFamily="18" charset="0"/>
                <a:cs typeface="Times New Roman" pitchFamily="18" charset="0"/>
              </a:rPr>
              <a:t>labelled</a:t>
            </a:r>
            <a:r>
              <a:rPr lang="en-US" dirty="0">
                <a:latin typeface="Times New Roman" pitchFamily="18" charset="0"/>
                <a:cs typeface="Times New Roman" pitchFamily="18" charset="0"/>
              </a:rPr>
              <a:t> sample tube) into  the round-bottomed flask.</a:t>
            </a:r>
          </a:p>
          <a:p>
            <a:pPr marL="0" indent="0">
              <a:buNone/>
            </a:pPr>
            <a:r>
              <a:rPr lang="en-US" dirty="0" smtClean="0">
                <a:latin typeface="Times New Roman" pitchFamily="18" charset="0"/>
                <a:cs typeface="Times New Roman" pitchFamily="18" charset="0"/>
              </a:rPr>
              <a:t>2-Using </a:t>
            </a:r>
            <a:r>
              <a:rPr lang="en-US" dirty="0">
                <a:latin typeface="Times New Roman" pitchFamily="18" charset="0"/>
                <a:cs typeface="Times New Roman" pitchFamily="18" charset="0"/>
              </a:rPr>
              <a:t>your 25 mL measuring cylinder, measure 18 mL of water and add this to the flask.  Add a magnetic follower to the round-bottomed flask.</a:t>
            </a:r>
          </a:p>
          <a:p>
            <a:pPr marL="0" indent="0">
              <a:buNone/>
            </a:pPr>
            <a:r>
              <a:rPr lang="en-US" dirty="0" smtClean="0">
                <a:latin typeface="Times New Roman" pitchFamily="18" charset="0"/>
                <a:cs typeface="Times New Roman" pitchFamily="18" charset="0"/>
              </a:rPr>
              <a:t>3-Carefully </a:t>
            </a:r>
            <a:r>
              <a:rPr lang="en-US" dirty="0">
                <a:latin typeface="Times New Roman" pitchFamily="18" charset="0"/>
                <a:cs typeface="Times New Roman" pitchFamily="18" charset="0"/>
              </a:rPr>
              <a:t>clamp the flask at the neck and position it in the metal </a:t>
            </a:r>
            <a:r>
              <a:rPr lang="en-US" dirty="0" err="1">
                <a:latin typeface="Times New Roman" pitchFamily="18" charset="0"/>
                <a:cs typeface="Times New Roman" pitchFamily="18" charset="0"/>
              </a:rPr>
              <a:t>DrySyn</a:t>
            </a:r>
            <a:r>
              <a:rPr lang="en-US" dirty="0">
                <a:latin typeface="Times New Roman" pitchFamily="18" charset="0"/>
                <a:cs typeface="Times New Roman" pitchFamily="18" charset="0"/>
              </a:rPr>
              <a:t> block </a:t>
            </a:r>
            <a:r>
              <a:rPr lang="en-US" dirty="0" smtClean="0">
                <a:latin typeface="Times New Roman" pitchFamily="18" charset="0"/>
                <a:cs typeface="Times New Roman" pitchFamily="18" charset="0"/>
              </a:rPr>
              <a:t>which should </a:t>
            </a:r>
            <a:r>
              <a:rPr lang="en-US" dirty="0">
                <a:latin typeface="Times New Roman" pitchFamily="18" charset="0"/>
                <a:cs typeface="Times New Roman" pitchFamily="18" charset="0"/>
              </a:rPr>
              <a:t>be placed on the stirrer hotplate. Stir the reaction mixture using a magnetic  follower. Do not apply heat at this stage</a:t>
            </a:r>
            <a:r>
              <a:rPr lang="en-US" dirty="0" smtClean="0">
                <a:latin typeface="Times New Roman" pitchFamily="18" charset="0"/>
                <a:cs typeface="Times New Roman" pitchFamily="18" charset="0"/>
              </a:rPr>
              <a:t>.</a:t>
            </a:r>
          </a:p>
        </p:txBody>
      </p:sp>
      <p:sp>
        <p:nvSpPr>
          <p:cNvPr id="3" name="Title 2"/>
          <p:cNvSpPr>
            <a:spLocks noGrp="1"/>
          </p:cNvSpPr>
          <p:nvPr>
            <p:ph type="title"/>
          </p:nvPr>
        </p:nvSpPr>
        <p:spPr/>
        <p:txBody>
          <a:bodyPr/>
          <a:lstStyle/>
          <a:p>
            <a:r>
              <a:rPr lang="en-US" dirty="0" smtClean="0"/>
              <a:t>Experimental work</a:t>
            </a:r>
            <a:endParaRPr lang="en-US" dirty="0"/>
          </a:p>
        </p:txBody>
      </p:sp>
    </p:spTree>
    <p:extLst>
      <p:ext uri="{BB962C8B-B14F-4D97-AF65-F5344CB8AC3E}">
        <p14:creationId xmlns:p14="http://schemas.microsoft.com/office/powerpoint/2010/main" val="2687151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idx="1"/>
          </p:nvPr>
        </p:nvSpPr>
        <p:spPr>
          <a:xfrm>
            <a:off x="533400" y="1676400"/>
            <a:ext cx="8000999" cy="5058757"/>
          </a:xfrm>
          <a:prstGeom prst="rect">
            <a:avLst/>
          </a:prstGeom>
        </p:spPr>
        <p:txBody>
          <a:bodyPr vert="horz" wrap="square" lIns="0" tIns="0" rIns="0" bIns="0" rtlCol="0">
            <a:spAutoFit/>
          </a:bodyPr>
          <a:lstStyle/>
          <a:p>
            <a:pPr marL="283845" marR="6350" indent="-271145">
              <a:lnSpc>
                <a:spcPct val="152500"/>
              </a:lnSpc>
              <a:buAutoNum type="arabicPeriod" startAt="4"/>
              <a:tabLst>
                <a:tab pos="283845" algn="l"/>
                <a:tab pos="284480" algn="l"/>
              </a:tabLst>
            </a:pPr>
            <a:r>
              <a:rPr sz="1400" b="1" dirty="0">
                <a:latin typeface="Calibri"/>
                <a:cs typeface="Calibri"/>
              </a:rPr>
              <a:t>Assemble the </a:t>
            </a:r>
            <a:r>
              <a:rPr sz="1400" b="1" spc="-5" dirty="0">
                <a:latin typeface="Calibri"/>
                <a:cs typeface="Calibri"/>
              </a:rPr>
              <a:t>apparatus </a:t>
            </a:r>
            <a:r>
              <a:rPr sz="1400" b="1" dirty="0">
                <a:latin typeface="Calibri"/>
                <a:cs typeface="Calibri"/>
              </a:rPr>
              <a:t>for reflux as </a:t>
            </a:r>
            <a:r>
              <a:rPr sz="1400" b="1" spc="-5" dirty="0">
                <a:latin typeface="Calibri"/>
                <a:cs typeface="Calibri"/>
              </a:rPr>
              <a:t>shown </a:t>
            </a:r>
            <a:r>
              <a:rPr sz="1400" b="1" dirty="0">
                <a:latin typeface="Calibri"/>
                <a:cs typeface="Calibri"/>
              </a:rPr>
              <a:t>in </a:t>
            </a:r>
            <a:r>
              <a:rPr sz="1400" b="1" spc="-10" dirty="0">
                <a:latin typeface="Calibri"/>
                <a:cs typeface="Calibri"/>
              </a:rPr>
              <a:t>the </a:t>
            </a:r>
            <a:r>
              <a:rPr sz="1400" b="1" dirty="0">
                <a:latin typeface="Calibri"/>
                <a:cs typeface="Calibri"/>
              </a:rPr>
              <a:t>diagram </a:t>
            </a:r>
            <a:r>
              <a:rPr sz="1400" b="1" spc="-5" dirty="0">
                <a:latin typeface="Calibri"/>
                <a:cs typeface="Calibri"/>
              </a:rPr>
              <a:t>below. </a:t>
            </a:r>
            <a:r>
              <a:rPr sz="1400" b="1" i="1" spc="-5" dirty="0">
                <a:latin typeface="Calibri"/>
                <a:cs typeface="Calibri"/>
              </a:rPr>
              <a:t>Tip: </a:t>
            </a:r>
            <a:r>
              <a:rPr sz="1400" b="1" i="1" dirty="0">
                <a:latin typeface="Calibri"/>
                <a:cs typeface="Calibri"/>
              </a:rPr>
              <a:t>Do </a:t>
            </a:r>
            <a:r>
              <a:rPr sz="1400" b="1" i="1" spc="-5" dirty="0">
                <a:latin typeface="Calibri"/>
                <a:cs typeface="Calibri"/>
              </a:rPr>
              <a:t>not clamp </a:t>
            </a:r>
            <a:r>
              <a:rPr sz="1400" b="1" i="1" dirty="0">
                <a:latin typeface="Calibri"/>
                <a:cs typeface="Calibri"/>
              </a:rPr>
              <a:t>the  </a:t>
            </a:r>
            <a:r>
              <a:rPr sz="1400" b="1" i="1" spc="-5" dirty="0">
                <a:latin typeface="Calibri"/>
                <a:cs typeface="Calibri"/>
              </a:rPr>
              <a:t>condenser!</a:t>
            </a:r>
            <a:endParaRPr sz="1400" b="1" dirty="0">
              <a:latin typeface="Calibri"/>
              <a:cs typeface="Calibri"/>
            </a:endParaRPr>
          </a:p>
          <a:p>
            <a:pPr marL="283845" marR="2211705" indent="-271145" algn="just">
              <a:lnSpc>
                <a:spcPct val="152500"/>
              </a:lnSpc>
              <a:buAutoNum type="arabicPeriod" startAt="4"/>
              <a:tabLst>
                <a:tab pos="284480" algn="l"/>
              </a:tabLst>
            </a:pPr>
            <a:r>
              <a:rPr sz="1400" b="1" spc="-5" dirty="0">
                <a:latin typeface="Calibri"/>
                <a:cs typeface="Calibri"/>
              </a:rPr>
              <a:t>Using </a:t>
            </a:r>
            <a:r>
              <a:rPr sz="1400" b="1" dirty="0">
                <a:latin typeface="Calibri"/>
                <a:cs typeface="Calibri"/>
              </a:rPr>
              <a:t>a </a:t>
            </a:r>
            <a:r>
              <a:rPr sz="1400" b="1" spc="-5" dirty="0">
                <a:latin typeface="Calibri"/>
                <a:cs typeface="Calibri"/>
              </a:rPr>
              <a:t>Pasteur pipette, measure </a:t>
            </a:r>
            <a:r>
              <a:rPr sz="1400" b="1" dirty="0">
                <a:latin typeface="Calibri"/>
                <a:cs typeface="Calibri"/>
              </a:rPr>
              <a:t>3 mL of </a:t>
            </a:r>
            <a:r>
              <a:rPr sz="1400" b="1" spc="-5" dirty="0">
                <a:latin typeface="Calibri"/>
                <a:cs typeface="Calibri"/>
              </a:rPr>
              <a:t>ethanoic  </a:t>
            </a:r>
            <a:r>
              <a:rPr sz="1400" b="1" dirty="0">
                <a:latin typeface="Calibri"/>
                <a:cs typeface="Calibri"/>
              </a:rPr>
              <a:t>anhydride </a:t>
            </a:r>
            <a:r>
              <a:rPr sz="1400" b="1" spc="-5" dirty="0">
                <a:latin typeface="Calibri"/>
                <a:cs typeface="Calibri"/>
              </a:rPr>
              <a:t>(also known </a:t>
            </a:r>
            <a:r>
              <a:rPr sz="1400" b="1" dirty="0">
                <a:latin typeface="Calibri"/>
                <a:cs typeface="Calibri"/>
              </a:rPr>
              <a:t>as acetic anhydride) </a:t>
            </a:r>
            <a:r>
              <a:rPr sz="1400" b="1" spc="-5" dirty="0">
                <a:latin typeface="Calibri"/>
                <a:cs typeface="Calibri"/>
              </a:rPr>
              <a:t>into </a:t>
            </a:r>
            <a:r>
              <a:rPr sz="1400" b="1" dirty="0">
                <a:latin typeface="Calibri"/>
                <a:cs typeface="Calibri"/>
              </a:rPr>
              <a:t>a  10 mL </a:t>
            </a:r>
            <a:r>
              <a:rPr sz="1400" b="1" spc="-5" dirty="0">
                <a:latin typeface="Calibri"/>
                <a:cs typeface="Calibri"/>
              </a:rPr>
              <a:t>measuring cylinder. Add this </a:t>
            </a:r>
            <a:r>
              <a:rPr sz="1400" b="1" dirty="0">
                <a:latin typeface="Calibri"/>
                <a:cs typeface="Calibri"/>
              </a:rPr>
              <a:t>to </a:t>
            </a:r>
            <a:r>
              <a:rPr sz="1400" b="1" spc="-5" dirty="0">
                <a:latin typeface="Calibri"/>
                <a:cs typeface="Calibri"/>
              </a:rPr>
              <a:t>your  </a:t>
            </a:r>
            <a:r>
              <a:rPr sz="1400" b="1" spc="175" dirty="0">
                <a:latin typeface="Calibri"/>
                <a:cs typeface="Calibri"/>
              </a:rPr>
              <a:t> </a:t>
            </a:r>
            <a:r>
              <a:rPr sz="1400" b="1" spc="-5" dirty="0">
                <a:latin typeface="Calibri"/>
                <a:cs typeface="Calibri"/>
              </a:rPr>
              <a:t>mixture</a:t>
            </a:r>
            <a:endParaRPr sz="1400" b="1" dirty="0">
              <a:latin typeface="Calibri"/>
              <a:cs typeface="Calibri"/>
            </a:endParaRPr>
          </a:p>
          <a:p>
            <a:pPr marL="283845" marR="2211705">
              <a:lnSpc>
                <a:spcPct val="152500"/>
              </a:lnSpc>
              <a:spcBef>
                <a:spcPts val="10"/>
              </a:spcBef>
            </a:pPr>
            <a:r>
              <a:rPr sz="1400" b="1" dirty="0">
                <a:latin typeface="Calibri"/>
                <a:cs typeface="Calibri"/>
              </a:rPr>
              <a:t>by lifting </a:t>
            </a:r>
            <a:r>
              <a:rPr sz="1400" b="1" spc="-5" dirty="0">
                <a:latin typeface="Calibri"/>
                <a:cs typeface="Calibri"/>
              </a:rPr>
              <a:t>the condenser </a:t>
            </a:r>
            <a:r>
              <a:rPr sz="1400" b="1" dirty="0">
                <a:latin typeface="Calibri"/>
                <a:cs typeface="Calibri"/>
              </a:rPr>
              <a:t>and adding </a:t>
            </a:r>
            <a:r>
              <a:rPr sz="1400" b="1" spc="-5" dirty="0">
                <a:latin typeface="Calibri"/>
                <a:cs typeface="Calibri"/>
              </a:rPr>
              <a:t>directly </a:t>
            </a:r>
            <a:r>
              <a:rPr sz="1400" b="1" dirty="0">
                <a:latin typeface="Calibri"/>
                <a:cs typeface="Calibri"/>
              </a:rPr>
              <a:t>to the  </a:t>
            </a:r>
            <a:r>
              <a:rPr sz="1400" b="1" spc="-5" dirty="0">
                <a:latin typeface="Calibri"/>
                <a:cs typeface="Calibri"/>
              </a:rPr>
              <a:t>round-bottomed</a:t>
            </a:r>
            <a:r>
              <a:rPr sz="1400" b="1" spc="-30" dirty="0">
                <a:latin typeface="Calibri"/>
                <a:cs typeface="Calibri"/>
              </a:rPr>
              <a:t> </a:t>
            </a:r>
            <a:r>
              <a:rPr sz="1400" b="1" spc="-5" dirty="0">
                <a:latin typeface="Calibri"/>
                <a:cs typeface="Calibri"/>
              </a:rPr>
              <a:t>flask.</a:t>
            </a:r>
            <a:endParaRPr sz="1400" b="1" dirty="0">
              <a:latin typeface="Calibri"/>
              <a:cs typeface="Calibri"/>
            </a:endParaRPr>
          </a:p>
          <a:p>
            <a:pPr marL="283845" marR="2211705" indent="-271145" algn="just">
              <a:lnSpc>
                <a:spcPct val="152500"/>
              </a:lnSpc>
              <a:buAutoNum type="arabicPeriod" startAt="6"/>
              <a:tabLst>
                <a:tab pos="284480" algn="l"/>
              </a:tabLst>
            </a:pPr>
            <a:r>
              <a:rPr sz="1400" b="1" spc="-5" dirty="0">
                <a:latin typeface="Calibri"/>
                <a:cs typeface="Calibri"/>
              </a:rPr>
              <a:t>Replace the condenser </a:t>
            </a:r>
            <a:r>
              <a:rPr sz="1400" b="1" dirty="0">
                <a:latin typeface="Calibri"/>
                <a:cs typeface="Calibri"/>
              </a:rPr>
              <a:t>and </a:t>
            </a:r>
            <a:r>
              <a:rPr sz="1400" b="1" spc="-5" dirty="0">
                <a:latin typeface="Calibri"/>
                <a:cs typeface="Calibri"/>
              </a:rPr>
              <a:t>switch on the </a:t>
            </a:r>
            <a:r>
              <a:rPr sz="1400" b="1" dirty="0">
                <a:latin typeface="Calibri"/>
                <a:cs typeface="Calibri"/>
              </a:rPr>
              <a:t>heat to  your </a:t>
            </a:r>
            <a:r>
              <a:rPr sz="1400" b="1" spc="-5" dirty="0">
                <a:latin typeface="Calibri"/>
                <a:cs typeface="Calibri"/>
              </a:rPr>
              <a:t>hotplate </a:t>
            </a:r>
            <a:r>
              <a:rPr sz="1400" b="1" spc="-10" dirty="0">
                <a:latin typeface="Calibri"/>
                <a:cs typeface="Calibri"/>
              </a:rPr>
              <a:t>(set </a:t>
            </a:r>
            <a:r>
              <a:rPr sz="1400" b="1" spc="-5" dirty="0">
                <a:latin typeface="Calibri"/>
                <a:cs typeface="Calibri"/>
              </a:rPr>
              <a:t>the </a:t>
            </a:r>
            <a:r>
              <a:rPr sz="1400" b="1" dirty="0">
                <a:latin typeface="Calibri"/>
                <a:cs typeface="Calibri"/>
              </a:rPr>
              <a:t>dial </a:t>
            </a:r>
            <a:r>
              <a:rPr sz="1400" b="1" spc="-5" dirty="0">
                <a:latin typeface="Calibri"/>
                <a:cs typeface="Calibri"/>
              </a:rPr>
              <a:t>to </a:t>
            </a:r>
            <a:r>
              <a:rPr sz="1400" b="1" dirty="0">
                <a:latin typeface="Calibri"/>
                <a:cs typeface="Calibri"/>
              </a:rPr>
              <a:t>about </a:t>
            </a:r>
            <a:r>
              <a:rPr sz="1400" b="1" spc="-5" dirty="0">
                <a:latin typeface="Calibri"/>
                <a:cs typeface="Calibri"/>
              </a:rPr>
              <a:t>120°C). </a:t>
            </a:r>
            <a:r>
              <a:rPr sz="1400" b="1" i="1" spc="-5" dirty="0">
                <a:latin typeface="Calibri"/>
                <a:cs typeface="Calibri"/>
              </a:rPr>
              <a:t>Tip:  Make sure there </a:t>
            </a:r>
            <a:r>
              <a:rPr sz="1400" b="1" i="1" dirty="0">
                <a:latin typeface="Calibri"/>
                <a:cs typeface="Calibri"/>
              </a:rPr>
              <a:t>is </a:t>
            </a:r>
            <a:r>
              <a:rPr sz="1400" b="1" i="1" spc="-5" dirty="0">
                <a:latin typeface="Calibri"/>
                <a:cs typeface="Calibri"/>
              </a:rPr>
              <a:t>water going </a:t>
            </a:r>
            <a:r>
              <a:rPr sz="1400" b="1" i="1" dirty="0">
                <a:latin typeface="Calibri"/>
                <a:cs typeface="Calibri"/>
              </a:rPr>
              <a:t>through </a:t>
            </a:r>
            <a:r>
              <a:rPr sz="1400" b="1" i="1" spc="-5" dirty="0">
                <a:latin typeface="Calibri"/>
                <a:cs typeface="Calibri"/>
              </a:rPr>
              <a:t>your  condenser</a:t>
            </a:r>
            <a:r>
              <a:rPr sz="1400" b="1" spc="-5" dirty="0">
                <a:latin typeface="Calibri"/>
                <a:cs typeface="Calibri"/>
              </a:rPr>
              <a:t>.</a:t>
            </a:r>
            <a:endParaRPr sz="1400" b="1" dirty="0">
              <a:latin typeface="Calibri"/>
              <a:cs typeface="Calibri"/>
            </a:endParaRPr>
          </a:p>
          <a:p>
            <a:pPr marL="283845" marR="2211070" indent="-271145" algn="just">
              <a:lnSpc>
                <a:spcPct val="152500"/>
              </a:lnSpc>
              <a:buAutoNum type="arabicPeriod" startAt="6"/>
              <a:tabLst>
                <a:tab pos="284480" algn="l"/>
              </a:tabLst>
            </a:pPr>
            <a:r>
              <a:rPr sz="1400" b="1" dirty="0">
                <a:latin typeface="Calibri"/>
                <a:cs typeface="Calibri"/>
              </a:rPr>
              <a:t>The </a:t>
            </a:r>
            <a:r>
              <a:rPr sz="1400" b="1" spc="-5" dirty="0">
                <a:latin typeface="Calibri"/>
                <a:cs typeface="Calibri"/>
              </a:rPr>
              <a:t>reaction </a:t>
            </a:r>
            <a:r>
              <a:rPr sz="1400" b="1" dirty="0">
                <a:latin typeface="Calibri"/>
                <a:cs typeface="Calibri"/>
              </a:rPr>
              <a:t>is </a:t>
            </a:r>
            <a:r>
              <a:rPr sz="1400" b="1" spc="-5" dirty="0">
                <a:latin typeface="Calibri"/>
                <a:cs typeface="Calibri"/>
              </a:rPr>
              <a:t>heated </a:t>
            </a:r>
            <a:r>
              <a:rPr sz="1400" b="1" dirty="0">
                <a:latin typeface="Calibri"/>
                <a:cs typeface="Calibri"/>
              </a:rPr>
              <a:t>at </a:t>
            </a:r>
            <a:r>
              <a:rPr sz="1400" b="1" spc="-5" dirty="0">
                <a:latin typeface="Calibri"/>
                <a:cs typeface="Calibri"/>
              </a:rPr>
              <a:t>reflux </a:t>
            </a:r>
            <a:r>
              <a:rPr sz="1400" b="1" dirty="0">
                <a:latin typeface="Calibri"/>
                <a:cs typeface="Calibri"/>
              </a:rPr>
              <a:t>for 15 </a:t>
            </a:r>
            <a:r>
              <a:rPr sz="1400" b="1" spc="-5" dirty="0">
                <a:latin typeface="Calibri"/>
                <a:cs typeface="Calibri"/>
              </a:rPr>
              <a:t>minutes,  </a:t>
            </a:r>
            <a:r>
              <a:rPr sz="1400" b="1" dirty="0">
                <a:latin typeface="Calibri"/>
                <a:cs typeface="Calibri"/>
              </a:rPr>
              <a:t>stirring </a:t>
            </a:r>
            <a:r>
              <a:rPr sz="1400" b="1" spc="-5" dirty="0">
                <a:latin typeface="Calibri"/>
                <a:cs typeface="Calibri"/>
              </a:rPr>
              <a:t>continuously. The reaction mixture should  </a:t>
            </a:r>
            <a:r>
              <a:rPr sz="1400" b="1" dirty="0">
                <a:latin typeface="Calibri"/>
                <a:cs typeface="Calibri"/>
              </a:rPr>
              <a:t>become</a:t>
            </a:r>
            <a:r>
              <a:rPr sz="1400" b="1" spc="-80" dirty="0">
                <a:latin typeface="Calibri"/>
                <a:cs typeface="Calibri"/>
              </a:rPr>
              <a:t> </a:t>
            </a:r>
            <a:r>
              <a:rPr sz="1400" b="1" spc="-5" dirty="0">
                <a:latin typeface="Calibri"/>
                <a:cs typeface="Calibri"/>
              </a:rPr>
              <a:t>colourless.</a:t>
            </a:r>
            <a:endParaRPr sz="1400" b="1" dirty="0">
              <a:latin typeface="Calibri"/>
              <a:cs typeface="Calibri"/>
            </a:endParaRPr>
          </a:p>
          <a:p>
            <a:pPr marL="283845" indent="-271145">
              <a:lnSpc>
                <a:spcPct val="100000"/>
              </a:lnSpc>
              <a:spcBef>
                <a:spcPts val="755"/>
              </a:spcBef>
              <a:buAutoNum type="arabicPeriod" startAt="6"/>
              <a:tabLst>
                <a:tab pos="283845" algn="l"/>
                <a:tab pos="284480" algn="l"/>
              </a:tabLst>
            </a:pPr>
            <a:r>
              <a:rPr sz="1400" b="1" dirty="0">
                <a:latin typeface="Calibri"/>
                <a:cs typeface="Calibri"/>
              </a:rPr>
              <a:t>After refluxing for 15 </a:t>
            </a:r>
            <a:r>
              <a:rPr sz="1400" b="1" spc="-5" dirty="0">
                <a:latin typeface="Calibri"/>
                <a:cs typeface="Calibri"/>
              </a:rPr>
              <a:t>minutes, switch  off the    </a:t>
            </a:r>
            <a:r>
              <a:rPr sz="1400" b="1" spc="75" dirty="0">
                <a:latin typeface="Calibri"/>
                <a:cs typeface="Calibri"/>
              </a:rPr>
              <a:t> </a:t>
            </a:r>
            <a:r>
              <a:rPr sz="1400" b="1" spc="-5" dirty="0">
                <a:latin typeface="Calibri"/>
                <a:cs typeface="Calibri"/>
              </a:rPr>
              <a:t>heat</a:t>
            </a:r>
            <a:endParaRPr sz="1400" b="1" dirty="0">
              <a:latin typeface="Calibri"/>
              <a:cs typeface="Calibri"/>
            </a:endParaRPr>
          </a:p>
          <a:p>
            <a:pPr marL="283845" marR="2213610">
              <a:lnSpc>
                <a:spcPct val="152500"/>
              </a:lnSpc>
              <a:spcBef>
                <a:spcPts val="10"/>
              </a:spcBef>
            </a:pPr>
            <a:r>
              <a:rPr sz="1400" b="1" dirty="0">
                <a:latin typeface="Calibri"/>
                <a:cs typeface="Calibri"/>
              </a:rPr>
              <a:t>and </a:t>
            </a:r>
            <a:r>
              <a:rPr sz="1400" b="1" spc="-5" dirty="0">
                <a:latin typeface="Calibri"/>
                <a:cs typeface="Calibri"/>
              </a:rPr>
              <a:t>carefully raise the round-bottomed flask away  </a:t>
            </a:r>
            <a:r>
              <a:rPr sz="1400" b="1" dirty="0">
                <a:latin typeface="Calibri"/>
                <a:cs typeface="Calibri"/>
              </a:rPr>
              <a:t>from </a:t>
            </a:r>
            <a:r>
              <a:rPr sz="1400" b="1" spc="-5" dirty="0">
                <a:latin typeface="Calibri"/>
                <a:cs typeface="Calibri"/>
              </a:rPr>
              <a:t>the DrySyn block using the </a:t>
            </a:r>
            <a:r>
              <a:rPr sz="1400" b="1" dirty="0">
                <a:latin typeface="Calibri"/>
                <a:cs typeface="Calibri"/>
              </a:rPr>
              <a:t>boss </a:t>
            </a:r>
            <a:r>
              <a:rPr sz="1400" b="1" spc="-5" dirty="0">
                <a:latin typeface="Calibri"/>
                <a:cs typeface="Calibri"/>
              </a:rPr>
              <a:t>and</a:t>
            </a:r>
            <a:r>
              <a:rPr sz="1400" b="1" spc="-20" dirty="0">
                <a:latin typeface="Calibri"/>
                <a:cs typeface="Calibri"/>
              </a:rPr>
              <a:t> </a:t>
            </a:r>
            <a:r>
              <a:rPr sz="1400" b="1" dirty="0">
                <a:latin typeface="Calibri"/>
                <a:cs typeface="Calibri"/>
              </a:rPr>
              <a:t>clamp.</a:t>
            </a:r>
          </a:p>
          <a:p>
            <a:pPr marL="283845" indent="-271145">
              <a:lnSpc>
                <a:spcPct val="100000"/>
              </a:lnSpc>
              <a:spcBef>
                <a:spcPts val="755"/>
              </a:spcBef>
              <a:buAutoNum type="arabicPeriod" startAt="9"/>
              <a:tabLst>
                <a:tab pos="283845" algn="l"/>
                <a:tab pos="284480" algn="l"/>
              </a:tabLst>
            </a:pPr>
            <a:r>
              <a:rPr sz="1400" b="1" dirty="0">
                <a:latin typeface="Calibri"/>
                <a:cs typeface="Calibri"/>
              </a:rPr>
              <a:t>Allow </a:t>
            </a:r>
            <a:r>
              <a:rPr sz="1400" b="1" spc="-5" dirty="0">
                <a:latin typeface="Calibri"/>
                <a:cs typeface="Calibri"/>
              </a:rPr>
              <a:t>the flask </a:t>
            </a:r>
            <a:r>
              <a:rPr sz="1400" b="1" dirty="0">
                <a:latin typeface="Calibri"/>
                <a:cs typeface="Calibri"/>
              </a:rPr>
              <a:t>to </a:t>
            </a:r>
            <a:r>
              <a:rPr sz="1400" b="1" spc="-5" dirty="0">
                <a:latin typeface="Calibri"/>
                <a:cs typeface="Calibri"/>
              </a:rPr>
              <a:t>cool </a:t>
            </a:r>
            <a:r>
              <a:rPr sz="1400" b="1" dirty="0">
                <a:latin typeface="Calibri"/>
                <a:cs typeface="Calibri"/>
              </a:rPr>
              <a:t>to room</a:t>
            </a:r>
            <a:r>
              <a:rPr sz="1400" b="1" spc="-30" dirty="0">
                <a:latin typeface="Calibri"/>
                <a:cs typeface="Calibri"/>
              </a:rPr>
              <a:t> </a:t>
            </a:r>
            <a:r>
              <a:rPr sz="1400" b="1" spc="-5" dirty="0">
                <a:latin typeface="Calibri"/>
                <a:cs typeface="Calibri"/>
              </a:rPr>
              <a:t>temperature.</a:t>
            </a:r>
            <a:endParaRPr sz="1400" b="1" dirty="0">
              <a:latin typeface="Calibri"/>
              <a:cs typeface="Calibri"/>
            </a:endParaRPr>
          </a:p>
          <a:p>
            <a:pPr marL="283845" marR="5080" indent="-271145">
              <a:lnSpc>
                <a:spcPct val="152500"/>
              </a:lnSpc>
              <a:buAutoNum type="arabicPeriod" startAt="9"/>
              <a:tabLst>
                <a:tab pos="284480" algn="l"/>
              </a:tabLst>
            </a:pPr>
            <a:r>
              <a:rPr sz="1400" b="1" spc="-5" dirty="0">
                <a:latin typeface="Calibri"/>
                <a:cs typeface="Calibri"/>
              </a:rPr>
              <a:t>On </a:t>
            </a:r>
            <a:r>
              <a:rPr sz="1400" b="1" dirty="0">
                <a:latin typeface="Calibri"/>
                <a:cs typeface="Calibri"/>
              </a:rPr>
              <a:t>cooling, crude </a:t>
            </a:r>
            <a:r>
              <a:rPr sz="1400" b="1" spc="-5" dirty="0">
                <a:latin typeface="Calibri"/>
                <a:cs typeface="Calibri"/>
              </a:rPr>
              <a:t>paracetamol should form </a:t>
            </a:r>
            <a:r>
              <a:rPr sz="1400" b="1" dirty="0">
                <a:latin typeface="Calibri"/>
                <a:cs typeface="Calibri"/>
              </a:rPr>
              <a:t>in </a:t>
            </a:r>
            <a:r>
              <a:rPr sz="1400" b="1" spc="-5" dirty="0">
                <a:latin typeface="Calibri"/>
                <a:cs typeface="Calibri"/>
              </a:rPr>
              <a:t>the round-bottomed flask. </a:t>
            </a:r>
            <a:r>
              <a:rPr sz="1400" b="1" spc="-5" dirty="0" smtClean="0">
                <a:latin typeface="Calibri"/>
                <a:cs typeface="Calibri"/>
              </a:rPr>
              <a:t>I</a:t>
            </a:r>
            <a:endParaRPr sz="1400" b="1" dirty="0">
              <a:latin typeface="Calibri"/>
              <a:cs typeface="Calibri"/>
            </a:endParaRPr>
          </a:p>
        </p:txBody>
      </p:sp>
      <p:sp>
        <p:nvSpPr>
          <p:cNvPr id="5" name="Rectangle 4"/>
          <p:cNvSpPr/>
          <p:nvPr/>
        </p:nvSpPr>
        <p:spPr>
          <a:xfrm>
            <a:off x="1676400" y="609600"/>
            <a:ext cx="6096000" cy="769441"/>
          </a:xfrm>
          <a:prstGeom prst="rect">
            <a:avLst/>
          </a:prstGeom>
        </p:spPr>
        <p:txBody>
          <a:bodyPr wrap="square">
            <a:spAutoFit/>
          </a:bodyPr>
          <a:lstStyle/>
          <a:p>
            <a:r>
              <a:rPr lang="en-US" sz="4400" dirty="0">
                <a:solidFill>
                  <a:srgbClr val="FFFFFF"/>
                </a:solidFill>
                <a:ea typeface="+mj-ea"/>
                <a:cs typeface="+mj-cs"/>
              </a:rPr>
              <a:t>Experimental work</a:t>
            </a:r>
            <a:endParaRPr lang="en-US" dirty="0"/>
          </a:p>
        </p:txBody>
      </p:sp>
    </p:spTree>
    <p:extLst>
      <p:ext uri="{BB962C8B-B14F-4D97-AF65-F5344CB8AC3E}">
        <p14:creationId xmlns:p14="http://schemas.microsoft.com/office/powerpoint/2010/main" val="1682481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134</TotalTime>
  <Words>1181</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  Synthesis of Acetaminophen</vt:lpstr>
      <vt:lpstr>Paracetamol</vt:lpstr>
      <vt:lpstr>PowerPoint Presentation</vt:lpstr>
      <vt:lpstr>PowerPoint Presentation</vt:lpstr>
      <vt:lpstr>PowerPoint Presentation</vt:lpstr>
      <vt:lpstr>Part 1: Preparation of paracetamol </vt:lpstr>
      <vt:lpstr>PowerPoint Presentation</vt:lpstr>
      <vt:lpstr>Experimental work</vt:lpstr>
      <vt:lpstr>PowerPoint Presentation</vt:lpstr>
      <vt:lpstr> Part 2: isolate crude paracetamol from ethanoic acid and unreacted starting materials </vt:lpstr>
      <vt:lpstr>PowerPoint Presentation</vt:lpstr>
      <vt:lpstr>PowerPoint Presentation</vt:lpstr>
      <vt:lpstr>PowerPoint Presentation</vt:lpstr>
      <vt:lpstr>   Part 3 – purify paracetamol by recrystallisation </vt:lpstr>
      <vt:lpstr>   Part 3 – purify paracetamol by recrystallisation </vt:lpstr>
      <vt:lpstr>Analysis of Paracetamol </vt:lpstr>
      <vt:lpstr>Analysis of Paracetamol</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of Acetaminophen</dc:title>
  <dc:creator>DR.Ahmed Saker</dc:creator>
  <cp:lastModifiedBy>DR.Ahmed Saker</cp:lastModifiedBy>
  <cp:revision>13</cp:revision>
  <dcterms:created xsi:type="dcterms:W3CDTF">2017-05-07T20:57:06Z</dcterms:created>
  <dcterms:modified xsi:type="dcterms:W3CDTF">2017-05-07T23:11:08Z</dcterms:modified>
</cp:coreProperties>
</file>