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A005E44E-7D6D-4A79-A466-E0BEB17D64BC}" type="datetimeFigureOut">
              <a:rPr lang="en-US" smtClean="0"/>
              <a:t>5/11/2020</a:t>
            </a:fld>
            <a:endParaRPr lang="en-US"/>
          </a:p>
        </p:txBody>
      </p:sp>
      <p:sp>
        <p:nvSpPr>
          <p:cNvPr id="17" name="عنصر نائب للتذييل 16"/>
          <p:cNvSpPr>
            <a:spLocks noGrp="1"/>
          </p:cNvSpPr>
          <p:nvPr>
            <p:ph type="ftr" sz="quarter" idx="11"/>
          </p:nvPr>
        </p:nvSpPr>
        <p:spPr/>
        <p:txBody>
          <a:bodyPr/>
          <a:lstStyle/>
          <a:p>
            <a:endParaRPr lang="en-US"/>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B11FD12-C53E-49DE-BAA3-678DE4F53066}" type="slidenum">
              <a:rPr lang="en-US" smtClean="0"/>
              <a:t>‹#›</a:t>
            </a:fld>
            <a:endParaRPr lang="en-US"/>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005E44E-7D6D-4A79-A466-E0BEB17D64BC}" type="datetimeFigureOut">
              <a:rPr lang="en-US" smtClean="0"/>
              <a:t>5/11/2020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B11FD12-C53E-49DE-BAA3-678DE4F5306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CB11FD12-C53E-49DE-BAA3-678DE4F53066}" type="slidenum">
              <a:rPr lang="en-US" smtClean="0"/>
              <a:t>‹#›</a:t>
            </a:fld>
            <a:endParaRPr lang="en-US"/>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005E44E-7D6D-4A79-A466-E0BEB17D64BC}" type="datetimeFigureOut">
              <a:rPr lang="en-US" smtClean="0"/>
              <a:t>5/11/2020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A005E44E-7D6D-4A79-A466-E0BEB17D64BC}" type="datetimeFigureOut">
              <a:rPr lang="en-US" smtClean="0"/>
              <a:t>5/11/2020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a:xfrm>
            <a:off x="4361688" y="1026372"/>
            <a:ext cx="457200" cy="441325"/>
          </a:xfrm>
        </p:spPr>
        <p:txBody>
          <a:bodyPr/>
          <a:lstStyle/>
          <a:p>
            <a:fld id="{CB11FD12-C53E-49DE-BAA3-678DE4F53066}" type="slidenum">
              <a:rPr lang="en-US" smtClean="0"/>
              <a:t>‹#›</a:t>
            </a:fld>
            <a:endParaRPr lang="en-US"/>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en-US"/>
          </a:p>
        </p:txBody>
      </p:sp>
      <p:sp>
        <p:nvSpPr>
          <p:cNvPr id="4" name="عنصر نائب للتاريخ 3"/>
          <p:cNvSpPr>
            <a:spLocks noGrp="1"/>
          </p:cNvSpPr>
          <p:nvPr>
            <p:ph type="dt" sz="half" idx="10"/>
          </p:nvPr>
        </p:nvSpPr>
        <p:spPr/>
        <p:txBody>
          <a:bodyPr/>
          <a:lstStyle/>
          <a:p>
            <a:fld id="{A005E44E-7D6D-4A79-A466-E0BEB17D64BC}" type="datetimeFigureOut">
              <a:rPr lang="en-US" smtClean="0"/>
              <a:t>5/11/2020</a:t>
            </a:fld>
            <a:endParaRPr lang="en-US"/>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B11FD12-C53E-49DE-BAA3-678DE4F53066}" type="slidenum">
              <a:rPr lang="en-US" smtClean="0"/>
              <a:t>‹#›</a:t>
            </a:fld>
            <a:endParaRPr lang="en-US"/>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A005E44E-7D6D-4A79-A466-E0BEB17D64BC}" type="datetimeFigureOut">
              <a:rPr lang="en-US" smtClean="0"/>
              <a:t>5/11/2020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B11FD12-C53E-49DE-BAA3-678DE4F53066}" type="slidenum">
              <a:rPr lang="en-US" smtClean="0"/>
              <a:t>‹#›</a:t>
            </a:fld>
            <a:endParaRPr lang="en-US"/>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A005E44E-7D6D-4A79-A466-E0BEB17D64BC}" type="datetimeFigureOut">
              <a:rPr lang="en-US" smtClean="0"/>
              <a:t>5/11/2020</a:t>
            </a:fld>
            <a:endParaRPr lang="en-US"/>
          </a:p>
        </p:txBody>
      </p:sp>
      <p:sp>
        <p:nvSpPr>
          <p:cNvPr id="8" name="عنصر نائب للتذييل 7"/>
          <p:cNvSpPr>
            <a:spLocks noGrp="1"/>
          </p:cNvSpPr>
          <p:nvPr>
            <p:ph type="ftr" sz="quarter" idx="11"/>
          </p:nvPr>
        </p:nvSpPr>
        <p:spPr>
          <a:xfrm>
            <a:off x="304800" y="6409944"/>
            <a:ext cx="3581400" cy="365760"/>
          </a:xfrm>
        </p:spPr>
        <p:txBody>
          <a:bodyPr/>
          <a:lstStyle/>
          <a:p>
            <a:endParaRPr lang="en-US"/>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CB11FD12-C53E-49DE-BAA3-678DE4F53066}" type="slidenum">
              <a:rPr lang="en-US" smtClean="0"/>
              <a:t>‹#›</a:t>
            </a:fld>
            <a:endParaRPr lang="en-US"/>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A005E44E-7D6D-4A79-A466-E0BEB17D64BC}" type="datetimeFigureOut">
              <a:rPr lang="en-US" smtClean="0"/>
              <a:t>5/11/2020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a:xfrm>
            <a:off x="4343400" y="1036020"/>
            <a:ext cx="457200" cy="441325"/>
          </a:xfrm>
        </p:spPr>
        <p:txBody>
          <a:bodyPr/>
          <a:lstStyle/>
          <a:p>
            <a:fld id="{CB11FD12-C53E-49DE-BAA3-678DE4F5306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A005E44E-7D6D-4A79-A466-E0BEB17D64BC}" type="datetimeFigureOut">
              <a:rPr lang="en-US" smtClean="0"/>
              <a:t>5/11/2020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B11FD12-C53E-49DE-BAA3-678DE4F5306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B11FD12-C53E-49DE-BAA3-678DE4F53066}" type="slidenum">
              <a:rPr lang="en-US" smtClean="0"/>
              <a:t>‹#›</a:t>
            </a:fld>
            <a:endParaRPr lang="en-US"/>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fld id="{A005E44E-7D6D-4A79-A466-E0BEB17D64BC}" type="datetimeFigureOut">
              <a:rPr lang="en-US" smtClean="0"/>
              <a:t>5/11/2020</a:t>
            </a:fld>
            <a:endParaRPr lang="en-US"/>
          </a:p>
        </p:txBody>
      </p:sp>
      <p:sp>
        <p:nvSpPr>
          <p:cNvPr id="6" name="عنصر نائب للتذييل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CB11FD12-C53E-49DE-BAA3-678DE4F53066}" type="slidenum">
              <a:rPr lang="en-US" smtClean="0"/>
              <a:t>‹#›</a:t>
            </a:fld>
            <a:endParaRPr lang="en-US"/>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A005E44E-7D6D-4A79-A466-E0BEB17D64BC}" type="datetimeFigureOut">
              <a:rPr lang="en-US" smtClean="0"/>
              <a:t>5/11/2020</a:t>
            </a:fld>
            <a:endParaRPr lang="en-US"/>
          </a:p>
        </p:txBody>
      </p:sp>
      <p:sp>
        <p:nvSpPr>
          <p:cNvPr id="6" name="عنصر نائب للتذييل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005E44E-7D6D-4A79-A466-E0BEB17D64BC}" type="datetimeFigureOut">
              <a:rPr lang="en-US" smtClean="0"/>
              <a:t>5/11/2020</a:t>
            </a:fld>
            <a:endParaRPr lang="en-US"/>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B11FD12-C53E-49DE-BAA3-678DE4F53066}" type="slidenum">
              <a:rPr lang="en-US" smtClean="0"/>
              <a:t>‹#›</a:t>
            </a:fld>
            <a:endParaRPr lang="en-US"/>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noAutofit/>
          </a:bodyPr>
          <a:lstStyle/>
          <a:p>
            <a:r>
              <a:rPr lang="ar-IQ" sz="3600" dirty="0" smtClean="0"/>
              <a:t>علوم التربة والموارد المائية</a:t>
            </a:r>
          </a:p>
          <a:p>
            <a:r>
              <a:rPr lang="ar-IQ" sz="3600" dirty="0" smtClean="0"/>
              <a:t>المرحلة الاولى</a:t>
            </a:r>
          </a:p>
          <a:p>
            <a:r>
              <a:rPr lang="ar-IQ" sz="3600" dirty="0" smtClean="0"/>
              <a:t>مروة ياس خضير</a:t>
            </a:r>
            <a:endParaRPr lang="en-US" sz="3600" dirty="0"/>
          </a:p>
        </p:txBody>
      </p:sp>
      <p:sp>
        <p:nvSpPr>
          <p:cNvPr id="2" name="عنوان 1"/>
          <p:cNvSpPr>
            <a:spLocks noGrp="1"/>
          </p:cNvSpPr>
          <p:nvPr>
            <p:ph type="ctrTitle"/>
          </p:nvPr>
        </p:nvSpPr>
        <p:spPr/>
        <p:txBody>
          <a:bodyPr/>
          <a:lstStyle/>
          <a:p>
            <a:r>
              <a:rPr lang="ar-IQ" dirty="0" smtClean="0"/>
              <a:t>تقنيات استعمال المياه</a:t>
            </a:r>
            <a:endParaRPr lang="en-US" dirty="0"/>
          </a:p>
        </p:txBody>
      </p:sp>
    </p:spTree>
    <p:extLst>
      <p:ext uri="{BB962C8B-B14F-4D97-AF65-F5344CB8AC3E}">
        <p14:creationId xmlns:p14="http://schemas.microsoft.com/office/powerpoint/2010/main" val="35335981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smtClean="0"/>
              <a:t>الخاصيّة </a:t>
            </a:r>
            <a:r>
              <a:rPr lang="ar-IQ"/>
              <a:t>الكيميائية </a:t>
            </a:r>
            <a:r>
              <a:rPr lang="ar-IQ" smtClean="0"/>
              <a:t>: </a:t>
            </a:r>
            <a:r>
              <a:rPr lang="en-US" dirty="0"/>
              <a:t>chemical property)</a:t>
            </a:r>
          </a:p>
        </p:txBody>
      </p:sp>
      <p:sp>
        <p:nvSpPr>
          <p:cNvPr id="3" name="عنصر نائب للمحتوى 2"/>
          <p:cNvSpPr>
            <a:spLocks noGrp="1"/>
          </p:cNvSpPr>
          <p:nvPr>
            <p:ph sz="quarter" idx="1"/>
          </p:nvPr>
        </p:nvSpPr>
        <p:spPr/>
        <p:txBody>
          <a:bodyPr>
            <a:normAutofit/>
          </a:bodyPr>
          <a:lstStyle/>
          <a:p>
            <a:pPr marL="0" indent="0" algn="just">
              <a:buNone/>
            </a:pPr>
            <a:r>
              <a:rPr lang="ar-IQ" dirty="0" smtClean="0"/>
              <a:t> هي </a:t>
            </a:r>
            <a:r>
              <a:rPr lang="ar-IQ" dirty="0"/>
              <a:t>تلك الخاصيّة التي يمكن رصدها فقط اذا حدث تغيّر كيميائي يغير من التركيب الداخلي للمادة، وتستخدم لوصف سلوك المادة عند تعريضها لبعض المواد مثل الهواء والماء والحموض والقواعد </a:t>
            </a:r>
            <a:r>
              <a:rPr lang="ar-IQ" dirty="0" err="1" smtClean="0"/>
              <a:t>وغيرها,من</a:t>
            </a:r>
            <a:r>
              <a:rPr lang="ar-IQ" dirty="0" smtClean="0"/>
              <a:t> </a:t>
            </a:r>
            <a:r>
              <a:rPr lang="ar-IQ" dirty="0"/>
              <a:t>الامثلة على </a:t>
            </a:r>
            <a:r>
              <a:rPr lang="ar-IQ" dirty="0" smtClean="0"/>
              <a:t>الخصائص الكيميائية</a:t>
            </a:r>
            <a:r>
              <a:rPr lang="ar-IQ" dirty="0"/>
              <a:t>:</a:t>
            </a:r>
            <a:r>
              <a:rPr lang="ar-IQ" dirty="0" smtClean="0"/>
              <a:t/>
            </a:r>
            <a:br>
              <a:rPr lang="ar-IQ" dirty="0" smtClean="0"/>
            </a:br>
            <a:r>
              <a:rPr lang="ar-IQ" dirty="0" smtClean="0"/>
              <a:t/>
            </a:r>
            <a:br>
              <a:rPr lang="ar-IQ" dirty="0" smtClean="0"/>
            </a:br>
            <a:endParaRPr lang="en-US" dirty="0"/>
          </a:p>
        </p:txBody>
      </p:sp>
    </p:spTree>
    <p:extLst>
      <p:ext uri="{BB962C8B-B14F-4D97-AF65-F5344CB8AC3E}">
        <p14:creationId xmlns:p14="http://schemas.microsoft.com/office/powerpoint/2010/main" val="4013235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lstStyle/>
          <a:p>
            <a:pPr algn="just" rtl="1"/>
            <a:r>
              <a:rPr lang="ar-IQ" dirty="0"/>
              <a:t>التّعادل الحمضيّ (بالإنجليزية: </a:t>
            </a:r>
            <a:r>
              <a:rPr lang="en-US" dirty="0"/>
              <a:t>neutral PH): </a:t>
            </a:r>
            <a:r>
              <a:rPr lang="ar-IQ" dirty="0"/>
              <a:t>درجتا القاعديّة والحمضيّة (بالإنجليزية: </a:t>
            </a:r>
            <a:r>
              <a:rPr lang="en-US" dirty="0"/>
              <a:t>PH) </a:t>
            </a:r>
            <a:r>
              <a:rPr lang="ar-IQ" dirty="0"/>
              <a:t>في الماء تساويان سبعة، وهذا يعني أنّ الماء مُتعادل كيميائيّاً، ولا يُعدّ مادّةً قاعديّة أو حمضيّة، كما أن ارتفاع أو انخفاض درجة الحموضة بشكل كبير يكون على الغالب ضاراً لاستخدام المياه. ارتفاع درجة الحموضة يسبب طعم مر، وتزداد الترسبات الكلسية داخل أنابيب المياه والأجهزة التي تستخدم الماء، ويقلل من فعالية تطهير الكلور، مما يؤدي الى الحاجة إلى كميات كلور إضافية، ويؤدي انخفاض درجة الحموضة إلى تآكل أو إذابة المعادن والمواد الأخرى وبالتالي يمكن أن تضر الحيوانات والنباتات التي تعيش داخل التجمعات المائية.</a:t>
            </a:r>
            <a:endParaRPr lang="en-US" dirty="0"/>
          </a:p>
          <a:p>
            <a:endParaRPr lang="en-US" dirty="0"/>
          </a:p>
        </p:txBody>
      </p:sp>
    </p:spTree>
    <p:extLst>
      <p:ext uri="{BB962C8B-B14F-4D97-AF65-F5344CB8AC3E}">
        <p14:creationId xmlns:p14="http://schemas.microsoft.com/office/powerpoint/2010/main" val="10151301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a:bodyPr>
          <a:lstStyle/>
          <a:p>
            <a:pPr algn="just"/>
            <a:r>
              <a:rPr lang="ar-IQ" dirty="0"/>
              <a:t>عسر الماء (بالإنجليزية: </a:t>
            </a:r>
            <a:r>
              <a:rPr lang="en-US" dirty="0"/>
              <a:t>hardness): </a:t>
            </a:r>
            <a:r>
              <a:rPr lang="ar-IQ" dirty="0"/>
              <a:t>يمكن وصفه على أنه كمية الكالسيوم والمغنيسيوم المذابة في الماء، وكلما زادت نسبة </a:t>
            </a:r>
            <a:r>
              <a:rPr lang="ar-IQ" dirty="0" err="1"/>
              <a:t>العسورة</a:t>
            </a:r>
            <a:r>
              <a:rPr lang="ar-IQ" dirty="0"/>
              <a:t> تقل قدرة الصابون على الذوبان في الماء</a:t>
            </a:r>
            <a:r>
              <a:rPr lang="ar-IQ" dirty="0" smtClean="0"/>
              <a:t>. </a:t>
            </a:r>
            <a:r>
              <a:rPr lang="ar-IQ" dirty="0"/>
              <a:t>الموصلية الكهربائية (بالإنجليزية: </a:t>
            </a:r>
            <a:r>
              <a:rPr lang="en-US" dirty="0"/>
              <a:t>conductivity): </a:t>
            </a:r>
            <a:r>
              <a:rPr lang="ar-IQ" dirty="0"/>
              <a:t>وهي قدرة المادة على توصيل الكهرباء، والماء النقي بشكل عام غير موصل للكهرباء، لكن عند وجود مواد ذائبة داخل الماء يصبح موصلا بسبب الأيونات الموجودة والناتجة عن الذوبان.</a:t>
            </a:r>
            <a:r>
              <a:rPr lang="ar-IQ" dirty="0" smtClean="0"/>
              <a:t/>
            </a:r>
            <a:br>
              <a:rPr lang="ar-IQ" dirty="0" smtClean="0"/>
            </a:br>
            <a:endParaRPr lang="en-US" dirty="0"/>
          </a:p>
        </p:txBody>
      </p:sp>
    </p:spTree>
    <p:extLst>
      <p:ext uri="{BB962C8B-B14F-4D97-AF65-F5344CB8AC3E}">
        <p14:creationId xmlns:p14="http://schemas.microsoft.com/office/powerpoint/2010/main" val="2535677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a:bodyPr>
          <a:lstStyle/>
          <a:p>
            <a:pPr marL="0" indent="0" algn="just">
              <a:buNone/>
            </a:pPr>
            <a:r>
              <a:rPr lang="ar-IQ" dirty="0"/>
              <a:t>لقلوية (بالإنجليزية: </a:t>
            </a:r>
            <a:r>
              <a:rPr lang="en-US" dirty="0"/>
              <a:t>alkalinity): </a:t>
            </a:r>
            <a:r>
              <a:rPr lang="ar-IQ" dirty="0"/>
              <a:t>وهي خاصية تعتمد على وجود مواد كيميائية معينة في الماء، مثل البيكربونات والكربونات والهيدروكسيدات، وتعد مقياسا لقدرة الماء على معادلة الحموض والقواعد إذا أُضيفت إليها، والتحول المفاجئ في الرقم الهيدروجيني غير صحي للأسماك والكائنات الحية التي تعيش في الماء، كما أن المياه ذات القلوية العالية قدرة أكبر على الحفاظ على درجة حموضة ثابتة إلى حد ما.</a:t>
            </a:r>
            <a:r>
              <a:rPr lang="ar-IQ" dirty="0" smtClean="0"/>
              <a:t/>
            </a:r>
            <a:br>
              <a:rPr lang="ar-IQ" dirty="0" smtClean="0"/>
            </a:br>
            <a:endParaRPr lang="en-US" dirty="0"/>
          </a:p>
        </p:txBody>
      </p:sp>
    </p:spTree>
    <p:extLst>
      <p:ext uri="{BB962C8B-B14F-4D97-AF65-F5344CB8AC3E}">
        <p14:creationId xmlns:p14="http://schemas.microsoft.com/office/powerpoint/2010/main" val="16846265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a:bodyPr>
          <a:lstStyle/>
          <a:p>
            <a:pPr algn="just" rtl="1"/>
            <a:r>
              <a:rPr lang="ar-IQ" dirty="0"/>
              <a:t>الرابطة التشاركية القوية (بالإنجليزية: </a:t>
            </a:r>
            <a:r>
              <a:rPr lang="en-US" dirty="0"/>
              <a:t>hydrogen bond): </a:t>
            </a:r>
            <a:r>
              <a:rPr lang="ar-IQ" dirty="0"/>
              <a:t>فجُزيء الماء يتكوّن من ذرّتين من الهيدروجين وذرّة واحدة من الأكسجين، وهذه الأجزاء ترتبط مع بعضها البعض بالرّوابط الهيدروجينيّة، وهذه الروابط من اقوى انواع الروابط</a:t>
            </a:r>
            <a:r>
              <a:rPr lang="ar-IQ" dirty="0" smtClean="0"/>
              <a:t>.</a:t>
            </a:r>
            <a:endParaRPr lang="en-US" dirty="0"/>
          </a:p>
        </p:txBody>
      </p:sp>
    </p:spTree>
    <p:extLst>
      <p:ext uri="{BB962C8B-B14F-4D97-AF65-F5344CB8AC3E}">
        <p14:creationId xmlns:p14="http://schemas.microsoft.com/office/powerpoint/2010/main" val="32961964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المصادر</a:t>
            </a:r>
            <a:endParaRPr lang="en-US" dirty="0"/>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1" y="0"/>
            <a:ext cx="9144000" cy="670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578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pic>
        <p:nvPicPr>
          <p:cNvPr id="4" name="عنصر نائب للمحتوى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0"/>
            <a:ext cx="9143999" cy="6858000"/>
          </a:xfrm>
        </p:spPr>
      </p:pic>
      <p:sp>
        <p:nvSpPr>
          <p:cNvPr id="5" name="مستطيل 4"/>
          <p:cNvSpPr/>
          <p:nvPr/>
        </p:nvSpPr>
        <p:spPr>
          <a:xfrm>
            <a:off x="4419600" y="609600"/>
            <a:ext cx="4580674" cy="461665"/>
          </a:xfrm>
          <a:prstGeom prst="rect">
            <a:avLst/>
          </a:prstGeom>
        </p:spPr>
        <p:txBody>
          <a:bodyPr wrap="square">
            <a:spAutoFit/>
          </a:bodyPr>
          <a:lstStyle/>
          <a:p>
            <a:r>
              <a:rPr lang="ar-IQ" sz="2400" b="1" dirty="0" smtClean="0"/>
              <a:t>خصائص الماء الفيزيائية والكيمياوية</a:t>
            </a:r>
            <a:endParaRPr lang="en-US" sz="2400" b="1" dirty="0"/>
          </a:p>
        </p:txBody>
      </p:sp>
    </p:spTree>
    <p:extLst>
      <p:ext uri="{BB962C8B-B14F-4D97-AF65-F5344CB8AC3E}">
        <p14:creationId xmlns:p14="http://schemas.microsoft.com/office/powerpoint/2010/main" val="877173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الماء</a:t>
            </a:r>
            <a:endParaRPr lang="en-US" dirty="0"/>
          </a:p>
        </p:txBody>
      </p:sp>
      <p:sp>
        <p:nvSpPr>
          <p:cNvPr id="3" name="عنصر نائب للمحتوى 2"/>
          <p:cNvSpPr>
            <a:spLocks noGrp="1"/>
          </p:cNvSpPr>
          <p:nvPr>
            <p:ph sz="quarter" idx="1"/>
          </p:nvPr>
        </p:nvSpPr>
        <p:spPr/>
        <p:txBody>
          <a:bodyPr>
            <a:normAutofit/>
          </a:bodyPr>
          <a:lstStyle/>
          <a:p>
            <a:pPr marL="0" indent="0" algn="just" rtl="1">
              <a:buNone/>
            </a:pPr>
            <a:r>
              <a:rPr lang="ar-IQ" dirty="0"/>
              <a:t>الماء هو مركّب كيميائيّ بسيط، ويتكوّن بصورة أساسيّة من الأكسجين والهيدروجين؛ لذا يُطلق عليه اسم أول أكسيد الهيدروجين، وعلى الرغم من بساطته لا يمكن التغاضي عن أهمية الماء الكبيرة للحياة فهو يغطي أكثر من 70% من سطح الارض ويشكل أكثر من 60% من أجساد النباتات والحيوانات؛ لذا يقال أن الماء هو سر الحياة</a:t>
            </a:r>
            <a:r>
              <a:rPr lang="ar-IQ" dirty="0" smtClean="0"/>
              <a:t>. </a:t>
            </a:r>
            <a:r>
              <a:rPr lang="ar-IQ" dirty="0"/>
              <a:t>ويوجد الماء على سطح الأرض بثلاث حالات، وهي: الصّلبة، والسّائلة، والغازيّة، وتعتمدُ حالته على درجة الحرارة، كما توجد له خصائص تميّزه </a:t>
            </a:r>
            <a:r>
              <a:rPr lang="en-US" dirty="0"/>
              <a:t>.</a:t>
            </a:r>
            <a:r>
              <a:rPr lang="ar-IQ" dirty="0" smtClean="0"/>
              <a:t>عن </a:t>
            </a:r>
            <a:r>
              <a:rPr lang="ar-IQ" dirty="0"/>
              <a:t>غيره من </a:t>
            </a:r>
            <a:r>
              <a:rPr lang="ar-IQ" dirty="0" smtClean="0"/>
              <a:t>المركّبات.</a:t>
            </a:r>
            <a:endParaRPr lang="en-US" dirty="0"/>
          </a:p>
        </p:txBody>
      </p:sp>
    </p:spTree>
    <p:extLst>
      <p:ext uri="{BB962C8B-B14F-4D97-AF65-F5344CB8AC3E}">
        <p14:creationId xmlns:p14="http://schemas.microsoft.com/office/powerpoint/2010/main" val="3394437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حالات الماء</a:t>
            </a:r>
            <a:endParaRPr lang="en-US" dirty="0"/>
          </a:p>
        </p:txBody>
      </p:sp>
      <p:sp>
        <p:nvSpPr>
          <p:cNvPr id="3" name="عنصر نائب للمحتوى 2"/>
          <p:cNvSpPr>
            <a:spLocks noGrp="1"/>
          </p:cNvSpPr>
          <p:nvPr>
            <p:ph sz="quarter" idx="1"/>
          </p:nvPr>
        </p:nvSpPr>
        <p:spPr/>
        <p:txBody>
          <a:bodyPr>
            <a:normAutofit fontScale="92500" lnSpcReduction="20000"/>
          </a:bodyPr>
          <a:lstStyle/>
          <a:p>
            <a:pPr algn="r" rtl="1"/>
            <a:r>
              <a:rPr lang="ar-IQ" dirty="0"/>
              <a:t>وجد الماء في طبيعة في ثلاث حالات، وهي:</a:t>
            </a:r>
            <a:r>
              <a:rPr lang="ar-IQ" dirty="0" smtClean="0"/>
              <a:t/>
            </a:r>
            <a:br>
              <a:rPr lang="ar-IQ" dirty="0" smtClean="0"/>
            </a:br>
            <a:r>
              <a:rPr lang="ar-IQ" dirty="0" smtClean="0"/>
              <a:t/>
            </a:r>
            <a:br>
              <a:rPr lang="ar-IQ" dirty="0" smtClean="0"/>
            </a:br>
            <a:r>
              <a:rPr lang="ar-IQ" dirty="0" smtClean="0"/>
              <a:t>$الحالة </a:t>
            </a:r>
            <a:r>
              <a:rPr lang="ar-IQ" dirty="0"/>
              <a:t>الصّلبة (بالإنجليزية: </a:t>
            </a:r>
            <a:r>
              <a:rPr lang="en-US" dirty="0"/>
              <a:t>solid phase): </a:t>
            </a:r>
            <a:r>
              <a:rPr lang="ar-IQ" dirty="0"/>
              <a:t>يكون الماء فيها على شكل ثلجٍ ذي لونٍ أبيض ناصع، أو على شكل جليد، ويبدأ الماء في التجمد عندما تكون درجة الحرارة صفر مئويّ.</a:t>
            </a:r>
            <a:r>
              <a:rPr lang="ar-IQ" dirty="0" smtClean="0"/>
              <a:t/>
            </a:r>
            <a:br>
              <a:rPr lang="ar-IQ" dirty="0" smtClean="0"/>
            </a:br>
            <a:r>
              <a:rPr lang="ar-IQ" dirty="0" smtClean="0"/>
              <a:t/>
            </a:r>
            <a:br>
              <a:rPr lang="ar-IQ" dirty="0" smtClean="0"/>
            </a:br>
            <a:r>
              <a:rPr lang="ar-IQ" dirty="0" smtClean="0"/>
              <a:t>$الحالة </a:t>
            </a:r>
            <a:r>
              <a:rPr lang="ar-IQ" dirty="0"/>
              <a:t>الغازيّة (بالإنجليزية: </a:t>
            </a:r>
            <a:r>
              <a:rPr lang="en-US" dirty="0"/>
              <a:t>gaseous phase): </a:t>
            </a:r>
            <a:r>
              <a:rPr lang="ar-IQ" dirty="0"/>
              <a:t>يكون الماء على شكل بخار ماء، ويصبح في هذه الحالة عندما يصل إلى درجة الغليان، أي 100 درجة مئويّة</a:t>
            </a:r>
            <a:r>
              <a:rPr lang="ar-IQ" dirty="0" smtClean="0"/>
              <a:t>.</a:t>
            </a:r>
          </a:p>
          <a:p>
            <a:pPr marL="0" indent="0" algn="r" rtl="1">
              <a:buNone/>
            </a:pPr>
            <a:r>
              <a:rPr lang="ar-IQ" dirty="0" smtClean="0"/>
              <a:t>    $</a:t>
            </a:r>
            <a:r>
              <a:rPr lang="ar-IQ" dirty="0"/>
              <a:t>الحالة السّائلة (بالإنجليزية: </a:t>
            </a:r>
            <a:r>
              <a:rPr lang="en-US" dirty="0"/>
              <a:t>liquid phase): </a:t>
            </a:r>
            <a:r>
              <a:rPr lang="ar-IQ" dirty="0"/>
              <a:t>هي الحالة السّائدة للماء، ويكون فيها بلا </a:t>
            </a:r>
            <a:r>
              <a:rPr lang="ar-IQ" dirty="0" smtClean="0"/>
              <a:t>    رائحة </a:t>
            </a:r>
            <a:r>
              <a:rPr lang="ar-IQ" dirty="0"/>
              <a:t>أو لون، ويُشكّل الماء السّائل 70% من مساحة الكرة الأرضيّة، ويكون الماء في الحالة السّائلة في درجات الحرارة المحصورة بين درجتي: التّجمد، والتّبخر.</a:t>
            </a:r>
            <a:r>
              <a:rPr lang="ar-IQ" dirty="0" smtClean="0"/>
              <a:t/>
            </a:r>
            <a:br>
              <a:rPr lang="ar-IQ" dirty="0" smtClean="0"/>
            </a:br>
            <a:r>
              <a:rPr lang="ar-IQ" dirty="0" smtClean="0"/>
              <a:t/>
            </a:r>
            <a:br>
              <a:rPr lang="ar-IQ" dirty="0" smtClean="0"/>
            </a:br>
            <a:endParaRPr lang="en-US" dirty="0"/>
          </a:p>
        </p:txBody>
      </p:sp>
    </p:spTree>
    <p:extLst>
      <p:ext uri="{BB962C8B-B14F-4D97-AF65-F5344CB8AC3E}">
        <p14:creationId xmlns:p14="http://schemas.microsoft.com/office/powerpoint/2010/main" val="3658149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الخصائص الفيزيائية</a:t>
            </a:r>
            <a:endParaRPr lang="en-US" dirty="0"/>
          </a:p>
        </p:txBody>
      </p:sp>
      <p:sp>
        <p:nvSpPr>
          <p:cNvPr id="3" name="عنصر نائب للمحتوى 2"/>
          <p:cNvSpPr>
            <a:spLocks noGrp="1"/>
          </p:cNvSpPr>
          <p:nvPr>
            <p:ph sz="quarter" idx="1"/>
          </p:nvPr>
        </p:nvSpPr>
        <p:spPr/>
        <p:txBody>
          <a:bodyPr>
            <a:normAutofit lnSpcReduction="10000"/>
          </a:bodyPr>
          <a:lstStyle/>
          <a:p>
            <a:pPr marL="0" indent="0" algn="r" rtl="1">
              <a:buNone/>
            </a:pPr>
            <a:r>
              <a:rPr lang="ar-IQ" dirty="0" smtClean="0"/>
              <a:t>الخاصيّة </a:t>
            </a:r>
            <a:r>
              <a:rPr lang="ar-IQ" dirty="0"/>
              <a:t>الفيزيائية (بالإنجليزية: </a:t>
            </a:r>
            <a:r>
              <a:rPr lang="en-US" dirty="0"/>
              <a:t>physical property) </a:t>
            </a:r>
            <a:r>
              <a:rPr lang="ar-IQ" dirty="0"/>
              <a:t>هي تلك الخاصيّة التي يمكن توثيقها أو قياسها دون تغيير للتركيب الداخلي للمادة، وتستخدم الخصائص الفيزيائية لمراقبة ووصف </a:t>
            </a:r>
            <a:r>
              <a:rPr lang="ar-IQ" dirty="0" smtClean="0"/>
              <a:t>المادة، </a:t>
            </a:r>
            <a:r>
              <a:rPr lang="ar-IQ" dirty="0"/>
              <a:t>من الامثلة على الخصائص الفيزيائية</a:t>
            </a:r>
            <a:r>
              <a:rPr lang="ar-IQ" dirty="0" smtClean="0"/>
              <a:t>:</a:t>
            </a:r>
          </a:p>
          <a:p>
            <a:pPr marL="0" indent="0" algn="r" rtl="1">
              <a:buNone/>
            </a:pPr>
            <a:r>
              <a:rPr lang="ar-IQ" dirty="0" err="1" smtClean="0">
                <a:solidFill>
                  <a:srgbClr val="FF0000"/>
                </a:solidFill>
              </a:rPr>
              <a:t>اولا:</a:t>
            </a:r>
            <a:r>
              <a:rPr lang="ar-IQ" dirty="0" err="1" smtClean="0"/>
              <a:t>الإذابة</a:t>
            </a:r>
            <a:r>
              <a:rPr lang="ar-IQ" dirty="0" smtClean="0"/>
              <a:t> </a:t>
            </a:r>
            <a:r>
              <a:rPr lang="ar-IQ" dirty="0"/>
              <a:t>(بالإنجليزية: </a:t>
            </a:r>
            <a:r>
              <a:rPr lang="en-US" dirty="0"/>
              <a:t>solvability): </a:t>
            </a:r>
            <a:r>
              <a:rPr lang="ar-IQ" dirty="0"/>
              <a:t>يطلق على الماء المذيب الشامل وذلك لأنه يذيب الكثير من المواد مقارنةً بالسوائل الأخرى، لذلك أينما وجد </a:t>
            </a:r>
            <a:r>
              <a:rPr lang="ar-IQ" dirty="0" err="1"/>
              <a:t>سواءاً</a:t>
            </a:r>
            <a:r>
              <a:rPr lang="ar-IQ" dirty="0"/>
              <a:t> في اجسادنا أو على الأرض، فإنه يحمل معه مواد غذائية ومعادن ومواد </a:t>
            </a:r>
            <a:r>
              <a:rPr lang="ar-IQ" dirty="0" err="1" smtClean="0"/>
              <a:t>كيميائية،والجدير</a:t>
            </a:r>
            <a:r>
              <a:rPr lang="ar-IQ" dirty="0" smtClean="0"/>
              <a:t> </a:t>
            </a:r>
            <a:r>
              <a:rPr lang="ar-IQ" dirty="0"/>
              <a:t>ذكره أنّه حتى تذوب مادّة في الماء فيجب أن تكون من الموادّ </a:t>
            </a:r>
            <a:r>
              <a:rPr lang="ar-IQ" dirty="0" err="1"/>
              <a:t>المتقطبة</a:t>
            </a:r>
            <a:r>
              <a:rPr lang="ar-IQ" dirty="0"/>
              <a:t>؛ وذلك لأنّ الماء من المواد </a:t>
            </a:r>
            <a:r>
              <a:rPr lang="ar-IQ" dirty="0" err="1"/>
              <a:t>المتقطبة</a:t>
            </a:r>
            <a:r>
              <a:rPr lang="ar-IQ" dirty="0"/>
              <a:t> لذا يُعدّ من أفضل المواد المذيبة</a:t>
            </a:r>
            <a:r>
              <a:rPr lang="ar-IQ" dirty="0" smtClean="0"/>
              <a:t>.</a:t>
            </a:r>
            <a:br>
              <a:rPr lang="ar-IQ" dirty="0" smtClean="0"/>
            </a:br>
            <a:r>
              <a:rPr lang="ar-IQ" dirty="0" smtClean="0"/>
              <a:t/>
            </a:r>
            <a:br>
              <a:rPr lang="ar-IQ" dirty="0" smtClean="0"/>
            </a:br>
            <a:endParaRPr lang="en-US" dirty="0"/>
          </a:p>
        </p:txBody>
      </p:sp>
    </p:spTree>
    <p:extLst>
      <p:ext uri="{BB962C8B-B14F-4D97-AF65-F5344CB8AC3E}">
        <p14:creationId xmlns:p14="http://schemas.microsoft.com/office/powerpoint/2010/main" val="1732498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a:bodyPr>
          <a:lstStyle/>
          <a:p>
            <a:pPr algn="r" rtl="1"/>
            <a:r>
              <a:rPr lang="ar-IQ" dirty="0" err="1" smtClean="0">
                <a:solidFill>
                  <a:srgbClr val="FF0000"/>
                </a:solidFill>
              </a:rPr>
              <a:t>ثانيا:</a:t>
            </a:r>
            <a:r>
              <a:rPr lang="ar-IQ" dirty="0" err="1" smtClean="0"/>
              <a:t>الحرارة</a:t>
            </a:r>
            <a:r>
              <a:rPr lang="ar-IQ" dirty="0" smtClean="0"/>
              <a:t> </a:t>
            </a:r>
            <a:r>
              <a:rPr lang="ar-IQ" dirty="0"/>
              <a:t>النوعيّة (بالإنجليزية: </a:t>
            </a:r>
            <a:r>
              <a:rPr lang="en-US" dirty="0"/>
              <a:t>specific heat): </a:t>
            </a:r>
            <a:r>
              <a:rPr lang="ar-IQ" dirty="0"/>
              <a:t>هي كمية الحرارة اللازمة لرفع درجة حرارة 1كغم من الماء درجة مئوية واحدة وتبلغ الحرارة النوعية للماء 4.184 جول/كغ، وهذا يجعل الماء يمتصّ الحرارة من الوسط الموجود فيه بفعاليّة كبيرة، وهذا ما يفسّر قيام أصحاب المحالّ التجارية برشّ الماء أمام محلّاتهم لتبريدها.</a:t>
            </a:r>
            <a:r>
              <a:rPr lang="ar-IQ" dirty="0" smtClean="0"/>
              <a:t/>
            </a:r>
            <a:br>
              <a:rPr lang="ar-IQ" dirty="0" smtClean="0"/>
            </a:br>
            <a:r>
              <a:rPr lang="ar-IQ" dirty="0" smtClean="0"/>
              <a:t/>
            </a:r>
            <a:br>
              <a:rPr lang="ar-IQ" dirty="0" smtClean="0"/>
            </a:br>
            <a:endParaRPr lang="en-US" dirty="0"/>
          </a:p>
        </p:txBody>
      </p:sp>
    </p:spTree>
    <p:extLst>
      <p:ext uri="{BB962C8B-B14F-4D97-AF65-F5344CB8AC3E}">
        <p14:creationId xmlns:p14="http://schemas.microsoft.com/office/powerpoint/2010/main" val="1837521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a:bodyPr>
          <a:lstStyle/>
          <a:p>
            <a:pPr algn="r" rtl="1"/>
            <a:r>
              <a:rPr lang="ar-IQ" dirty="0" err="1" smtClean="0">
                <a:solidFill>
                  <a:srgbClr val="FF0000"/>
                </a:solidFill>
              </a:rPr>
              <a:t>ثالثا:</a:t>
            </a:r>
            <a:r>
              <a:rPr lang="ar-IQ" dirty="0" err="1" smtClean="0"/>
              <a:t>التوتّر</a:t>
            </a:r>
            <a:r>
              <a:rPr lang="ar-IQ" dirty="0" smtClean="0"/>
              <a:t> </a:t>
            </a:r>
            <a:r>
              <a:rPr lang="ar-IQ" dirty="0"/>
              <a:t>السّطحيّ (بالإنجليزية: </a:t>
            </a:r>
            <a:r>
              <a:rPr lang="en-US" dirty="0"/>
              <a:t>surface tension): </a:t>
            </a:r>
            <a:r>
              <a:rPr lang="ar-IQ" dirty="0"/>
              <a:t>والمقصود به هو ترابط سطح الماء بحيث يبدو كطبقة مرنة تمنع الأجسام الصغيرة من الغوص داخلها، وتتشكل </a:t>
            </a:r>
            <a:r>
              <a:rPr lang="ar-IQ" dirty="0" err="1"/>
              <a:t>هذة</a:t>
            </a:r>
            <a:r>
              <a:rPr lang="ar-IQ" dirty="0"/>
              <a:t> الظاهرة بسبب قوى التماسك بين جزيئات الماء نفسها، ومن الأمثلة على التوتر السطحي:</a:t>
            </a:r>
            <a:r>
              <a:rPr lang="ar-IQ" dirty="0" smtClean="0"/>
              <a:t/>
            </a:r>
            <a:br>
              <a:rPr lang="ar-IQ" dirty="0" smtClean="0"/>
            </a:br>
            <a:r>
              <a:rPr lang="ar-IQ" dirty="0" smtClean="0"/>
              <a:t>.مشي </a:t>
            </a:r>
            <a:r>
              <a:rPr lang="ar-IQ" dirty="0"/>
              <a:t>الحشرات على سطح الماء.</a:t>
            </a:r>
          </a:p>
          <a:p>
            <a:pPr algn="r" rtl="1"/>
            <a:r>
              <a:rPr lang="ar-IQ" dirty="0" smtClean="0"/>
              <a:t> </a:t>
            </a:r>
            <a:r>
              <a:rPr lang="ar-IQ" dirty="0"/>
              <a:t>طفو الابرة على سطح الماء. </a:t>
            </a:r>
          </a:p>
          <a:p>
            <a:pPr algn="r" rtl="1"/>
            <a:r>
              <a:rPr lang="ar-IQ" dirty="0" smtClean="0"/>
              <a:t>استدارة </a:t>
            </a:r>
            <a:r>
              <a:rPr lang="ar-IQ" dirty="0"/>
              <a:t>الفقاعات. </a:t>
            </a:r>
            <a:endParaRPr lang="ar-IQ" dirty="0" smtClean="0"/>
          </a:p>
          <a:p>
            <a:pPr algn="r" rtl="1"/>
            <a:r>
              <a:rPr lang="ar-IQ" dirty="0" smtClean="0"/>
              <a:t>شكل </a:t>
            </a:r>
            <a:r>
              <a:rPr lang="ar-IQ" dirty="0"/>
              <a:t>قطرات المطر الدائري.</a:t>
            </a:r>
            <a:r>
              <a:rPr lang="ar-IQ" dirty="0" smtClean="0"/>
              <a:t/>
            </a:r>
            <a:br>
              <a:rPr lang="ar-IQ" dirty="0" smtClean="0"/>
            </a:br>
            <a:endParaRPr lang="en-US" dirty="0"/>
          </a:p>
        </p:txBody>
      </p:sp>
    </p:spTree>
    <p:extLst>
      <p:ext uri="{BB962C8B-B14F-4D97-AF65-F5344CB8AC3E}">
        <p14:creationId xmlns:p14="http://schemas.microsoft.com/office/powerpoint/2010/main" val="1716535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a:bodyPr>
          <a:lstStyle/>
          <a:p>
            <a:pPr marL="0" indent="0" algn="r">
              <a:buNone/>
            </a:pPr>
            <a:r>
              <a:rPr lang="ar-IQ" dirty="0" smtClean="0">
                <a:solidFill>
                  <a:srgbClr val="FF0000"/>
                </a:solidFill>
              </a:rPr>
              <a:t>رابعا: </a:t>
            </a:r>
            <a:r>
              <a:rPr lang="ar-IQ" dirty="0"/>
              <a:t>الخاصية الشعرية </a:t>
            </a:r>
            <a:r>
              <a:rPr lang="ar-IQ" dirty="0" smtClean="0"/>
              <a:t>:تعرّف </a:t>
            </a:r>
            <a:r>
              <a:rPr lang="ar-IQ" dirty="0"/>
              <a:t>بأنها حركة الماء داخل الفراغات بسبب قوى التلاصق والتماسك والتوتر السطحي، وهذه الخاصيّة للماء تفسّر ارتفاع الماء </a:t>
            </a:r>
            <a:endParaRPr lang="ar-IQ" dirty="0" smtClean="0"/>
          </a:p>
          <a:p>
            <a:pPr marL="0" indent="0" algn="r">
              <a:buNone/>
            </a:pPr>
            <a:r>
              <a:rPr lang="ar-IQ" dirty="0" smtClean="0"/>
              <a:t>في </a:t>
            </a:r>
            <a:r>
              <a:rPr lang="ar-IQ" dirty="0"/>
              <a:t>الأوعية الشّعرية في الأشجار؛ لتوصل الغذاء إلى أجزاء </a:t>
            </a:r>
            <a:r>
              <a:rPr lang="ar-IQ" dirty="0" smtClean="0"/>
              <a:t>الشّجرة.</a:t>
            </a:r>
          </a:p>
          <a:p>
            <a:pPr marL="0" indent="0" algn="r">
              <a:buNone/>
            </a:pPr>
            <a:r>
              <a:rPr lang="ar-IQ" dirty="0" smtClean="0">
                <a:solidFill>
                  <a:srgbClr val="FF0000"/>
                </a:solidFill>
              </a:rPr>
              <a:t> </a:t>
            </a:r>
            <a:r>
              <a:rPr lang="en-US" dirty="0"/>
              <a:t>cohesion and adhesion): </a:t>
            </a:r>
            <a:r>
              <a:rPr lang="ar-IQ" dirty="0" err="1" smtClean="0">
                <a:solidFill>
                  <a:srgbClr val="FF0000"/>
                </a:solidFill>
              </a:rPr>
              <a:t>خامس</a:t>
            </a:r>
            <a:r>
              <a:rPr lang="ar-IQ" dirty="0" err="1" smtClean="0"/>
              <a:t>ا:التماسك</a:t>
            </a:r>
            <a:r>
              <a:rPr lang="ar-IQ" dirty="0" smtClean="0"/>
              <a:t> والتلاصق</a:t>
            </a:r>
          </a:p>
          <a:p>
            <a:pPr marL="0" indent="0" algn="r">
              <a:buNone/>
            </a:pPr>
            <a:r>
              <a:rPr lang="ar-IQ" dirty="0" smtClean="0"/>
              <a:t>التماسك </a:t>
            </a:r>
            <a:r>
              <a:rPr lang="ar-IQ" dirty="0"/>
              <a:t>هو انجذاب جزيئات الماء الى بعضها البعض، بينما التلاصق هو تجاذب جزيئات الماء الى جزيئات مواد أخرى.</a:t>
            </a:r>
            <a:r>
              <a:rPr lang="ar-IQ" dirty="0" smtClean="0"/>
              <a:t/>
            </a:r>
            <a:br>
              <a:rPr lang="ar-IQ" dirty="0" smtClean="0"/>
            </a:br>
            <a:endParaRPr lang="en-US" dirty="0"/>
          </a:p>
        </p:txBody>
      </p:sp>
    </p:spTree>
    <p:extLst>
      <p:ext uri="{BB962C8B-B14F-4D97-AF65-F5344CB8AC3E}">
        <p14:creationId xmlns:p14="http://schemas.microsoft.com/office/powerpoint/2010/main" val="940551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a:bodyPr>
          <a:lstStyle/>
          <a:p>
            <a:pPr algn="just"/>
            <a:r>
              <a:rPr lang="ar-IQ" dirty="0" smtClean="0"/>
              <a:t>: </a:t>
            </a:r>
            <a:r>
              <a:rPr lang="en-US" dirty="0"/>
              <a:t>Negative thermal expansion): </a:t>
            </a:r>
            <a:r>
              <a:rPr lang="ar-IQ" dirty="0" smtClean="0"/>
              <a:t>سادسا :</a:t>
            </a:r>
            <a:r>
              <a:rPr lang="ar-IQ" dirty="0"/>
              <a:t> شذ</a:t>
            </a:r>
            <a:r>
              <a:rPr lang="ar-IQ" dirty="0">
                <a:solidFill>
                  <a:srgbClr val="FF0000"/>
                </a:solidFill>
              </a:rPr>
              <a:t>وذ الماء </a:t>
            </a:r>
            <a:r>
              <a:rPr lang="ar-IQ" dirty="0" smtClean="0"/>
              <a:t>تتمثّل </a:t>
            </a:r>
            <a:r>
              <a:rPr lang="ar-IQ" dirty="0"/>
              <a:t>هذه الخاصية بزيادة حجم الماء عند تحوّله إلى جليد، إذ إنّه عندما يتجمّد تقلّ </a:t>
            </a:r>
            <a:r>
              <a:rPr lang="ar-IQ" dirty="0" err="1"/>
              <a:t>كثافتة</a:t>
            </a:r>
            <a:r>
              <a:rPr lang="ar-IQ" dirty="0"/>
              <a:t> ويزداد حجمه بالتالي هو شذّ عن السلوك الطبيعي للسوائل، فيطفو على سطح الماء، وينفرد الماء وحده فقط بهذه الخاصّيّة، وهي مهمّة كثيراً للكائنات الحيّة المائيّة، فعندما تنخفض درجة الحرارة في الغلاف الجوّي تتجمّد الطّبقة الأولى من المسطّح المائيّ ويتمدّد حجمها وتقلّ كثافها، وتطفو على السّطح، وتشكّل عازلاً بين أسفل الحوض والحرارة الباردة في الغلاف الجوي.</a:t>
            </a:r>
            <a:r>
              <a:rPr lang="ar-IQ" dirty="0" smtClean="0"/>
              <a:t/>
            </a:r>
            <a:br>
              <a:rPr lang="ar-IQ" dirty="0" smtClean="0"/>
            </a:br>
            <a:r>
              <a:rPr lang="ar-IQ" dirty="0" smtClean="0"/>
              <a:t/>
            </a:r>
            <a:br>
              <a:rPr lang="ar-IQ" dirty="0" smtClean="0"/>
            </a:br>
            <a:endParaRPr lang="en-US" dirty="0"/>
          </a:p>
        </p:txBody>
      </p:sp>
    </p:spTree>
    <p:extLst>
      <p:ext uri="{BB962C8B-B14F-4D97-AF65-F5344CB8AC3E}">
        <p14:creationId xmlns:p14="http://schemas.microsoft.com/office/powerpoint/2010/main" val="11842449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دني">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78</TotalTime>
  <Words>794</Words>
  <Application>Microsoft Office PowerPoint</Application>
  <PresentationFormat>عرض على الشاشة (3:4)‏</PresentationFormat>
  <Paragraphs>30</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مدني</vt:lpstr>
      <vt:lpstr>تقنيات استعمال المياه</vt:lpstr>
      <vt:lpstr>عرض تقديمي في PowerPoint</vt:lpstr>
      <vt:lpstr>الماء</vt:lpstr>
      <vt:lpstr>حالات الماء</vt:lpstr>
      <vt:lpstr>الخصائص الفيزيائية</vt:lpstr>
      <vt:lpstr>عرض تقديمي في PowerPoint</vt:lpstr>
      <vt:lpstr>عرض تقديمي في PowerPoint</vt:lpstr>
      <vt:lpstr>عرض تقديمي في PowerPoint</vt:lpstr>
      <vt:lpstr>عرض تقديمي في PowerPoint</vt:lpstr>
      <vt:lpstr>الخاصيّة الكيميائية : chemical property)</vt:lpstr>
      <vt:lpstr>عرض تقديمي في PowerPoint</vt:lpstr>
      <vt:lpstr>عرض تقديمي في PowerPoint</vt:lpstr>
      <vt:lpstr>عرض تقديمي في PowerPoint</vt:lpstr>
      <vt:lpstr>عرض تقديمي في PowerPoint</vt:lpstr>
      <vt:lpstr>المصادر</vt:lpstr>
    </vt:vector>
  </TitlesOfParts>
  <Company>By DR.Ahmed Saker 2O11 - 2O12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تقنيات استعمال المياه</dc:title>
  <dc:creator>Lenovo</dc:creator>
  <cp:lastModifiedBy>Lenovo</cp:lastModifiedBy>
  <cp:revision>14</cp:revision>
  <dcterms:created xsi:type="dcterms:W3CDTF">2020-05-11T17:03:19Z</dcterms:created>
  <dcterms:modified xsi:type="dcterms:W3CDTF">2020-05-11T18:21:46Z</dcterms:modified>
</cp:coreProperties>
</file>