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4F88061-DFB0-4DFD-93F8-96182EE9EABF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60C59DE-76B3-49C8-B6C9-83FFC8AF8F5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332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8F07-3E54-46DF-8963-6D22C2BC050D}" type="slidenum">
              <a:rPr lang="ar-IQ" smtClean="0"/>
              <a:t>21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761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0949-CBAB-4333-BE3B-9808CB05780D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D5EB-CDC0-47BF-9899-F45723B6F16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379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0949-CBAB-4333-BE3B-9808CB05780D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D5EB-CDC0-47BF-9899-F45723B6F16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470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0949-CBAB-4333-BE3B-9808CB05780D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D5EB-CDC0-47BF-9899-F45723B6F16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28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0949-CBAB-4333-BE3B-9808CB05780D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D5EB-CDC0-47BF-9899-F45723B6F16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2252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0949-CBAB-4333-BE3B-9808CB05780D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D5EB-CDC0-47BF-9899-F45723B6F16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370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0949-CBAB-4333-BE3B-9808CB05780D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D5EB-CDC0-47BF-9899-F45723B6F16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1454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0949-CBAB-4333-BE3B-9808CB05780D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D5EB-CDC0-47BF-9899-F45723B6F16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311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0949-CBAB-4333-BE3B-9808CB05780D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D5EB-CDC0-47BF-9899-F45723B6F16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0415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0949-CBAB-4333-BE3B-9808CB05780D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D5EB-CDC0-47BF-9899-F45723B6F16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763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0949-CBAB-4333-BE3B-9808CB05780D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D5EB-CDC0-47BF-9899-F45723B6F16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870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0949-CBAB-4333-BE3B-9808CB05780D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D5EB-CDC0-47BF-9899-F45723B6F16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638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0949-CBAB-4333-BE3B-9808CB05780D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D5EB-CDC0-47BF-9899-F45723B6F16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561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32012" y="313899"/>
                <a:ext cx="11778018" cy="6277970"/>
              </a:xfrm>
            </p:spPr>
            <p:txBody>
              <a:bodyPr/>
              <a:lstStyle/>
              <a:p>
                <a:pPr algn="l" rtl="0"/>
                <a:r>
                  <a:rPr lang="en-US" b="1" dirty="0" smtClean="0">
                    <a:solidFill>
                      <a:srgbClr val="00B0F0"/>
                    </a:solidFill>
                  </a:rPr>
                  <a:t>Ex: How many grams of 0.2 N Sodium carbonate in 250 ml solution.           </a:t>
                </a:r>
              </a:p>
              <a:p>
                <a:pPr marL="0" indent="0" algn="l" rtl="0">
                  <a:buNone/>
                </a:pPr>
                <a:r>
                  <a:rPr lang="en-US" b="1" dirty="0" smtClean="0">
                    <a:solidFill>
                      <a:srgbClr val="00B0F0"/>
                    </a:solidFill>
                  </a:rPr>
                  <a:t> (</a:t>
                </a:r>
                <a:r>
                  <a:rPr lang="en-US" b="1" dirty="0" err="1">
                    <a:solidFill>
                      <a:srgbClr val="00B0F0"/>
                    </a:solidFill>
                  </a:rPr>
                  <a:t>M.Wt</a:t>
                </a:r>
                <a:r>
                  <a:rPr lang="en-US" b="1" dirty="0">
                    <a:solidFill>
                      <a:srgbClr val="00B0F0"/>
                    </a:solidFill>
                  </a:rPr>
                  <a:t> =106g / mole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pPr marL="0" indent="0" algn="l" rtl="0">
                  <a:buNone/>
                </a:pPr>
                <a:endParaRPr lang="en-US" b="1" dirty="0">
                  <a:solidFill>
                    <a:srgbClr val="00B0F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b="1" dirty="0" smtClean="0"/>
                  <a:t>EW(</a:t>
                </a:r>
                <a:r>
                  <a:rPr lang="en-US" b="1" dirty="0"/>
                  <a:t>𝒔𝒂𝒍𝒕)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𝑾𝒕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𝒄𝒂𝒕𝒊𝒐𝒏𝒔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𝒐𝒙𝒊𝒅𝒂𝒕𝒊𝒐𝒏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𝒄𝒂𝒕𝒊𝒐𝒏𝒔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0" indent="0" algn="l" rtl="0">
                  <a:buNone/>
                </a:pPr>
                <a:endParaRPr lang="en-US" b="1" dirty="0"/>
              </a:p>
              <a:p>
                <a:pPr marL="0" indent="0" algn="l" rtl="0">
                  <a:buNone/>
                </a:pPr>
                <a:r>
                  <a:rPr lang="en-US" b="1" dirty="0" smtClean="0"/>
                  <a:t>EW </a:t>
                </a:r>
                <a:r>
                  <a:rPr lang="en-US" b="1" dirty="0"/>
                  <a:t>(Na2CO3)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𝟏𝟎𝟔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/>
                  <a:t> = 53 </a:t>
                </a:r>
                <a:r>
                  <a:rPr lang="en-US" b="1" dirty="0" smtClean="0"/>
                  <a:t>g/</a:t>
                </a:r>
                <a:r>
                  <a:rPr lang="en-US" b="1" dirty="0" err="1" smtClean="0"/>
                  <a:t>eq</a:t>
                </a:r>
                <a:endParaRPr lang="en-US" b="1" dirty="0" smtClean="0"/>
              </a:p>
              <a:p>
                <a:pPr marL="0" indent="0" algn="l" rtl="0">
                  <a:buNone/>
                </a:pPr>
                <a:endParaRPr lang="en-US" b="1" dirty="0"/>
              </a:p>
              <a:p>
                <a:pPr marL="0" indent="0" algn="l" rtl="0">
                  <a:buNone/>
                </a:pPr>
                <a:r>
                  <a:rPr lang="en-US" b="1" dirty="0" smtClean="0"/>
                  <a:t>N=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𝑾𝒕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𝑬𝑾</m:t>
                        </m:r>
                      </m:den>
                    </m:f>
                  </m:oMath>
                </a14:m>
                <a:r>
                  <a:rPr lang="en-US" b="1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𝟏𝟎𝟎𝟎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0" indent="0" algn="l" rtl="0">
                  <a:buNone/>
                </a:pPr>
                <a:r>
                  <a:rPr lang="en-US" b="1" dirty="0" smtClean="0"/>
                  <a:t>0.2=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𝑾𝒕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𝟓𝟑</m:t>
                        </m:r>
                      </m:den>
                    </m:f>
                  </m:oMath>
                </a14:m>
                <a:r>
                  <a:rPr lang="en-US" b="1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𝟏𝟎𝟎𝟎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𝟐𝟓𝟎</m:t>
                        </m:r>
                      </m:den>
                    </m:f>
                  </m:oMath>
                </a14:m>
                <a:r>
                  <a:rPr lang="en-US" b="1" dirty="0"/>
                  <a:t>        </a:t>
                </a:r>
                <a:r>
                  <a:rPr lang="en-US" b="1" dirty="0" smtClean="0"/>
                  <a:t>                 ⇒ </a:t>
                </a:r>
                <a:r>
                  <a:rPr lang="en-US" b="1" dirty="0" err="1" smtClean="0"/>
                  <a:t>Wt</a:t>
                </a:r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𝟐𝟓𝟎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b="1" dirty="0" smtClean="0"/>
                  <a:t>= 2.650 g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012" y="313899"/>
                <a:ext cx="11778018" cy="6277970"/>
              </a:xfrm>
              <a:blipFill>
                <a:blip r:embed="rId2"/>
                <a:stretch>
                  <a:fillRect l="-1035" t="-155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10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180" y="397523"/>
            <a:ext cx="11418611" cy="223492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98" y="3266169"/>
            <a:ext cx="11558293" cy="29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5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327546" y="177420"/>
                <a:ext cx="11655188" cy="6455391"/>
              </a:xfrm>
            </p:spPr>
            <p:txBody>
              <a:bodyPr>
                <a:normAutofit/>
              </a:bodyPr>
              <a:lstStyle/>
              <a:p>
                <a:pPr algn="just" rtl="0"/>
                <a:r>
                  <a:rPr lang="en-US" sz="3200" b="1" dirty="0" smtClean="0">
                    <a:solidFill>
                      <a:srgbClr val="00B0F0"/>
                    </a:solidFill>
                  </a:rPr>
                  <a:t>Ex: Calculate the percentage ratio for solution result from dissolving 5 g of Sodium </a:t>
                </a:r>
                <a:r>
                  <a:rPr lang="en-US" sz="3200" b="1" dirty="0">
                    <a:solidFill>
                      <a:srgbClr val="00B0F0"/>
                    </a:solidFill>
                  </a:rPr>
                  <a:t>hydroxide in 0.25 L of 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solution</a:t>
                </a:r>
              </a:p>
              <a:p>
                <a:pPr algn="l" rtl="0"/>
                <a:endParaRPr lang="en-US" sz="3200" dirty="0">
                  <a:solidFill>
                    <a:srgbClr val="00B0F0"/>
                  </a:solidFill>
                </a:endParaRPr>
              </a:p>
              <a:p>
                <a:pPr algn="l" rtl="0"/>
                <a:r>
                  <a:rPr lang="en-US" sz="3200" b="1" i="1" dirty="0"/>
                  <a:t>%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𝒔𝒐𝒍𝒖𝒕𝒆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𝒎𝑳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𝒔𝒐𝒍𝒖𝒕𝒊𝒐𝒏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b="1" dirty="0"/>
                  <a:t>x </a:t>
                </a:r>
                <a:r>
                  <a:rPr lang="en-US" sz="3200" b="1" dirty="0" smtClean="0"/>
                  <a:t>100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𝟐𝟓𝟎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b="1" dirty="0"/>
                  <a:t>x 100 </a:t>
                </a:r>
                <a:r>
                  <a:rPr lang="en-US" sz="3200" b="1" dirty="0" smtClean="0"/>
                  <a:t>= 2%</a:t>
                </a:r>
              </a:p>
              <a:p>
                <a:pPr algn="l" rtl="0"/>
                <a:endParaRPr lang="en-US" sz="3200" b="1" dirty="0"/>
              </a:p>
              <a:p>
                <a:pPr algn="l" rtl="0"/>
                <a:r>
                  <a:rPr lang="en-US" sz="3200" b="1" dirty="0">
                    <a:solidFill>
                      <a:srgbClr val="00B0F0"/>
                    </a:solidFill>
                  </a:rPr>
                  <a:t>Ex: Calculate the percentage ratio for solution result from addition of 200 mL of 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Methanol </a:t>
                </a:r>
                <a:r>
                  <a:rPr lang="en-US" sz="3200" b="1" dirty="0">
                    <a:solidFill>
                      <a:srgbClr val="00B0F0"/>
                    </a:solidFill>
                  </a:rPr>
                  <a:t>to 400 mL distilled water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.</a:t>
                </a:r>
              </a:p>
              <a:p>
                <a:pPr algn="l" rtl="0"/>
                <a:r>
                  <a:rPr lang="en-US" sz="3200" b="1" i="1" dirty="0"/>
                  <a:t>%V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𝑽𝒎𝑳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𝒔𝒐𝒍𝒖𝒕𝒆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𝒎𝑳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𝒔𝒐𝒍𝒖𝒕𝒊𝒐𝒏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b="1" dirty="0"/>
                  <a:t>x </a:t>
                </a:r>
                <a:r>
                  <a:rPr lang="en-US" sz="3200" b="1" dirty="0" smtClean="0"/>
                  <a:t>100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𝟐𝟎𝟎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𝟐𝟎𝟎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𝟒𝟎𝟎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b="1" dirty="0"/>
                  <a:t>x 100 </a:t>
                </a:r>
                <a:r>
                  <a:rPr lang="en-US" sz="3200" b="1" dirty="0" smtClean="0"/>
                  <a:t>= 33.33%</a:t>
                </a:r>
                <a:endParaRPr lang="en-US" sz="3200" b="1" dirty="0"/>
              </a:p>
              <a:p>
                <a:pPr algn="l" rtl="0"/>
                <a:endParaRPr lang="en-US" sz="3200" b="1" dirty="0" smtClean="0">
                  <a:solidFill>
                    <a:srgbClr val="00B0F0"/>
                  </a:solidFill>
                </a:endParaRPr>
              </a:p>
              <a:p>
                <a:pPr algn="l" rtl="0"/>
                <a:endParaRPr lang="en-US" sz="3200" b="1" dirty="0">
                  <a:solidFill>
                    <a:srgbClr val="00B0F0"/>
                  </a:solidFill>
                </a:endParaRPr>
              </a:p>
              <a:p>
                <a:pPr algn="l" rtl="0"/>
                <a:endParaRPr lang="en-US" sz="3200" dirty="0" smtClean="0">
                  <a:solidFill>
                    <a:srgbClr val="00B0F0"/>
                  </a:solidFill>
                </a:endParaRPr>
              </a:p>
              <a:p>
                <a:pPr algn="l" rtl="0"/>
                <a:endParaRPr lang="ar-IQ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546" y="177420"/>
                <a:ext cx="11655188" cy="6455391"/>
              </a:xfrm>
              <a:blipFill>
                <a:blip r:embed="rId2"/>
                <a:stretch>
                  <a:fillRect l="-1203" t="-1983" r="-141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621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150125" y="232012"/>
                <a:ext cx="11873553" cy="6400800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 rtl="0"/>
                <a:r>
                  <a:rPr lang="en-US" sz="3200" b="1" dirty="0" smtClean="0">
                    <a:solidFill>
                      <a:srgbClr val="00B0F0"/>
                    </a:solidFill>
                  </a:rPr>
                  <a:t>Ex: Calculate the No. of g of glucose solution in 800 mL industrial solution, if  its percentage </a:t>
                </a:r>
                <a:r>
                  <a:rPr lang="en-US" sz="3200" b="1" dirty="0">
                    <a:solidFill>
                      <a:srgbClr val="00B0F0"/>
                    </a:solidFill>
                  </a:rPr>
                  <a:t>ratio is 15% </a:t>
                </a:r>
                <a:endParaRPr lang="en-US" sz="3200" b="1" dirty="0" smtClean="0">
                  <a:solidFill>
                    <a:srgbClr val="00B0F0"/>
                  </a:solidFill>
                </a:endParaRPr>
              </a:p>
              <a:p>
                <a:pPr algn="l" rtl="0"/>
                <a:r>
                  <a:rPr lang="en-US" sz="3200" b="1" i="1" dirty="0"/>
                  <a:t>%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𝒔𝒐𝒍𝒖𝒕𝒆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𝒎𝑳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𝒔𝒐𝒍𝒖𝒕𝒊𝒐𝒏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b="1" dirty="0"/>
                  <a:t>x </a:t>
                </a:r>
                <a:r>
                  <a:rPr lang="en-US" sz="3200" b="1" dirty="0" smtClean="0"/>
                  <a:t>100</a:t>
                </a:r>
              </a:p>
              <a:p>
                <a:pPr algn="l" rtl="0"/>
                <a:endParaRPr lang="en-US" sz="3200" b="1" dirty="0" smtClean="0"/>
              </a:p>
              <a:p>
                <a:pPr algn="l" rtl="0"/>
                <a:r>
                  <a:rPr lang="en-US" sz="3200" b="1" i="1" dirty="0"/>
                  <a:t>%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𝒈𝒍𝒖𝒄𝒐𝒔𝒆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𝟖𝟎𝟎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b="1" dirty="0"/>
                  <a:t>x </a:t>
                </a:r>
                <a:r>
                  <a:rPr lang="en-US" sz="3200" b="1" dirty="0" smtClean="0"/>
                  <a:t>100= 120 g</a:t>
                </a:r>
              </a:p>
              <a:p>
                <a:pPr algn="l" rtl="0"/>
                <a:endParaRPr lang="en-US" sz="3200" b="1" dirty="0" smtClean="0"/>
              </a:p>
              <a:p>
                <a:pPr algn="l" rtl="0"/>
                <a:r>
                  <a:rPr lang="en-US" sz="3500" b="1" dirty="0">
                    <a:solidFill>
                      <a:srgbClr val="FF0000"/>
                    </a:solidFill>
                  </a:rPr>
                  <a:t>Gram (g) = 1000 Milligram (mg)   </a:t>
                </a:r>
              </a:p>
              <a:p>
                <a:pPr algn="l" rtl="0"/>
                <a:r>
                  <a:rPr lang="en-US" sz="3500" b="1" dirty="0">
                    <a:solidFill>
                      <a:srgbClr val="FF0000"/>
                    </a:solidFill>
                  </a:rPr>
                  <a:t>Milligram (mg) =1000 Microgram (</a:t>
                </a:r>
                <a:r>
                  <a:rPr lang="el-GR" sz="3500" b="1" dirty="0">
                    <a:solidFill>
                      <a:srgbClr val="FF0000"/>
                    </a:solidFill>
                  </a:rPr>
                  <a:t>μ</a:t>
                </a:r>
                <a:r>
                  <a:rPr lang="en-US" sz="3500" b="1" dirty="0">
                    <a:solidFill>
                      <a:srgbClr val="FF0000"/>
                    </a:solidFill>
                  </a:rPr>
                  <a:t>g) </a:t>
                </a:r>
              </a:p>
              <a:p>
                <a:pPr algn="l" rtl="0"/>
                <a:r>
                  <a:rPr lang="en-US" sz="3500" b="1" dirty="0">
                    <a:solidFill>
                      <a:srgbClr val="FF0000"/>
                    </a:solidFill>
                  </a:rPr>
                  <a:t>Microgram (</a:t>
                </a:r>
                <a:r>
                  <a:rPr lang="el-GR" sz="3500" b="1" dirty="0">
                    <a:solidFill>
                      <a:srgbClr val="FF0000"/>
                    </a:solidFill>
                  </a:rPr>
                  <a:t>μ</a:t>
                </a:r>
                <a:r>
                  <a:rPr lang="en-US" sz="3500" b="1" dirty="0">
                    <a:solidFill>
                      <a:srgbClr val="FF0000"/>
                    </a:solidFill>
                  </a:rPr>
                  <a:t>g) = 1000 </a:t>
                </a:r>
                <a:r>
                  <a:rPr lang="en-US" sz="3500" b="1" dirty="0" err="1" smtClean="0">
                    <a:solidFill>
                      <a:srgbClr val="FF0000"/>
                    </a:solidFill>
                  </a:rPr>
                  <a:t>Nanogram</a:t>
                </a:r>
                <a:r>
                  <a:rPr lang="en-US" sz="3500" b="1" dirty="0" smtClean="0">
                    <a:solidFill>
                      <a:srgbClr val="FF0000"/>
                    </a:solidFill>
                  </a:rPr>
                  <a:t>(ng</a:t>
                </a:r>
                <a:r>
                  <a:rPr lang="en-US" sz="35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algn="l" rtl="0"/>
                <a:r>
                  <a:rPr lang="en-US" sz="3500" b="1" dirty="0">
                    <a:solidFill>
                      <a:srgbClr val="FF0000"/>
                    </a:solidFill>
                  </a:rPr>
                  <a:t>Liter (L) = 1000 Milliliter (mL)</a:t>
                </a:r>
              </a:p>
              <a:p>
                <a:pPr algn="l" rtl="0"/>
                <a:r>
                  <a:rPr lang="en-US" sz="3500" b="1" dirty="0">
                    <a:solidFill>
                      <a:srgbClr val="FF0000"/>
                    </a:solidFill>
                  </a:rPr>
                  <a:t>Milliliter (mL) = 1000 Microliter(</a:t>
                </a:r>
                <a:r>
                  <a:rPr lang="el-GR" sz="3500" b="1" dirty="0">
                    <a:solidFill>
                      <a:srgbClr val="FF0000"/>
                    </a:solidFill>
                  </a:rPr>
                  <a:t>μ</a:t>
                </a:r>
                <a:r>
                  <a:rPr lang="en-US" sz="3500" b="1" dirty="0">
                    <a:solidFill>
                      <a:srgbClr val="FF0000"/>
                    </a:solidFill>
                  </a:rPr>
                  <a:t>L)</a:t>
                </a:r>
              </a:p>
              <a:p>
                <a:pPr algn="l" rtl="0"/>
                <a:r>
                  <a:rPr lang="en-US" sz="3500" b="1" dirty="0">
                    <a:solidFill>
                      <a:srgbClr val="FF0000"/>
                    </a:solidFill>
                  </a:rPr>
                  <a:t>Microliter(</a:t>
                </a:r>
                <a:r>
                  <a:rPr lang="el-GR" sz="3500" b="1" dirty="0">
                    <a:solidFill>
                      <a:srgbClr val="FF0000"/>
                    </a:solidFill>
                  </a:rPr>
                  <a:t>μ</a:t>
                </a:r>
                <a:r>
                  <a:rPr lang="en-US" sz="3500" b="1" dirty="0">
                    <a:solidFill>
                      <a:srgbClr val="FF0000"/>
                    </a:solidFill>
                  </a:rPr>
                  <a:t>L) =  1000 </a:t>
                </a:r>
                <a:r>
                  <a:rPr lang="en-US" sz="3500" b="1" dirty="0" err="1">
                    <a:solidFill>
                      <a:srgbClr val="FF0000"/>
                    </a:solidFill>
                  </a:rPr>
                  <a:t>Nanoliter</a:t>
                </a:r>
                <a:r>
                  <a:rPr lang="en-US" sz="3500" b="1" dirty="0">
                    <a:solidFill>
                      <a:srgbClr val="FF0000"/>
                    </a:solidFill>
                  </a:rPr>
                  <a:t>(</a:t>
                </a:r>
                <a:r>
                  <a:rPr lang="en-US" sz="3500" b="1" dirty="0" err="1">
                    <a:solidFill>
                      <a:srgbClr val="FF0000"/>
                    </a:solidFill>
                  </a:rPr>
                  <a:t>nL</a:t>
                </a:r>
                <a:r>
                  <a:rPr lang="en-US" sz="3500" b="1" dirty="0">
                    <a:solidFill>
                      <a:srgbClr val="FF0000"/>
                    </a:solidFill>
                  </a:rPr>
                  <a:t>) </a:t>
                </a:r>
              </a:p>
              <a:p>
                <a:pPr algn="l" rtl="0"/>
                <a:endParaRPr lang="en-US" sz="3200" b="1" dirty="0"/>
              </a:p>
              <a:p>
                <a:pPr algn="l" rtl="0"/>
                <a:endParaRPr lang="en-US" sz="3200" b="1" dirty="0" smtClean="0">
                  <a:solidFill>
                    <a:srgbClr val="00B0F0"/>
                  </a:solidFill>
                </a:endParaRPr>
              </a:p>
              <a:p>
                <a:pPr algn="l" rtl="0"/>
                <a:endParaRPr lang="en-US" sz="3200" b="1" dirty="0">
                  <a:solidFill>
                    <a:srgbClr val="00B0F0"/>
                  </a:solidFill>
                </a:endParaRPr>
              </a:p>
              <a:p>
                <a:pPr algn="l" rtl="0"/>
                <a:endParaRPr lang="ar-IQ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125" y="232012"/>
                <a:ext cx="11873553" cy="6400800"/>
              </a:xfrm>
              <a:blipFill>
                <a:blip r:embed="rId2"/>
                <a:stretch>
                  <a:fillRect l="-1181" t="-2476" r="-1233" b="-142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77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04716" y="218364"/>
                <a:ext cx="11791666" cy="64008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3200" b="1" dirty="0" smtClean="0">
                    <a:solidFill>
                      <a:srgbClr val="FF0000"/>
                    </a:solidFill>
                  </a:rPr>
                  <a:t>5. Parts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per thousandth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3200" b="1" dirty="0" err="1" smtClean="0">
                    <a:solidFill>
                      <a:srgbClr val="FF0000"/>
                    </a:solidFill>
                  </a:rPr>
                  <a:t>ppt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algn="l" rtl="0"/>
                <a:r>
                  <a:rPr lang="en-US" sz="3200" b="1" i="1" dirty="0" smtClean="0"/>
                  <a:t>p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𝒑𝒕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𝒔𝒐𝒍𝒖𝒕𝒆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𝒘𝒕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𝒔𝒐𝒍𝒖𝒕𝒊𝒐𝒏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b="1" dirty="0"/>
                  <a:t>x </a:t>
                </a:r>
                <a:r>
                  <a:rPr lang="en-US" b="1" dirty="0" smtClean="0"/>
                  <a:t>10</a:t>
                </a:r>
                <a:r>
                  <a:rPr lang="en-US" b="1" baseline="30000" dirty="0" smtClean="0"/>
                  <a:t>3            </a:t>
                </a:r>
                <a:r>
                  <a:rPr lang="en-US" sz="3200" b="1" dirty="0" smtClean="0"/>
                  <a:t> 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𝒎𝒈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𝒘𝒕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𝒘𝒕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b="1" dirty="0" smtClean="0"/>
              </a:p>
              <a:p>
                <a:pPr algn="l" rtl="0"/>
                <a:endParaRPr lang="en-US" sz="3200" b="1" dirty="0" smtClean="0"/>
              </a:p>
              <a:p>
                <a:pPr algn="l" rtl="0"/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6-Parts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per million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(ppm)</a:t>
                </a:r>
              </a:p>
              <a:p>
                <a:pPr algn="l" rtl="0"/>
                <a:r>
                  <a:rPr lang="en-US" sz="3200" b="1" i="1" dirty="0"/>
                  <a:t>p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𝒔𝒐𝒍𝒖𝒕𝒆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𝒘𝒕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𝒔𝒐𝒍𝒖𝒕𝒊𝒐𝒏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b="1" dirty="0"/>
                  <a:t>x </a:t>
                </a:r>
                <a:r>
                  <a:rPr lang="en-US" b="1" dirty="0" smtClean="0"/>
                  <a:t>10</a:t>
                </a:r>
                <a:r>
                  <a:rPr lang="en-US" b="1" baseline="30000" dirty="0" smtClean="0"/>
                  <a:t>6           </a:t>
                </a:r>
                <a:r>
                  <a:rPr lang="en-US" sz="3200" b="1" dirty="0" smtClean="0"/>
                  <a:t>          =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𝒎𝒈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𝒘𝒕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b="1" dirty="0" smtClean="0"/>
              </a:p>
              <a:p>
                <a:pPr algn="l" rtl="0"/>
                <a:endParaRPr lang="en-US" sz="3200" b="1" dirty="0"/>
              </a:p>
              <a:p>
                <a:pPr algn="l" rtl="0"/>
                <a:r>
                  <a:rPr lang="en-US" sz="3200" b="1" dirty="0" smtClean="0">
                    <a:solidFill>
                      <a:srgbClr val="FF0000"/>
                    </a:solidFill>
                  </a:rPr>
                  <a:t>7-Parts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per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billion (ppb)</a:t>
                </a:r>
              </a:p>
              <a:p>
                <a:pPr algn="l" rtl="0"/>
                <a:r>
                  <a:rPr lang="en-US" sz="3200" b="1" i="1" dirty="0"/>
                  <a:t>p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𝒔𝒐𝒍𝒖𝒕𝒆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𝒘𝒕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𝒔𝒐𝒍𝒖𝒕𝒊𝒐𝒏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b="1" dirty="0"/>
                  <a:t>x </a:t>
                </a:r>
                <a:r>
                  <a:rPr lang="en-US" b="1" dirty="0" smtClean="0"/>
                  <a:t>10</a:t>
                </a:r>
                <a:r>
                  <a:rPr lang="en-US" b="1" baseline="30000" dirty="0" smtClean="0"/>
                  <a:t>9                </a:t>
                </a:r>
                <a:r>
                  <a:rPr lang="en-US" sz="3200" b="1" dirty="0" smtClean="0"/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𝒘𝒕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𝒘𝒕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b="1" dirty="0"/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𝒖𝒈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𝒘𝒕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rgbClr val="FF0000"/>
                  </a:solidFill>
                </a:endParaRPr>
              </a:p>
              <a:p>
                <a:pPr algn="l" rtl="0"/>
                <a:endParaRPr lang="en-US" sz="3200" b="1" dirty="0" smtClean="0">
                  <a:solidFill>
                    <a:srgbClr val="FF0000"/>
                  </a:solidFill>
                </a:endParaRPr>
              </a:p>
              <a:p>
                <a:pPr algn="l" rtl="0"/>
                <a:endParaRPr lang="en-US" sz="3200" b="1" dirty="0" smtClean="0"/>
              </a:p>
              <a:p>
                <a:pPr algn="l" rtl="0"/>
                <a:endParaRPr lang="en-US" sz="3200" b="1" dirty="0">
                  <a:solidFill>
                    <a:srgbClr val="FF0000"/>
                  </a:solidFill>
                </a:endParaRPr>
              </a:p>
              <a:p>
                <a:pPr algn="l" rtl="0"/>
                <a:endParaRPr lang="ar-IQ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6" y="218364"/>
                <a:ext cx="11791666" cy="6400800"/>
              </a:xfrm>
              <a:blipFill>
                <a:blip r:embed="rId2"/>
                <a:stretch>
                  <a:fillRect l="-1189" t="-20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05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740" y="504967"/>
            <a:ext cx="11054687" cy="5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39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32012" y="313898"/>
                <a:ext cx="11668836" cy="619608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3200" b="1" dirty="0" smtClean="0">
                    <a:solidFill>
                      <a:srgbClr val="00B0F0"/>
                    </a:solidFill>
                  </a:rPr>
                  <a:t>Example :-A 2.6 g sample of plant tissue was analyzed and found to contain 3.6 </a:t>
                </a:r>
                <a:r>
                  <a:rPr lang="en-US" sz="3200" b="1" dirty="0" err="1" smtClean="0">
                    <a:solidFill>
                      <a:srgbClr val="00B0F0"/>
                    </a:solidFill>
                  </a:rPr>
                  <a:t>ug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00B0F0"/>
                    </a:solidFill>
                  </a:rPr>
                  <a:t>zinc, what is the concentration of zinc in the plant in ppm? in ppb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?</a:t>
                </a:r>
              </a:p>
              <a:p>
                <a:pPr algn="l" rtl="0"/>
                <a:endParaRPr lang="en-US" sz="3200" b="1" dirty="0">
                  <a:solidFill>
                    <a:srgbClr val="00B0F0"/>
                  </a:solidFill>
                </a:endParaRPr>
              </a:p>
              <a:p>
                <a:pPr algn="l" rtl="0"/>
                <a:r>
                  <a:rPr lang="en-US" sz="3200" b="1" dirty="0" smtClean="0"/>
                  <a:t>Ppm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𝒖𝒈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𝒘𝒕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𝒖𝒈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𝒖𝒈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𝒑𝒑𝒎</m:t>
                    </m:r>
                  </m:oMath>
                </a14:m>
                <a:endParaRPr lang="en-US" sz="3200" b="1" dirty="0" smtClean="0"/>
              </a:p>
              <a:p>
                <a:pPr algn="l" rtl="0"/>
                <a:endParaRPr lang="en-US" sz="3200" b="1" dirty="0" smtClean="0">
                  <a:solidFill>
                    <a:srgbClr val="00B0F0"/>
                  </a:solidFill>
                </a:endParaRPr>
              </a:p>
              <a:p>
                <a:pPr algn="l" rtl="0"/>
                <a:r>
                  <a:rPr lang="en-US" sz="3200" b="1" dirty="0" smtClean="0"/>
                  <a:t>Ppb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𝒘𝒕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US" b="1"/>
                          <m:t>10</m:t>
                        </m:r>
                        <m:r>
                          <m:rPr>
                            <m:nor/>
                          </m:rPr>
                          <a:rPr lang="en-US" b="1" baseline="30000"/>
                          <m:t>3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b="1"/>
                      <m:t>10</m:t>
                    </m:r>
                    <m:r>
                      <m:rPr>
                        <m:nor/>
                      </m:rPr>
                      <a:rPr lang="en-US" b="1" baseline="30000"/>
                      <m:t>3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𝐧𝐠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den>
                    </m:f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𝟏𝟒𝟎𝟎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𝐩𝐩𝐛</m:t>
                    </m:r>
                  </m:oMath>
                </a14:m>
                <a:endParaRPr lang="en-US" sz="3200" b="1" dirty="0" smtClean="0">
                  <a:solidFill>
                    <a:srgbClr val="00B0F0"/>
                  </a:solidFill>
                </a:endParaRPr>
              </a:p>
              <a:p>
                <a:pPr algn="l" rtl="0"/>
                <a:endParaRPr lang="en-US" sz="3200" b="1" dirty="0">
                  <a:solidFill>
                    <a:srgbClr val="00B0F0"/>
                  </a:solidFill>
                </a:endParaRPr>
              </a:p>
              <a:p>
                <a:pPr algn="l" rtl="0"/>
                <a:endParaRPr lang="ar-IQ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012" y="313898"/>
                <a:ext cx="11668836" cy="6196083"/>
              </a:xfrm>
              <a:blipFill>
                <a:blip r:embed="rId2"/>
                <a:stretch>
                  <a:fillRect l="-1202" t="-206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749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 rotWithShape="1">
          <a:blip r:embed="rId2"/>
          <a:srcRect l="33507" t="19186" r="28409" b="5524"/>
          <a:stretch/>
        </p:blipFill>
        <p:spPr bwMode="auto">
          <a:xfrm>
            <a:off x="2252607" y="764704"/>
            <a:ext cx="7632848" cy="5003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683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836712"/>
            <a:ext cx="67687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72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6478" y="313898"/>
            <a:ext cx="11873552" cy="6291617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Dilution</a:t>
            </a:r>
          </a:p>
          <a:p>
            <a:pPr algn="just" rtl="0"/>
            <a:r>
              <a:rPr lang="en-US" dirty="0"/>
              <a:t>• Dilute solutions can be prepared from </a:t>
            </a:r>
            <a:r>
              <a:rPr lang="en-US" b="1" dirty="0"/>
              <a:t>concentrated solutions</a:t>
            </a:r>
            <a:r>
              <a:rPr lang="en-US" dirty="0"/>
              <a:t>. A volume of </a:t>
            </a:r>
            <a:r>
              <a:rPr lang="en-US" dirty="0" smtClean="0"/>
              <a:t>the concentrated </a:t>
            </a:r>
            <a:r>
              <a:rPr lang="en-US" dirty="0"/>
              <a:t>solution is transferred to a fresh vessel and diluted to the </a:t>
            </a:r>
            <a:r>
              <a:rPr lang="en-US" dirty="0" smtClean="0"/>
              <a:t>desired final </a:t>
            </a:r>
            <a:r>
              <a:rPr lang="en-US" dirty="0"/>
              <a:t>volume. The number of moles of reagent in V liters containing M moles </a:t>
            </a:r>
            <a:r>
              <a:rPr lang="en-US" dirty="0" smtClean="0"/>
              <a:t>per liter </a:t>
            </a:r>
            <a:r>
              <a:rPr lang="en-US" dirty="0"/>
              <a:t>is the product </a:t>
            </a:r>
            <a:r>
              <a:rPr lang="en-US" b="1" dirty="0"/>
              <a:t>M.V = </a:t>
            </a:r>
            <a:r>
              <a:rPr lang="en-US" b="1" dirty="0" err="1"/>
              <a:t>mol</a:t>
            </a:r>
            <a:r>
              <a:rPr lang="en-US" b="1" dirty="0"/>
              <a:t>/L. L</a:t>
            </a:r>
            <a:r>
              <a:rPr lang="en-US" dirty="0"/>
              <a:t>, so we equate the number of moles in </a:t>
            </a:r>
            <a:r>
              <a:rPr lang="en-US" dirty="0" smtClean="0"/>
              <a:t>the concentrated </a:t>
            </a:r>
            <a:r>
              <a:rPr lang="en-US" dirty="0"/>
              <a:t>(</a:t>
            </a:r>
            <a:r>
              <a:rPr lang="en-US" dirty="0" err="1"/>
              <a:t>conc</a:t>
            </a:r>
            <a:r>
              <a:rPr lang="en-US" dirty="0"/>
              <a:t>) and dilute (</a:t>
            </a:r>
            <a:r>
              <a:rPr lang="en-US" dirty="0" err="1"/>
              <a:t>dil</a:t>
            </a:r>
            <a:r>
              <a:rPr lang="en-US" dirty="0"/>
              <a:t>) solutions:</a:t>
            </a:r>
          </a:p>
          <a:p>
            <a:pPr algn="l" rtl="0"/>
            <a:r>
              <a:rPr lang="en-US" dirty="0"/>
              <a:t>•</a:t>
            </a:r>
            <a:r>
              <a:rPr lang="en-US" b="1" dirty="0">
                <a:solidFill>
                  <a:srgbClr val="FF0000"/>
                </a:solidFill>
              </a:rPr>
              <a:t>Dilution Law:</a:t>
            </a:r>
          </a:p>
          <a:p>
            <a:pPr algn="l" rtl="0"/>
            <a:r>
              <a:rPr lang="en-US" b="1" dirty="0">
                <a:solidFill>
                  <a:srgbClr val="00B0F0"/>
                </a:solidFill>
              </a:rPr>
              <a:t>(</a:t>
            </a:r>
            <a:r>
              <a:rPr lang="en-US" b="1" dirty="0" err="1">
                <a:solidFill>
                  <a:srgbClr val="00B0F0"/>
                </a:solidFill>
              </a:rPr>
              <a:t>Mconc</a:t>
            </a:r>
            <a:r>
              <a:rPr lang="en-US" b="1" dirty="0">
                <a:solidFill>
                  <a:srgbClr val="00B0F0"/>
                </a:solidFill>
              </a:rPr>
              <a:t> x V </a:t>
            </a:r>
            <a:r>
              <a:rPr lang="en-US" b="1" dirty="0" err="1">
                <a:solidFill>
                  <a:srgbClr val="00B0F0"/>
                </a:solidFill>
              </a:rPr>
              <a:t>conc</a:t>
            </a:r>
            <a:r>
              <a:rPr lang="en-US" b="1" dirty="0">
                <a:solidFill>
                  <a:srgbClr val="00B0F0"/>
                </a:solidFill>
              </a:rPr>
              <a:t> ) = (</a:t>
            </a:r>
            <a:r>
              <a:rPr lang="en-US" b="1" dirty="0" err="1">
                <a:solidFill>
                  <a:srgbClr val="00B0F0"/>
                </a:solidFill>
              </a:rPr>
              <a:t>Mdil</a:t>
            </a:r>
            <a:r>
              <a:rPr lang="en-US" b="1" dirty="0">
                <a:solidFill>
                  <a:srgbClr val="00B0F0"/>
                </a:solidFill>
              </a:rPr>
              <a:t> x </a:t>
            </a:r>
            <a:r>
              <a:rPr lang="en-US" b="1" dirty="0" err="1">
                <a:solidFill>
                  <a:srgbClr val="00B0F0"/>
                </a:solidFill>
              </a:rPr>
              <a:t>Vdil</a:t>
            </a:r>
            <a:r>
              <a:rPr lang="en-US" b="1" dirty="0">
                <a:solidFill>
                  <a:srgbClr val="00B0F0"/>
                </a:solidFill>
              </a:rPr>
              <a:t>)</a:t>
            </a:r>
          </a:p>
          <a:p>
            <a:pPr algn="just" rtl="0"/>
            <a:r>
              <a:rPr lang="en-US" b="1" dirty="0">
                <a:solidFill>
                  <a:srgbClr val="00B0F0"/>
                </a:solidFill>
              </a:rPr>
              <a:t>(N </a:t>
            </a:r>
            <a:r>
              <a:rPr lang="en-US" b="1" dirty="0" err="1">
                <a:solidFill>
                  <a:srgbClr val="00B0F0"/>
                </a:solidFill>
              </a:rPr>
              <a:t>conc</a:t>
            </a:r>
            <a:r>
              <a:rPr lang="en-US" b="1" dirty="0">
                <a:solidFill>
                  <a:srgbClr val="00B0F0"/>
                </a:solidFill>
              </a:rPr>
              <a:t> x V </a:t>
            </a:r>
            <a:r>
              <a:rPr lang="en-US" b="1" dirty="0" err="1">
                <a:solidFill>
                  <a:srgbClr val="00B0F0"/>
                </a:solidFill>
              </a:rPr>
              <a:t>conc</a:t>
            </a:r>
            <a:r>
              <a:rPr lang="en-US" b="1" dirty="0">
                <a:solidFill>
                  <a:srgbClr val="00B0F0"/>
                </a:solidFill>
              </a:rPr>
              <a:t> ) = (</a:t>
            </a:r>
            <a:r>
              <a:rPr lang="en-US" b="1" dirty="0" err="1">
                <a:solidFill>
                  <a:srgbClr val="00B0F0"/>
                </a:solidFill>
              </a:rPr>
              <a:t>Ndil</a:t>
            </a:r>
            <a:r>
              <a:rPr lang="en-US" b="1" dirty="0">
                <a:solidFill>
                  <a:srgbClr val="00B0F0"/>
                </a:solidFill>
              </a:rPr>
              <a:t> x </a:t>
            </a:r>
            <a:r>
              <a:rPr lang="en-US" b="1" dirty="0" err="1">
                <a:solidFill>
                  <a:srgbClr val="00B0F0"/>
                </a:solidFill>
              </a:rPr>
              <a:t>Vdil</a:t>
            </a:r>
            <a:r>
              <a:rPr lang="en-US" b="1" dirty="0" smtClean="0">
                <a:solidFill>
                  <a:srgbClr val="00B0F0"/>
                </a:solidFill>
              </a:rPr>
              <a:t>)</a:t>
            </a:r>
          </a:p>
          <a:p>
            <a:pPr algn="just" rtl="0"/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/>
              <a:t>We often must prepare to dilute solutions from more concentrated stock solutions. For example, we may prepare a dilute HCL solution from concentrated HCL to be used for titration. Or, we may have a stock standard solution from which we wish to prepare a series of more dilute standards. The </a:t>
            </a:r>
            <a:r>
              <a:rPr lang="en-US" b="1" dirty="0" err="1"/>
              <a:t>millimoles</a:t>
            </a:r>
            <a:r>
              <a:rPr lang="en-US" b="1" dirty="0"/>
              <a:t> of stock solution taken for dilution will be identical to the </a:t>
            </a:r>
            <a:r>
              <a:rPr lang="en-US" b="1" dirty="0" err="1"/>
              <a:t>millimoles</a:t>
            </a:r>
            <a:r>
              <a:rPr lang="en-US" b="1" dirty="0"/>
              <a:t> in the final diluted solution.</a:t>
            </a:r>
          </a:p>
        </p:txBody>
      </p:sp>
    </p:spTree>
    <p:extLst>
      <p:ext uri="{BB962C8B-B14F-4D97-AF65-F5344CB8AC3E}">
        <p14:creationId xmlns:p14="http://schemas.microsoft.com/office/powerpoint/2010/main" val="405435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6603" y="300251"/>
            <a:ext cx="11573301" cy="6182436"/>
          </a:xfrm>
        </p:spPr>
        <p:txBody>
          <a:bodyPr/>
          <a:lstStyle/>
          <a:p>
            <a:pPr algn="l" rtl="0"/>
            <a:r>
              <a:rPr lang="en-US" sz="3200" b="1" dirty="0">
                <a:solidFill>
                  <a:srgbClr val="00B0F0"/>
                </a:solidFill>
              </a:rPr>
              <a:t>Ex: Calculate the normality (N) of solution result from dilution 100mL of 0.25 N </a:t>
            </a:r>
            <a:r>
              <a:rPr lang="en-US" sz="3200" b="1" dirty="0" smtClean="0">
                <a:solidFill>
                  <a:srgbClr val="00B0F0"/>
                </a:solidFill>
              </a:rPr>
              <a:t>Nitric </a:t>
            </a:r>
            <a:r>
              <a:rPr lang="en-US" sz="3200" b="1" dirty="0">
                <a:solidFill>
                  <a:srgbClr val="00B0F0"/>
                </a:solidFill>
              </a:rPr>
              <a:t>Acid to 250mL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N1V1 =  N2V2  </a:t>
            </a:r>
          </a:p>
          <a:p>
            <a:pPr algn="l" rtl="0"/>
            <a:r>
              <a:rPr lang="en-US" dirty="0"/>
              <a:t>0.25 x 100 = N2 x 250         ⇒   N2 = 0.1N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1735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04717" y="191069"/>
                <a:ext cx="11832608" cy="6373504"/>
              </a:xfrm>
            </p:spPr>
            <p:txBody>
              <a:bodyPr/>
              <a:lstStyle/>
              <a:p>
                <a:pPr algn="l" rtl="0"/>
                <a:r>
                  <a:rPr lang="en-US" b="1" dirty="0" smtClean="0">
                    <a:solidFill>
                      <a:srgbClr val="00B0F0"/>
                    </a:solidFill>
                  </a:rPr>
                  <a:t>Ex: Calculate the normality (N) of solution result from dissolving 0.5 g of </a:t>
                </a:r>
              </a:p>
              <a:p>
                <a:pPr algn="l" rtl="0"/>
                <a:r>
                  <a:rPr lang="en-US" b="1" dirty="0">
                    <a:solidFill>
                      <a:srgbClr val="00B0F0"/>
                    </a:solidFill>
                  </a:rPr>
                  <a:t>Cu(OH)2 in 100 mL of distilled water. </a:t>
                </a:r>
                <a:endParaRPr lang="en-US" b="1" dirty="0" smtClean="0">
                  <a:solidFill>
                    <a:srgbClr val="00B0F0"/>
                  </a:solidFill>
                </a:endParaRPr>
              </a:p>
              <a:p>
                <a:pPr algn="l" rtl="0"/>
                <a:r>
                  <a:rPr lang="en-US" dirty="0" smtClean="0"/>
                  <a:t>                                                                                                   Cu </a:t>
                </a:r>
                <a:r>
                  <a:rPr lang="en-US" dirty="0"/>
                  <a:t>=63.5    O=16   H=1</a:t>
                </a:r>
              </a:p>
              <a:p>
                <a:pPr algn="l" rtl="0"/>
                <a:r>
                  <a:rPr lang="en-US" dirty="0"/>
                  <a:t>Cu(OH)2 𝑴. 𝒘𝒕 = 𝟔𝟑. 𝟓+  </a:t>
                </a:r>
                <a:r>
                  <a:rPr lang="en-US" dirty="0" smtClean="0"/>
                  <a:t>𝟐𝒙𝟏𝟔+ 𝟐𝒙𝟏  </a:t>
                </a:r>
                <a:r>
                  <a:rPr lang="en-US" dirty="0"/>
                  <a:t>= 𝟗𝟕. 𝟓𝒈/𝒎𝒐𝒍</a:t>
                </a:r>
                <a:r>
                  <a:rPr lang="en-US" dirty="0" smtClean="0"/>
                  <a:t>e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/>
                  <a:t>𝒆𝒒. 𝒘𝒕(𝒃𝒂𝒔𝒆)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𝑾𝒕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𝒊𝒐𝒏𝒔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𝒓𝒆𝒂𝒅𝒚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𝒔𝒖𝒃𝒔𝒕𝒊𝒕𝒖𝒕𝒆𝒅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𝟗𝟕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 smtClean="0"/>
                  <a:t>=48.75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b="1" dirty="0"/>
                  <a:t>N=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𝑾𝒕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𝑬𝑾</m:t>
                        </m:r>
                      </m:den>
                    </m:f>
                  </m:oMath>
                </a14:m>
                <a:r>
                  <a:rPr lang="en-US" b="1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𝟏𝟎𝟎𝟎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n-US" dirty="0"/>
                  <a:t>                     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en-US" b="1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𝟏𝟎𝟎𝟎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dirty="0" smtClean="0"/>
                  <a:t>= 0.103 N</a:t>
                </a: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7" y="191069"/>
                <a:ext cx="11832608" cy="6373504"/>
              </a:xfrm>
              <a:blipFill>
                <a:blip r:embed="rId2"/>
                <a:stretch>
                  <a:fillRect l="-927" t="-153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328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2013" y="245660"/>
            <a:ext cx="11709778" cy="6182436"/>
          </a:xfrm>
        </p:spPr>
        <p:txBody>
          <a:bodyPr/>
          <a:lstStyle/>
          <a:p>
            <a:pPr algn="just" rtl="0"/>
            <a:r>
              <a:rPr lang="en-US" b="1" dirty="0" smtClean="0">
                <a:solidFill>
                  <a:srgbClr val="00B0F0"/>
                </a:solidFill>
              </a:rPr>
              <a:t>Example:- You </a:t>
            </a:r>
            <a:r>
              <a:rPr lang="en-US" b="1" dirty="0">
                <a:solidFill>
                  <a:srgbClr val="00B0F0"/>
                </a:solidFill>
              </a:rPr>
              <a:t>wish to prepare a calibration curve for </a:t>
            </a:r>
            <a:r>
              <a:rPr lang="en-US" b="1" dirty="0" smtClean="0">
                <a:solidFill>
                  <a:srgbClr val="00B0F0"/>
                </a:solidFill>
              </a:rPr>
              <a:t>the spectrophotometric determination </a:t>
            </a:r>
            <a:r>
              <a:rPr lang="en-US" b="1" dirty="0">
                <a:solidFill>
                  <a:srgbClr val="00B0F0"/>
                </a:solidFill>
              </a:rPr>
              <a:t>of permanganate. You have a stock 0.100 M solution of KMnO4 and </a:t>
            </a:r>
            <a:r>
              <a:rPr lang="en-US" b="1" dirty="0" smtClean="0">
                <a:solidFill>
                  <a:srgbClr val="00B0F0"/>
                </a:solidFill>
              </a:rPr>
              <a:t>a </a:t>
            </a:r>
            <a:r>
              <a:rPr lang="en-US" b="1" dirty="0">
                <a:solidFill>
                  <a:srgbClr val="00B0F0"/>
                </a:solidFill>
              </a:rPr>
              <a:t>series of 100 mL volumetric flasks. What volumes of the stock solution will you </a:t>
            </a:r>
            <a:r>
              <a:rPr lang="en-US" b="1" dirty="0" smtClean="0">
                <a:solidFill>
                  <a:srgbClr val="00B0F0"/>
                </a:solidFill>
              </a:rPr>
              <a:t>have </a:t>
            </a:r>
            <a:r>
              <a:rPr lang="en-US" b="1" dirty="0">
                <a:solidFill>
                  <a:srgbClr val="00B0F0"/>
                </a:solidFill>
              </a:rPr>
              <a:t>to pipet into the flasks to prepare standards of 1.00, 2.00, 5.00, and 10.0x10</a:t>
            </a:r>
            <a:r>
              <a:rPr lang="en-US" b="1" baseline="30000" dirty="0">
                <a:solidFill>
                  <a:srgbClr val="00B0F0"/>
                </a:solidFill>
              </a:rPr>
              <a:t>-3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M </a:t>
            </a:r>
            <a:r>
              <a:rPr lang="en-US" b="1" dirty="0">
                <a:solidFill>
                  <a:srgbClr val="00B0F0"/>
                </a:solidFill>
              </a:rPr>
              <a:t>KMnO4 solutions</a:t>
            </a:r>
            <a:r>
              <a:rPr lang="en-US" b="1" dirty="0" smtClean="0">
                <a:solidFill>
                  <a:srgbClr val="00B0F0"/>
                </a:solidFill>
              </a:rPr>
              <a:t>.</a:t>
            </a:r>
          </a:p>
          <a:p>
            <a:pPr algn="just" rtl="0"/>
            <a:endParaRPr lang="en-US" b="1" dirty="0">
              <a:solidFill>
                <a:srgbClr val="00B0F0"/>
              </a:solidFill>
            </a:endParaRPr>
          </a:p>
          <a:p>
            <a:pPr algn="just" rtl="0"/>
            <a:r>
              <a:rPr lang="en-US" b="1" dirty="0"/>
              <a:t>Solution-1: 1.0x10</a:t>
            </a:r>
            <a:r>
              <a:rPr lang="en-US" b="1" baseline="30000" dirty="0"/>
              <a:t>-3</a:t>
            </a:r>
            <a:r>
              <a:rPr lang="en-US" b="1" dirty="0"/>
              <a:t> M </a:t>
            </a:r>
          </a:p>
          <a:p>
            <a:pPr algn="just" rtl="0"/>
            <a:r>
              <a:rPr lang="en-US" b="1" dirty="0" smtClean="0"/>
              <a:t>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𝐌𝟏 × 𝐕𝟏)𝐜𝐨𝐧𝐜. = (𝐌𝟐 × 𝐕𝟐)𝐝𝐢𝐥𝐮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algn="just" rtl="0"/>
            <a:r>
              <a:rPr lang="en-US" b="1" dirty="0" smtClean="0"/>
              <a:t>0.1 (</a:t>
            </a:r>
            <a:r>
              <a:rPr lang="en-US" b="1" dirty="0" err="1" smtClean="0"/>
              <a:t>mmol</a:t>
            </a:r>
            <a:r>
              <a:rPr lang="en-US" b="1" dirty="0" smtClean="0"/>
              <a:t>/ mL) x V1  = 1.0 x 10</a:t>
            </a:r>
            <a:r>
              <a:rPr lang="en-US" b="1" baseline="30000" dirty="0" smtClean="0"/>
              <a:t>-3</a:t>
            </a:r>
            <a:r>
              <a:rPr lang="en-US" b="1" dirty="0" smtClean="0"/>
              <a:t> (</a:t>
            </a:r>
            <a:r>
              <a:rPr lang="en-US" b="1" dirty="0" err="1" smtClean="0"/>
              <a:t>mmol</a:t>
            </a:r>
            <a:r>
              <a:rPr lang="en-US" b="1" dirty="0" smtClean="0"/>
              <a:t>/mL) X 100 mL</a:t>
            </a:r>
          </a:p>
          <a:p>
            <a:pPr algn="just" rtl="0"/>
            <a:endParaRPr lang="en-US" b="1" dirty="0"/>
          </a:p>
          <a:p>
            <a:pPr algn="just" rtl="0"/>
            <a:r>
              <a:rPr lang="en-US" b="1" dirty="0"/>
              <a:t>𝐕𝟏 = 𝟏. 𝟎 𝐦𝐋 𝐬𝐭𝐨𝐜𝐤 𝐬𝐨𝐥𝐮𝐭𝐢𝐨𝐧 (𝐜𝐨𝐧𝐜. ),Also to prepare 2.0, 5.0, 10.0x10</a:t>
            </a:r>
            <a:r>
              <a:rPr lang="en-US" b="1" baseline="30000" dirty="0"/>
              <a:t>-3</a:t>
            </a:r>
            <a:r>
              <a:rPr lang="en-US" b="1" dirty="0"/>
              <a:t> M 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996473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32013" y="136478"/>
                <a:ext cx="11723426" cy="6441743"/>
              </a:xfrm>
            </p:spPr>
            <p:txBody>
              <a:bodyPr/>
              <a:lstStyle/>
              <a:p>
                <a:pPr algn="l" rtl="0"/>
                <a:r>
                  <a:rPr lang="en-US" b="1" dirty="0" smtClean="0">
                    <a:solidFill>
                      <a:srgbClr val="FF0000"/>
                    </a:solidFill>
                  </a:rPr>
                  <a:t>•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Example: </a:t>
                </a:r>
                <a:r>
                  <a:rPr lang="en-US" dirty="0"/>
                  <a:t>Describe how you would prepare the following three solutions: (a) </a:t>
                </a:r>
                <a:r>
                  <a:rPr lang="en-US" dirty="0" smtClean="0"/>
                  <a:t>500 mL </a:t>
                </a:r>
                <a:r>
                  <a:rPr lang="en-US" dirty="0"/>
                  <a:t>of approximately 0.20 M </a:t>
                </a:r>
                <a:r>
                  <a:rPr lang="en-US" dirty="0" err="1"/>
                  <a:t>NaOH</a:t>
                </a:r>
                <a:r>
                  <a:rPr lang="en-US" dirty="0"/>
                  <a:t> using solid </a:t>
                </a:r>
                <a:r>
                  <a:rPr lang="en-US" dirty="0" err="1"/>
                  <a:t>NaOH</a:t>
                </a:r>
                <a:r>
                  <a:rPr lang="en-US" dirty="0"/>
                  <a:t>; (b) 1 L of 150.0 ppm Cu</a:t>
                </a:r>
                <a:r>
                  <a:rPr lang="en-US" baseline="30000" dirty="0"/>
                  <a:t>2</a:t>
                </a:r>
                <a:r>
                  <a:rPr lang="en-US" baseline="30000" dirty="0" smtClean="0"/>
                  <a:t>+ </a:t>
                </a:r>
                <a:r>
                  <a:rPr lang="en-US" dirty="0" smtClean="0"/>
                  <a:t>using </a:t>
                </a:r>
                <a:r>
                  <a:rPr lang="en-US" dirty="0"/>
                  <a:t>Cu metal; and (c) 2 L of 4% v/v acetic acid using concentrated glacial </a:t>
                </a:r>
                <a:r>
                  <a:rPr lang="en-US" dirty="0" smtClean="0"/>
                  <a:t>acetic acid</a:t>
                </a:r>
                <a:r>
                  <a:rPr lang="en-US" dirty="0"/>
                  <a:t>.</a:t>
                </a:r>
              </a:p>
              <a:p>
                <a:pPr algn="l" rtl="0"/>
                <a:r>
                  <a:rPr lang="en-US" sz="3200" b="1" dirty="0">
                    <a:solidFill>
                      <a:srgbClr val="FF0000"/>
                    </a:solidFill>
                  </a:rPr>
                  <a:t>• Solution:</a:t>
                </a:r>
              </a:p>
              <a:p>
                <a:pPr algn="just" rtl="0"/>
                <a:r>
                  <a:rPr lang="en-US" b="1" dirty="0"/>
                  <a:t>(a) Since the concentration only needs to be known to two significant figures, </a:t>
                </a:r>
                <a:r>
                  <a:rPr lang="en-US" b="1" dirty="0" smtClean="0"/>
                  <a:t>the mass </a:t>
                </a:r>
                <a:r>
                  <a:rPr lang="en-US" b="1" dirty="0"/>
                  <a:t>of </a:t>
                </a:r>
                <a:r>
                  <a:rPr lang="en-US" b="1" dirty="0" err="1"/>
                  <a:t>NaOH</a:t>
                </a:r>
                <a:r>
                  <a:rPr lang="en-US" b="1" dirty="0"/>
                  <a:t> and volume of solution do not need to be measured exactly. </a:t>
                </a:r>
                <a:r>
                  <a:rPr lang="en-US" b="1" dirty="0" smtClean="0"/>
                  <a:t>The desired </a:t>
                </a:r>
                <a:r>
                  <a:rPr lang="en-US" b="1" dirty="0"/>
                  <a:t>mass of </a:t>
                </a:r>
                <a:r>
                  <a:rPr lang="en-US" b="1" dirty="0" err="1"/>
                  <a:t>NaOH</a:t>
                </a:r>
                <a:r>
                  <a:rPr lang="en-US" b="1" dirty="0"/>
                  <a:t> </a:t>
                </a:r>
                <a:r>
                  <a:rPr lang="en-US" b="1" dirty="0" smtClean="0"/>
                  <a:t>is</a:t>
                </a:r>
              </a:p>
              <a:p>
                <a:pPr algn="l" rtl="0"/>
                <a:r>
                  <a:rPr lang="en-US" b="1" i="1" dirty="0"/>
                  <a:t>M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𝑾𝒕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𝑾𝒕</m:t>
                        </m:r>
                      </m:den>
                    </m:f>
                  </m:oMath>
                </a14:m>
                <a:r>
                  <a:rPr lang="en-US" b="1" dirty="0"/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𝟏𝟎𝟎𝟎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l" rtl="0"/>
                <a:r>
                  <a:rPr lang="en-US" dirty="0"/>
                  <a:t>0.20 </a:t>
                </a:r>
                <a:r>
                  <a:rPr lang="en-US" dirty="0" err="1"/>
                  <a:t>mol</a:t>
                </a:r>
                <a:r>
                  <a:rPr lang="en-US" dirty="0"/>
                  <a:t>/L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𝑾𝒕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𝒎𝒐𝒍</m:t>
                        </m:r>
                      </m:den>
                    </m:f>
                  </m:oMath>
                </a14:m>
                <a:r>
                  <a:rPr lang="en-US" b="1" dirty="0"/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𝟏𝟎𝟎𝟎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𝟓𝟎𝟎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n-US" dirty="0" smtClean="0"/>
                  <a:t>= 4.0 g</a:t>
                </a:r>
              </a:p>
              <a:p>
                <a:pPr algn="l" rtl="0"/>
                <a:r>
                  <a:rPr lang="en-US" dirty="0"/>
                  <a:t>To prepare the solution we place 4.0 g of </a:t>
                </a:r>
                <a:r>
                  <a:rPr lang="en-US" dirty="0" err="1"/>
                  <a:t>NaOH</a:t>
                </a:r>
                <a:r>
                  <a:rPr lang="en-US" dirty="0"/>
                  <a:t>, in a bottle or beaker and add</a:t>
                </a:r>
              </a:p>
              <a:p>
                <a:pPr algn="l" rtl="0"/>
                <a:r>
                  <a:rPr lang="en-US" dirty="0"/>
                  <a:t>approximately 500 mL of water.</a:t>
                </a: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013" y="136478"/>
                <a:ext cx="11723426" cy="6441743"/>
              </a:xfrm>
              <a:blipFill>
                <a:blip r:embed="rId3"/>
                <a:stretch>
                  <a:fillRect l="-1196" t="-1987" r="-109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349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163773" y="191069"/>
                <a:ext cx="11737075" cy="64008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b="1" dirty="0" smtClean="0"/>
                  <a:t>(b) Since the concentration of Cu</a:t>
                </a:r>
                <a:r>
                  <a:rPr lang="en-US" b="1" baseline="30000" dirty="0" smtClean="0"/>
                  <a:t>2+ </a:t>
                </a:r>
                <a:r>
                  <a:rPr lang="en-US" b="1" dirty="0" smtClean="0"/>
                  <a:t>needs to be exact, the mass of Cu metal and the final </a:t>
                </a:r>
                <a:r>
                  <a:rPr lang="en-US" b="1" dirty="0"/>
                  <a:t>solution volume must be measured exactly. The desired mass of Cu metal </a:t>
                </a:r>
                <a:r>
                  <a:rPr lang="en-US" b="1" dirty="0" smtClean="0"/>
                  <a:t>is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b="1" i="1" dirty="0" smtClean="0"/>
                  <a:t>w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𝟏𝟓𝟎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𝒎𝒈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b="1" dirty="0"/>
                  <a:t>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𝟏𝟓𝟎𝟎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en-US" b="1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dirty="0"/>
                  <a:t>To prepare the solution we measure out exactly 0.1500 g of Cu into a small beaker. </a:t>
                </a:r>
                <a:r>
                  <a:rPr lang="en-US" dirty="0" smtClean="0"/>
                  <a:t>To </a:t>
                </a:r>
                <a:r>
                  <a:rPr lang="en-US" dirty="0"/>
                  <a:t>dissolve the Cu we add a small portion of concentrated HNO3 and gently heat </a:t>
                </a:r>
                <a:r>
                  <a:rPr lang="en-US" dirty="0" smtClean="0"/>
                  <a:t>until </a:t>
                </a:r>
                <a:r>
                  <a:rPr lang="en-US" dirty="0"/>
                  <a:t>it completely dissolves. The resulting solution is poured into a 1 L volumetric </a:t>
                </a:r>
                <a:r>
                  <a:rPr lang="en-US" dirty="0" smtClean="0"/>
                  <a:t>flask</a:t>
                </a:r>
                <a:r>
                  <a:rPr lang="en-US" dirty="0"/>
                  <a:t>. The beaker is rinsed repeatedly with small portions of water, which are added </a:t>
                </a:r>
                <a:r>
                  <a:rPr lang="en-US" dirty="0" smtClean="0"/>
                  <a:t>to </a:t>
                </a:r>
                <a:r>
                  <a:rPr lang="en-US" dirty="0"/>
                  <a:t>the volumetric flask.</a:t>
                </a: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191069"/>
                <a:ext cx="11737075" cy="6400800"/>
              </a:xfrm>
              <a:blipFill>
                <a:blip r:embed="rId2"/>
                <a:stretch>
                  <a:fillRect l="-935" t="-1524" r="-155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47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04716" y="272955"/>
                <a:ext cx="11818962" cy="6318914"/>
              </a:xfrm>
            </p:spPr>
            <p:txBody>
              <a:bodyPr/>
              <a:lstStyle/>
              <a:p>
                <a:pPr algn="l" rtl="0"/>
                <a:r>
                  <a:rPr lang="en-US" b="1" dirty="0" smtClean="0"/>
                  <a:t>(c) The concentration of this solution is only approximate, so volumes do not need to </a:t>
                </a:r>
                <a:r>
                  <a:rPr lang="en-US" b="1" dirty="0"/>
                  <a:t>be measured exactly. The necessary volume of glacial acetic acid </a:t>
                </a:r>
                <a:r>
                  <a:rPr lang="en-US" b="1" dirty="0" smtClean="0"/>
                  <a:t>is</a:t>
                </a:r>
              </a:p>
              <a:p>
                <a:pPr algn="l" rtl="0"/>
                <a:endParaRPr lang="en-US" b="1" dirty="0" smtClean="0"/>
              </a:p>
              <a:p>
                <a:pPr marL="0" indent="0" algn="l" rtl="0">
                  <a:buNone/>
                </a:pP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𝒎𝑳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𝑪𝑯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𝑪𝑶𝑶𝑯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n-US" b="1" dirty="0"/>
                  <a:t>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𝟐𝟎𝟎𝟎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𝒎𝑳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𝟖𝟎𝟎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𝒎𝑳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𝑪𝑯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𝑪𝑶𝑶𝑯</m:t>
                    </m:r>
                  </m:oMath>
                </a14:m>
                <a:endParaRPr lang="en-US" b="1" dirty="0" smtClean="0"/>
              </a:p>
              <a:p>
                <a:pPr marL="0" indent="0" algn="l" rtl="0">
                  <a:buNone/>
                </a:pPr>
                <a:endParaRPr lang="en-US" b="1" dirty="0"/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 smtClean="0"/>
                  <a:t>To prepare the solution we use a graduated cylinder to transfer 80 mL of glacial acetic acid to a container that holds approximately 2 L, and we then add sufficient water to bring the solution to the desired volume.</a:t>
                </a: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6" y="272955"/>
                <a:ext cx="11818962" cy="6318914"/>
              </a:xfrm>
              <a:blipFill>
                <a:blip r:embed="rId2"/>
                <a:stretch>
                  <a:fillRect l="-1084" t="-1641" r="-108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188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7421" y="245660"/>
            <a:ext cx="11859903" cy="6400800"/>
          </a:xfrm>
        </p:spPr>
        <p:txBody>
          <a:bodyPr>
            <a:normAutofit fontScale="92500" lnSpcReduction="20000"/>
          </a:bodyPr>
          <a:lstStyle/>
          <a:p>
            <a:pPr algn="just" rtl="0">
              <a:lnSpc>
                <a:spcPct val="170000"/>
              </a:lnSpc>
            </a:pPr>
            <a:r>
              <a:rPr lang="en-US" b="1" dirty="0"/>
              <a:t>Stock solution: A solution of known concentration from which other solutions are prepared. </a:t>
            </a:r>
            <a:r>
              <a:rPr lang="en-US" b="1" dirty="0" smtClean="0"/>
              <a:t>Quantitative </a:t>
            </a:r>
            <a:r>
              <a:rPr lang="en-US" b="1" dirty="0"/>
              <a:t>transfer: The process of moving a sample from one container to another in a </a:t>
            </a:r>
            <a:r>
              <a:rPr lang="en-US" b="1" dirty="0" smtClean="0"/>
              <a:t>manner </a:t>
            </a:r>
            <a:r>
              <a:rPr lang="en-US" b="1" dirty="0"/>
              <a:t>that ensures all material is transferred.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</a:t>
            </a:r>
          </a:p>
          <a:p>
            <a:pPr algn="l" rtl="0"/>
            <a:r>
              <a:rPr lang="en-US" dirty="0" smtClean="0"/>
              <a:t>• </a:t>
            </a:r>
            <a:r>
              <a:rPr lang="en-US" dirty="0">
                <a:solidFill>
                  <a:srgbClr val="00B0F0"/>
                </a:solidFill>
              </a:rPr>
              <a:t>Example: The molarity of “concentrated” </a:t>
            </a:r>
            <a:r>
              <a:rPr lang="en-US" dirty="0" err="1">
                <a:solidFill>
                  <a:srgbClr val="00B0F0"/>
                </a:solidFill>
              </a:rPr>
              <a:t>HCl</a:t>
            </a:r>
            <a:r>
              <a:rPr lang="en-US" dirty="0">
                <a:solidFill>
                  <a:srgbClr val="00B0F0"/>
                </a:solidFill>
              </a:rPr>
              <a:t> is approximately 12.1 M. </a:t>
            </a:r>
            <a:r>
              <a:rPr lang="en-US" dirty="0" smtClean="0">
                <a:solidFill>
                  <a:srgbClr val="00B0F0"/>
                </a:solidFill>
              </a:rPr>
              <a:t>How many </a:t>
            </a:r>
            <a:r>
              <a:rPr lang="en-US" dirty="0">
                <a:solidFill>
                  <a:srgbClr val="00B0F0"/>
                </a:solidFill>
              </a:rPr>
              <a:t>milliliters of this reagent should be diluted to 1.000 L to make 0.100 </a:t>
            </a:r>
            <a:r>
              <a:rPr lang="en-US" dirty="0" smtClean="0">
                <a:solidFill>
                  <a:srgbClr val="00B0F0"/>
                </a:solidFill>
              </a:rPr>
              <a:t>M </a:t>
            </a:r>
            <a:r>
              <a:rPr lang="en-US" dirty="0" err="1" smtClean="0">
                <a:solidFill>
                  <a:srgbClr val="00B0F0"/>
                </a:solidFill>
              </a:rPr>
              <a:t>HCl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•</a:t>
            </a:r>
            <a:r>
              <a:rPr lang="en-US" dirty="0">
                <a:solidFill>
                  <a:srgbClr val="FF0000"/>
                </a:solidFill>
              </a:rPr>
              <a:t> Solution: The dilution formula handles this problem directly: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M conc. </a:t>
            </a:r>
            <a:r>
              <a:rPr lang="en-US" b="1" dirty="0" err="1">
                <a:solidFill>
                  <a:srgbClr val="FF0000"/>
                </a:solidFill>
              </a:rPr>
              <a:t>Vconc</a:t>
            </a:r>
            <a:r>
              <a:rPr lang="en-US" b="1" dirty="0">
                <a:solidFill>
                  <a:srgbClr val="FF0000"/>
                </a:solidFill>
              </a:rPr>
              <a:t> = </a:t>
            </a:r>
            <a:r>
              <a:rPr lang="en-US" b="1" dirty="0" err="1">
                <a:solidFill>
                  <a:srgbClr val="FF0000"/>
                </a:solidFill>
              </a:rPr>
              <a:t>M˛dil</a:t>
            </a:r>
            <a:r>
              <a:rPr lang="en-US" b="1" dirty="0">
                <a:solidFill>
                  <a:srgbClr val="FF0000"/>
                </a:solidFill>
              </a:rPr>
              <a:t> . </a:t>
            </a:r>
            <a:r>
              <a:rPr lang="en-US" b="1" dirty="0" err="1">
                <a:solidFill>
                  <a:srgbClr val="FF0000"/>
                </a:solidFill>
              </a:rPr>
              <a:t>Vdil</a:t>
            </a:r>
            <a:endParaRPr lang="en-US" b="1" dirty="0">
              <a:solidFill>
                <a:srgbClr val="FF0000"/>
              </a:solidFill>
            </a:endParaRP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(12.1 M).(x mL) = (0.100 M).(1 000 mL) → </a:t>
            </a:r>
            <a:r>
              <a:rPr lang="en-US" b="1" dirty="0">
                <a:solidFill>
                  <a:srgbClr val="FF0000"/>
                </a:solidFill>
              </a:rPr>
              <a:t>x = 8.26 mL</a:t>
            </a:r>
          </a:p>
          <a:p>
            <a:pPr algn="l" rtl="0"/>
            <a:r>
              <a:rPr lang="en-US" b="1" dirty="0"/>
              <a:t>To make 0.100 M </a:t>
            </a:r>
            <a:r>
              <a:rPr lang="en-US" b="1" dirty="0" err="1"/>
              <a:t>HCl</a:t>
            </a:r>
            <a:r>
              <a:rPr lang="en-US" b="1" dirty="0"/>
              <a:t>, we would dilute 8.26 mL of concentrated </a:t>
            </a:r>
            <a:r>
              <a:rPr lang="en-US" b="1" dirty="0" err="1"/>
              <a:t>HCl</a:t>
            </a:r>
            <a:r>
              <a:rPr lang="en-US" b="1" dirty="0"/>
              <a:t> up to </a:t>
            </a:r>
            <a:r>
              <a:rPr lang="en-US" b="1" dirty="0" smtClean="0"/>
              <a:t>1.000 L</a:t>
            </a:r>
            <a:r>
              <a:rPr lang="en-US" b="1" dirty="0"/>
              <a:t>. The concentration will not be exactly 0.100 M, because the reagent is not </a:t>
            </a:r>
            <a:r>
              <a:rPr lang="en-US" b="1" dirty="0" smtClean="0"/>
              <a:t>exactly 12.1 </a:t>
            </a:r>
            <a:r>
              <a:rPr lang="en-US" b="1" dirty="0"/>
              <a:t>M. A table inside the cover of this book gives volumes of common </a:t>
            </a:r>
            <a:r>
              <a:rPr lang="en-US" b="1" dirty="0" smtClean="0"/>
              <a:t>reagents required </a:t>
            </a:r>
            <a:r>
              <a:rPr lang="en-US" b="1" dirty="0"/>
              <a:t>to make 1.0 M solutions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4353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2012" y="252483"/>
            <a:ext cx="11750721" cy="6591869"/>
          </a:xfrm>
        </p:spPr>
        <p:txBody>
          <a:bodyPr/>
          <a:lstStyle/>
          <a:p>
            <a:pPr algn="just" rtl="0"/>
            <a:r>
              <a:rPr lang="en-US" b="1" dirty="0"/>
              <a:t>Example: </a:t>
            </a:r>
            <a:r>
              <a:rPr lang="en-US" b="1" dirty="0">
                <a:solidFill>
                  <a:srgbClr val="00B050"/>
                </a:solidFill>
              </a:rPr>
              <a:t>Calculate the analytical and equilibrium molar concentrations of </a:t>
            </a:r>
            <a:r>
              <a:rPr lang="en-US" b="1" dirty="0" smtClean="0">
                <a:solidFill>
                  <a:srgbClr val="00B050"/>
                </a:solidFill>
              </a:rPr>
              <a:t>the  solute </a:t>
            </a:r>
            <a:r>
              <a:rPr lang="en-US" b="1" dirty="0">
                <a:solidFill>
                  <a:srgbClr val="00B050"/>
                </a:solidFill>
              </a:rPr>
              <a:t>species in an aqueous solution that contains 285 mg of </a:t>
            </a:r>
            <a:r>
              <a:rPr lang="en-US" b="1" dirty="0" err="1" smtClean="0">
                <a:solidFill>
                  <a:srgbClr val="00B050"/>
                </a:solidFill>
              </a:rPr>
              <a:t>trichloroacetic</a:t>
            </a:r>
            <a:r>
              <a:rPr lang="en-US" b="1" dirty="0" smtClean="0">
                <a:solidFill>
                  <a:srgbClr val="00B050"/>
                </a:solidFill>
              </a:rPr>
              <a:t>  acid, Cl</a:t>
            </a:r>
            <a:r>
              <a:rPr lang="en-US" b="1" baseline="-25000" dirty="0" smtClean="0">
                <a:solidFill>
                  <a:srgbClr val="00B050"/>
                </a:solidFill>
              </a:rPr>
              <a:t>3</a:t>
            </a:r>
            <a:r>
              <a:rPr lang="en-US" b="1" dirty="0" smtClean="0">
                <a:solidFill>
                  <a:srgbClr val="00B050"/>
                </a:solidFill>
              </a:rPr>
              <a:t>CCOOH </a:t>
            </a:r>
            <a:r>
              <a:rPr lang="en-US" b="1" dirty="0">
                <a:solidFill>
                  <a:srgbClr val="00B050"/>
                </a:solidFill>
              </a:rPr>
              <a:t>(163.4 g/</a:t>
            </a:r>
            <a:r>
              <a:rPr lang="en-US" b="1" dirty="0" err="1">
                <a:solidFill>
                  <a:srgbClr val="00B050"/>
                </a:solidFill>
              </a:rPr>
              <a:t>mol</a:t>
            </a:r>
            <a:r>
              <a:rPr lang="en-US" b="1" dirty="0">
                <a:solidFill>
                  <a:srgbClr val="00B050"/>
                </a:solidFill>
              </a:rPr>
              <a:t>), in 10.0 mL (the acid is 73% ionized in water</a:t>
            </a:r>
            <a:r>
              <a:rPr lang="en-US" b="1" dirty="0" smtClean="0">
                <a:solidFill>
                  <a:srgbClr val="00B050"/>
                </a:solidFill>
              </a:rPr>
              <a:t>).</a:t>
            </a:r>
          </a:p>
          <a:p>
            <a:pPr algn="l" rtl="0"/>
            <a:endParaRPr lang="en-US" dirty="0"/>
          </a:p>
          <a:p>
            <a:pPr algn="just" rtl="0"/>
            <a:r>
              <a:rPr lang="en-US" b="1" dirty="0"/>
              <a:t>• Solution: we calculate the number of moles of Cl</a:t>
            </a:r>
            <a:r>
              <a:rPr lang="en-US" b="1" baseline="-25000" dirty="0"/>
              <a:t>3</a:t>
            </a:r>
            <a:r>
              <a:rPr lang="en-US" b="1" dirty="0"/>
              <a:t>CCOOH, which we symbolize</a:t>
            </a:r>
            <a:r>
              <a:rPr lang="en-US" b="1" dirty="0" smtClean="0"/>
              <a:t>, as </a:t>
            </a:r>
            <a:r>
              <a:rPr lang="en-US" b="1" dirty="0"/>
              <a:t>HA, and divide by the volume of the solution, 10.0 mL, or 0.0100 L.</a:t>
            </a:r>
          </a:p>
          <a:p>
            <a:pPr algn="l" rtl="0"/>
            <a:r>
              <a:rPr lang="en-US" b="1" dirty="0"/>
              <a:t>Therefore,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0174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78" y="95535"/>
            <a:ext cx="11887200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8364" y="286602"/>
            <a:ext cx="11778018" cy="6332561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00B0F0"/>
                </a:solidFill>
              </a:rPr>
              <a:t>Example: Describe the preparation of 2.00 L of 0.10 M Na2CO3 (106g/</a:t>
            </a:r>
            <a:r>
              <a:rPr lang="en-US" b="1" dirty="0" err="1">
                <a:solidFill>
                  <a:srgbClr val="00B0F0"/>
                </a:solidFill>
              </a:rPr>
              <a:t>mol</a:t>
            </a:r>
            <a:r>
              <a:rPr lang="en-US" b="1" dirty="0">
                <a:solidFill>
                  <a:srgbClr val="00B0F0"/>
                </a:solidFill>
              </a:rPr>
              <a:t>) from </a:t>
            </a:r>
            <a:r>
              <a:rPr lang="en-US" b="1" dirty="0" smtClean="0">
                <a:solidFill>
                  <a:srgbClr val="00B0F0"/>
                </a:solidFill>
              </a:rPr>
              <a:t>the </a:t>
            </a:r>
            <a:r>
              <a:rPr lang="en-US" b="1" dirty="0">
                <a:solidFill>
                  <a:srgbClr val="00B0F0"/>
                </a:solidFill>
              </a:rPr>
              <a:t>solid</a:t>
            </a:r>
            <a:r>
              <a:rPr lang="en-US" b="1" dirty="0" smtClean="0">
                <a:solidFill>
                  <a:srgbClr val="00B0F0"/>
                </a:solidFill>
              </a:rPr>
              <a:t>?</a:t>
            </a:r>
          </a:p>
          <a:p>
            <a:pPr algn="l" rtl="0"/>
            <a:endParaRPr lang="en-US" b="1" dirty="0">
              <a:solidFill>
                <a:srgbClr val="00B0F0"/>
              </a:solidFill>
            </a:endParaRPr>
          </a:p>
          <a:p>
            <a:pPr algn="l" rtl="0"/>
            <a:r>
              <a:rPr lang="en-US" b="1" dirty="0" err="1"/>
              <a:t>mol</a:t>
            </a:r>
            <a:r>
              <a:rPr lang="en-US" b="1" dirty="0"/>
              <a:t> Na</a:t>
            </a:r>
            <a:r>
              <a:rPr lang="en-US" b="1" baseline="-25000" dirty="0"/>
              <a:t>2</a:t>
            </a:r>
            <a:r>
              <a:rPr lang="en-US" b="1" dirty="0"/>
              <a:t>CO</a:t>
            </a:r>
            <a:r>
              <a:rPr lang="en-US" b="1" baseline="-25000" dirty="0"/>
              <a:t>3</a:t>
            </a:r>
            <a:r>
              <a:rPr lang="en-US" b="1" dirty="0"/>
              <a:t> needed = 0.1mol/L x 2L= 0.2 </a:t>
            </a:r>
            <a:r>
              <a:rPr lang="en-US" b="1" dirty="0" err="1" smtClean="0"/>
              <a:t>mol</a:t>
            </a:r>
            <a:endParaRPr lang="en-US" b="1" dirty="0" smtClean="0"/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mass </a:t>
            </a:r>
            <a:r>
              <a:rPr lang="en-US" b="1" dirty="0" smtClean="0"/>
              <a:t>Na</a:t>
            </a:r>
            <a:r>
              <a:rPr lang="en-US" b="1" baseline="-25000" dirty="0" smtClean="0"/>
              <a:t>2</a:t>
            </a:r>
            <a:r>
              <a:rPr lang="en-US" b="1" dirty="0" smtClean="0"/>
              <a:t>CO</a:t>
            </a:r>
            <a:r>
              <a:rPr lang="en-US" b="1" baseline="-25000" dirty="0" smtClean="0"/>
              <a:t>3</a:t>
            </a:r>
            <a:r>
              <a:rPr lang="en-US" b="1" dirty="0" smtClean="0"/>
              <a:t> </a:t>
            </a:r>
            <a:r>
              <a:rPr lang="en-US" b="1" dirty="0"/>
              <a:t>= 0.2 </a:t>
            </a:r>
            <a:r>
              <a:rPr lang="en-US" b="1" dirty="0" err="1"/>
              <a:t>mol</a:t>
            </a:r>
            <a:r>
              <a:rPr lang="en-US" b="1" dirty="0"/>
              <a:t> x 106 g/</a:t>
            </a:r>
            <a:r>
              <a:rPr lang="en-US" b="1" dirty="0" err="1"/>
              <a:t>mol</a:t>
            </a:r>
            <a:r>
              <a:rPr lang="en-US" b="1" dirty="0"/>
              <a:t> =</a:t>
            </a:r>
            <a:r>
              <a:rPr lang="en-US" b="1" dirty="0" smtClean="0"/>
              <a:t>21.2g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Dissolve 21.2g of Na</a:t>
            </a:r>
            <a:r>
              <a:rPr lang="en-US" b="1" baseline="-25000" dirty="0"/>
              <a:t>2</a:t>
            </a:r>
            <a:r>
              <a:rPr lang="en-US" b="1" dirty="0"/>
              <a:t>CO</a:t>
            </a:r>
            <a:r>
              <a:rPr lang="en-US" b="1" baseline="-25000" dirty="0"/>
              <a:t>3</a:t>
            </a:r>
            <a:r>
              <a:rPr lang="en-US" b="1" dirty="0"/>
              <a:t> in distilled water and dilute to 2L.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5120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28" y="764704"/>
            <a:ext cx="770485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006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764704"/>
            <a:ext cx="77048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308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18365" y="245660"/>
                <a:ext cx="11723426" cy="6509982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sz="3200" b="1" dirty="0" smtClean="0">
                    <a:solidFill>
                      <a:srgbClr val="FF0000"/>
                    </a:solidFill>
                  </a:rPr>
                  <a:t>3-Formality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Number </a:t>
                </a:r>
                <a:r>
                  <a:rPr lang="en-US" dirty="0"/>
                  <a:t>of gram formula weight of solute per liter of </a:t>
                </a:r>
                <a:r>
                  <a:rPr lang="en-US" dirty="0" smtClean="0"/>
                  <a:t>solution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i="1" dirty="0" smtClean="0"/>
                  <a:t>F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𝒇𝒐𝒓𝒎𝒖𝒍𝒂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𝒘𝒆𝒊𝒈𝒉𝒕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𝑳𝒊𝒕𝒆𝒓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1" i="1" dirty="0"/>
              </a:p>
              <a:p>
                <a:pPr marL="0" indent="0" algn="l" rtl="0">
                  <a:buNone/>
                </a:pPr>
                <a:endParaRPr lang="en-US" b="1" dirty="0"/>
              </a:p>
              <a:p>
                <a:pPr marL="0" indent="0" algn="l" rtl="0">
                  <a:buNone/>
                </a:pPr>
                <a:r>
                  <a:rPr lang="en-US" b="1" i="1" dirty="0" smtClean="0"/>
                  <a:t>F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𝒇𝒘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𝑳𝒊𝒕𝒆𝒓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𝒇𝒘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𝑾𝒕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𝒇𝒘</m:t>
                        </m:r>
                      </m:den>
                    </m:f>
                  </m:oMath>
                </a14:m>
                <a:r>
                  <a:rPr lang="en-US" b="1" dirty="0"/>
                  <a:t>         </a:t>
                </a:r>
                <a:r>
                  <a:rPr lang="en-US" sz="2400" b="1" dirty="0"/>
                  <a:t> Wt: weight of solute,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b="1" dirty="0" smtClean="0"/>
                  <a:t>W</a:t>
                </a:r>
                <a:r>
                  <a:rPr lang="en-US" sz="2400" b="1" dirty="0"/>
                  <a:t>: formula</a:t>
                </a:r>
                <a:r>
                  <a:rPr lang="en-US" sz="2400" b="1" dirty="0" smtClean="0"/>
                  <a:t> </a:t>
                </a:r>
                <a:r>
                  <a:rPr lang="en-US" sz="2400" b="1" dirty="0"/>
                  <a:t>weight of solute</a:t>
                </a:r>
              </a:p>
              <a:p>
                <a:pPr marL="0" indent="0" algn="l" rtl="0">
                  <a:buNone/>
                </a:pPr>
                <a:endParaRPr lang="en-US" b="1" dirty="0"/>
              </a:p>
              <a:p>
                <a:pPr marL="0" indent="0" algn="l" rtl="0">
                  <a:buNone/>
                </a:pPr>
                <a:r>
                  <a:rPr lang="en-US" b="1" dirty="0"/>
                  <a:t>F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𝑾𝒕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𝒇𝒘</m:t>
                        </m:r>
                      </m:den>
                    </m:f>
                  </m:oMath>
                </a14:m>
                <a:r>
                  <a:rPr lang="en-US" b="1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𝟏𝟎𝟎𝟎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lang="en-US" b="1" dirty="0"/>
                  <a:t>       </a:t>
                </a:r>
                <a:r>
                  <a:rPr lang="en-US" b="1" dirty="0" smtClean="0"/>
                  <a:t>   </a:t>
                </a:r>
                <a:r>
                  <a:rPr lang="en-US" b="1" dirty="0" err="1" smtClean="0"/>
                  <a:t>wt</a:t>
                </a:r>
                <a:r>
                  <a:rPr lang="en-US" b="1" dirty="0" smtClean="0"/>
                  <a:t>: weight of solute,   </a:t>
                </a:r>
                <a:r>
                  <a:rPr lang="en-US" b="1" dirty="0" err="1" smtClean="0"/>
                  <a:t>fw</a:t>
                </a:r>
                <a:r>
                  <a:rPr lang="en-US" b="1" dirty="0" smtClean="0"/>
                  <a:t>: formula weight</a:t>
                </a:r>
              </a:p>
              <a:p>
                <a:pPr marL="0" indent="0" algn="l" rtl="0">
                  <a:buNone/>
                </a:pPr>
                <a:r>
                  <a:rPr lang="en-US" b="1" dirty="0" smtClean="0"/>
                  <a:t> </a:t>
                </a:r>
                <a:r>
                  <a:rPr lang="en-US" b="1" dirty="0"/>
                  <a:t>Units: </a:t>
                </a:r>
                <a:r>
                  <a:rPr lang="en-US" b="1" dirty="0" err="1"/>
                  <a:t>eq</a:t>
                </a:r>
                <a:r>
                  <a:rPr lang="en-US" b="1" dirty="0"/>
                  <a:t>/L,   </a:t>
                </a:r>
                <a:r>
                  <a:rPr lang="en-US" b="1" dirty="0" err="1"/>
                  <a:t>eq</a:t>
                </a:r>
                <a:r>
                  <a:rPr lang="en-US" b="1" dirty="0"/>
                  <a:t>/mL</a:t>
                </a:r>
              </a:p>
              <a:p>
                <a:pPr marL="0" indent="0" algn="l" rtl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365" y="245660"/>
                <a:ext cx="11723426" cy="6509982"/>
              </a:xfrm>
              <a:blipFill>
                <a:blip r:embed="rId2"/>
                <a:stretch>
                  <a:fillRect l="-1196" t="-252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56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72955" y="259306"/>
                <a:ext cx="11668835" cy="6373505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3200" b="1" dirty="0" smtClean="0">
                    <a:solidFill>
                      <a:srgbClr val="FF0000"/>
                    </a:solidFill>
                  </a:rPr>
                  <a:t>4- Percentage Ratio:                                      </a:t>
                </a:r>
              </a:p>
              <a:p>
                <a:pPr marL="0" indent="0" algn="l" rtl="0"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A- </a:t>
                </a:r>
                <a:r>
                  <a:rPr lang="en-US" dirty="0">
                    <a:solidFill>
                      <a:srgbClr val="00B0F0"/>
                    </a:solidFill>
                  </a:rPr>
                  <a:t>Weight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per Volume </a:t>
                </a:r>
                <a:r>
                  <a:rPr lang="en-US" dirty="0">
                    <a:solidFill>
                      <a:srgbClr val="00B0F0"/>
                    </a:solidFill>
                  </a:rPr>
                  <a:t>Percentage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: </a:t>
                </a:r>
                <a:r>
                  <a:rPr lang="en-US" dirty="0">
                    <a:solidFill>
                      <a:srgbClr val="00B0F0"/>
                    </a:solidFill>
                  </a:rPr>
                  <a:t>No. of g of solute in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100mL </a:t>
                </a:r>
                <a:r>
                  <a:rPr lang="en-US" dirty="0">
                    <a:solidFill>
                      <a:srgbClr val="00B0F0"/>
                    </a:solidFill>
                  </a:rPr>
                  <a:t>of solution </a:t>
                </a:r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b="1" i="1" dirty="0" smtClean="0"/>
                  <a:t>%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𝒔𝒐𝒍𝒖𝒕𝒆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𝒎𝑳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𝒔𝒐𝒍𝒖𝒕𝒊𝒐𝒏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b="1" dirty="0" smtClean="0"/>
                  <a:t>x 100</a:t>
                </a:r>
              </a:p>
              <a:p>
                <a:pPr marL="0" indent="0" algn="l" rtl="0">
                  <a:buNone/>
                </a:pPr>
                <a:r>
                  <a:rPr lang="en-US" b="1" dirty="0" smtClean="0">
                    <a:solidFill>
                      <a:srgbClr val="00B0F0"/>
                    </a:solidFill>
                  </a:rPr>
                  <a:t>B- Volume Percentage : </a:t>
                </a:r>
                <a:r>
                  <a:rPr lang="en-US" b="1" dirty="0">
                    <a:solidFill>
                      <a:srgbClr val="00B0F0"/>
                    </a:solidFill>
                  </a:rPr>
                  <a:t>No. of mL of solute in 100 mL 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of solution</a:t>
                </a:r>
              </a:p>
              <a:p>
                <a:pPr marL="0" indent="0" algn="l" rtl="0">
                  <a:buNone/>
                </a:pPr>
                <a:r>
                  <a:rPr lang="en-US" b="1" i="1" dirty="0"/>
                  <a:t>%</a:t>
                </a:r>
                <a:r>
                  <a:rPr lang="en-US" b="1" i="1" dirty="0" smtClean="0"/>
                  <a:t>V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𝑽𝒎𝑳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𝒔𝒐𝒍𝒖𝒕𝒆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𝒎𝑳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𝒔𝒐𝒍𝒖𝒕𝒊𝒐𝒏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b="1" dirty="0"/>
                  <a:t>x </a:t>
                </a:r>
                <a:r>
                  <a:rPr lang="en-US" b="1" dirty="0" smtClean="0"/>
                  <a:t>100</a:t>
                </a:r>
              </a:p>
              <a:p>
                <a:pPr marL="0" indent="0" algn="l" rtl="0">
                  <a:buNone/>
                </a:pPr>
                <a:r>
                  <a:rPr lang="en-US" b="1" dirty="0">
                    <a:solidFill>
                      <a:srgbClr val="00B0F0"/>
                    </a:solidFill>
                  </a:rPr>
                  <a:t>C- 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Weight Percentage : </a:t>
                </a:r>
                <a:r>
                  <a:rPr lang="en-US" b="1" dirty="0">
                    <a:solidFill>
                      <a:srgbClr val="00B0F0"/>
                    </a:solidFill>
                  </a:rPr>
                  <a:t>No. of g of solute in 100 g of 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solution</a:t>
                </a:r>
                <a:r>
                  <a:rPr lang="en-US" b="1" dirty="0"/>
                  <a:t>. </a:t>
                </a:r>
                <a:endParaRPr lang="en-US" b="1" dirty="0" smtClean="0"/>
              </a:p>
              <a:p>
                <a:pPr marL="0" indent="0" algn="l" rtl="0">
                  <a:buNone/>
                </a:pPr>
                <a:r>
                  <a:rPr lang="en-US" b="1" i="1" dirty="0"/>
                  <a:t>%</a:t>
                </a:r>
                <a:r>
                  <a:rPr lang="en-US" b="1" i="1" dirty="0" smtClean="0"/>
                  <a:t>W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𝒔𝒐𝒍𝒖𝒕𝒆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𝒔𝒐𝒍𝒖𝒕𝒊𝒐𝒏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b="1" dirty="0"/>
                  <a:t>x 100</a:t>
                </a:r>
              </a:p>
              <a:p>
                <a:pPr marL="0" indent="0" algn="l" rtl="0">
                  <a:buNone/>
                </a:pPr>
                <a:endParaRPr lang="en-US" b="1" dirty="0"/>
              </a:p>
              <a:p>
                <a:pPr marL="0" indent="0" algn="l" rtl="0">
                  <a:buNone/>
                </a:pPr>
                <a:endParaRPr lang="ar-IQ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955" y="259306"/>
                <a:ext cx="11668835" cy="6373505"/>
              </a:xfrm>
              <a:blipFill>
                <a:blip r:embed="rId2"/>
                <a:stretch>
                  <a:fillRect l="-1202" t="-201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6472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شاشة عريضة</PresentationFormat>
  <Paragraphs>132</Paragraphs>
  <Slides>24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fas</dc:creator>
  <cp:lastModifiedBy>fas</cp:lastModifiedBy>
  <cp:revision>1</cp:revision>
  <dcterms:created xsi:type="dcterms:W3CDTF">2023-09-11T17:09:32Z</dcterms:created>
  <dcterms:modified xsi:type="dcterms:W3CDTF">2023-09-11T17:09:48Z</dcterms:modified>
</cp:coreProperties>
</file>