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57" r:id="rId3"/>
    <p:sldId id="258" r:id="rId4"/>
    <p:sldId id="260" r:id="rId5"/>
    <p:sldId id="261" r:id="rId6"/>
    <p:sldId id="262" r:id="rId7"/>
    <p:sldId id="264" r:id="rId8"/>
    <p:sldId id="265" r:id="rId9"/>
    <p:sldId id="266" r:id="rId10"/>
    <p:sldId id="267" r:id="rId11"/>
    <p:sldId id="274" r:id="rId12"/>
    <p:sldId id="268" r:id="rId13"/>
    <p:sldId id="269" r:id="rId14"/>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DA8379D5-661C-480F-A49B-7859D157AFA8}" type="datetimeFigureOut">
              <a:rPr lang="ar-IQ" smtClean="0"/>
              <a:t>26/02/1445</a:t>
            </a:fld>
            <a:endParaRPr lang="ar-IQ"/>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C8F73982-379D-4357-BAD8-D5E5CF446B43}" type="slidenum">
              <a:rPr lang="ar-IQ" smtClean="0"/>
              <a:t>‹#›</a:t>
            </a:fld>
            <a:endParaRPr lang="ar-IQ"/>
          </a:p>
        </p:txBody>
      </p:sp>
    </p:spTree>
    <p:extLst>
      <p:ext uri="{BB962C8B-B14F-4D97-AF65-F5344CB8AC3E}">
        <p14:creationId xmlns:p14="http://schemas.microsoft.com/office/powerpoint/2010/main" val="18448377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C8F73982-379D-4357-BAD8-D5E5CF446B43}" type="slidenum">
              <a:rPr lang="ar-IQ" smtClean="0"/>
              <a:t>2</a:t>
            </a:fld>
            <a:endParaRPr lang="ar-IQ"/>
          </a:p>
        </p:txBody>
      </p:sp>
    </p:spTree>
    <p:extLst>
      <p:ext uri="{BB962C8B-B14F-4D97-AF65-F5344CB8AC3E}">
        <p14:creationId xmlns:p14="http://schemas.microsoft.com/office/powerpoint/2010/main" val="1002835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138FC04-5725-4328-9D95-DB81D221E2F7}" type="datetimeFigureOut">
              <a:rPr lang="ar-IQ" smtClean="0"/>
              <a:t>26/02/1445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C96E16-DFC4-4CCD-BC55-EEEB14136278}" type="slidenum">
              <a:rPr lang="ar-IQ" smtClean="0"/>
              <a:t>‹#›</a:t>
            </a:fld>
            <a:endParaRPr lang="ar-IQ"/>
          </a:p>
        </p:txBody>
      </p:sp>
    </p:spTree>
    <p:extLst>
      <p:ext uri="{BB962C8B-B14F-4D97-AF65-F5344CB8AC3E}">
        <p14:creationId xmlns:p14="http://schemas.microsoft.com/office/powerpoint/2010/main" val="456777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138FC04-5725-4328-9D95-DB81D221E2F7}" type="datetimeFigureOut">
              <a:rPr lang="ar-IQ" smtClean="0"/>
              <a:t>26/02/1445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C96E16-DFC4-4CCD-BC55-EEEB14136278}" type="slidenum">
              <a:rPr lang="ar-IQ" smtClean="0"/>
              <a:t>‹#›</a:t>
            </a:fld>
            <a:endParaRPr lang="ar-IQ"/>
          </a:p>
        </p:txBody>
      </p:sp>
    </p:spTree>
    <p:extLst>
      <p:ext uri="{BB962C8B-B14F-4D97-AF65-F5344CB8AC3E}">
        <p14:creationId xmlns:p14="http://schemas.microsoft.com/office/powerpoint/2010/main" val="208948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138FC04-5725-4328-9D95-DB81D221E2F7}" type="datetimeFigureOut">
              <a:rPr lang="ar-IQ" smtClean="0"/>
              <a:t>26/02/1445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C96E16-DFC4-4CCD-BC55-EEEB14136278}" type="slidenum">
              <a:rPr lang="ar-IQ" smtClean="0"/>
              <a:t>‹#›</a:t>
            </a:fld>
            <a:endParaRPr lang="ar-IQ"/>
          </a:p>
        </p:txBody>
      </p:sp>
    </p:spTree>
    <p:extLst>
      <p:ext uri="{BB962C8B-B14F-4D97-AF65-F5344CB8AC3E}">
        <p14:creationId xmlns:p14="http://schemas.microsoft.com/office/powerpoint/2010/main" val="370803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138FC04-5725-4328-9D95-DB81D221E2F7}" type="datetimeFigureOut">
              <a:rPr lang="ar-IQ" smtClean="0"/>
              <a:t>26/02/1445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C96E16-DFC4-4CCD-BC55-EEEB14136278}" type="slidenum">
              <a:rPr lang="ar-IQ" smtClean="0"/>
              <a:t>‹#›</a:t>
            </a:fld>
            <a:endParaRPr lang="ar-IQ"/>
          </a:p>
        </p:txBody>
      </p:sp>
    </p:spTree>
    <p:extLst>
      <p:ext uri="{BB962C8B-B14F-4D97-AF65-F5344CB8AC3E}">
        <p14:creationId xmlns:p14="http://schemas.microsoft.com/office/powerpoint/2010/main" val="4008466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4138FC04-5725-4328-9D95-DB81D221E2F7}" type="datetimeFigureOut">
              <a:rPr lang="ar-IQ" smtClean="0"/>
              <a:t>26/02/1445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DC96E16-DFC4-4CCD-BC55-EEEB14136278}" type="slidenum">
              <a:rPr lang="ar-IQ" smtClean="0"/>
              <a:t>‹#›</a:t>
            </a:fld>
            <a:endParaRPr lang="ar-IQ"/>
          </a:p>
        </p:txBody>
      </p:sp>
    </p:spTree>
    <p:extLst>
      <p:ext uri="{BB962C8B-B14F-4D97-AF65-F5344CB8AC3E}">
        <p14:creationId xmlns:p14="http://schemas.microsoft.com/office/powerpoint/2010/main" val="2486265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138FC04-5725-4328-9D95-DB81D221E2F7}" type="datetimeFigureOut">
              <a:rPr lang="ar-IQ" smtClean="0"/>
              <a:t>26/02/1445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C96E16-DFC4-4CCD-BC55-EEEB14136278}" type="slidenum">
              <a:rPr lang="ar-IQ" smtClean="0"/>
              <a:t>‹#›</a:t>
            </a:fld>
            <a:endParaRPr lang="ar-IQ"/>
          </a:p>
        </p:txBody>
      </p:sp>
    </p:spTree>
    <p:extLst>
      <p:ext uri="{BB962C8B-B14F-4D97-AF65-F5344CB8AC3E}">
        <p14:creationId xmlns:p14="http://schemas.microsoft.com/office/powerpoint/2010/main" val="3262911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138FC04-5725-4328-9D95-DB81D221E2F7}" type="datetimeFigureOut">
              <a:rPr lang="ar-IQ" smtClean="0"/>
              <a:t>26/02/1445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DC96E16-DFC4-4CCD-BC55-EEEB14136278}" type="slidenum">
              <a:rPr lang="ar-IQ" smtClean="0"/>
              <a:t>‹#›</a:t>
            </a:fld>
            <a:endParaRPr lang="ar-IQ"/>
          </a:p>
        </p:txBody>
      </p:sp>
    </p:spTree>
    <p:extLst>
      <p:ext uri="{BB962C8B-B14F-4D97-AF65-F5344CB8AC3E}">
        <p14:creationId xmlns:p14="http://schemas.microsoft.com/office/powerpoint/2010/main" val="3714915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138FC04-5725-4328-9D95-DB81D221E2F7}" type="datetimeFigureOut">
              <a:rPr lang="ar-IQ" smtClean="0"/>
              <a:t>26/02/1445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DC96E16-DFC4-4CCD-BC55-EEEB14136278}" type="slidenum">
              <a:rPr lang="ar-IQ" smtClean="0"/>
              <a:t>‹#›</a:t>
            </a:fld>
            <a:endParaRPr lang="ar-IQ"/>
          </a:p>
        </p:txBody>
      </p:sp>
    </p:spTree>
    <p:extLst>
      <p:ext uri="{BB962C8B-B14F-4D97-AF65-F5344CB8AC3E}">
        <p14:creationId xmlns:p14="http://schemas.microsoft.com/office/powerpoint/2010/main" val="641012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138FC04-5725-4328-9D95-DB81D221E2F7}" type="datetimeFigureOut">
              <a:rPr lang="ar-IQ" smtClean="0"/>
              <a:t>26/02/1445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DC96E16-DFC4-4CCD-BC55-EEEB14136278}" type="slidenum">
              <a:rPr lang="ar-IQ" smtClean="0"/>
              <a:t>‹#›</a:t>
            </a:fld>
            <a:endParaRPr lang="ar-IQ"/>
          </a:p>
        </p:txBody>
      </p:sp>
    </p:spTree>
    <p:extLst>
      <p:ext uri="{BB962C8B-B14F-4D97-AF65-F5344CB8AC3E}">
        <p14:creationId xmlns:p14="http://schemas.microsoft.com/office/powerpoint/2010/main" val="4126078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4138FC04-5725-4328-9D95-DB81D221E2F7}" type="datetimeFigureOut">
              <a:rPr lang="ar-IQ" smtClean="0"/>
              <a:t>26/02/1445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C96E16-DFC4-4CCD-BC55-EEEB14136278}" type="slidenum">
              <a:rPr lang="ar-IQ" smtClean="0"/>
              <a:t>‹#›</a:t>
            </a:fld>
            <a:endParaRPr lang="ar-IQ"/>
          </a:p>
        </p:txBody>
      </p:sp>
    </p:spTree>
    <p:extLst>
      <p:ext uri="{BB962C8B-B14F-4D97-AF65-F5344CB8AC3E}">
        <p14:creationId xmlns:p14="http://schemas.microsoft.com/office/powerpoint/2010/main" val="645434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4138FC04-5725-4328-9D95-DB81D221E2F7}" type="datetimeFigureOut">
              <a:rPr lang="ar-IQ" smtClean="0"/>
              <a:t>26/02/1445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DC96E16-DFC4-4CCD-BC55-EEEB14136278}" type="slidenum">
              <a:rPr lang="ar-IQ" smtClean="0"/>
              <a:t>‹#›</a:t>
            </a:fld>
            <a:endParaRPr lang="ar-IQ"/>
          </a:p>
        </p:txBody>
      </p:sp>
    </p:spTree>
    <p:extLst>
      <p:ext uri="{BB962C8B-B14F-4D97-AF65-F5344CB8AC3E}">
        <p14:creationId xmlns:p14="http://schemas.microsoft.com/office/powerpoint/2010/main" val="815883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138FC04-5725-4328-9D95-DB81D221E2F7}" type="datetimeFigureOut">
              <a:rPr lang="ar-IQ" smtClean="0"/>
              <a:t>26/02/1445</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DC96E16-DFC4-4CCD-BC55-EEEB14136278}" type="slidenum">
              <a:rPr lang="ar-IQ" smtClean="0"/>
              <a:t>‹#›</a:t>
            </a:fld>
            <a:endParaRPr lang="ar-IQ"/>
          </a:p>
        </p:txBody>
      </p:sp>
    </p:spTree>
    <p:extLst>
      <p:ext uri="{BB962C8B-B14F-4D97-AF65-F5344CB8AC3E}">
        <p14:creationId xmlns:p14="http://schemas.microsoft.com/office/powerpoint/2010/main" val="127239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33433" y="235259"/>
            <a:ext cx="9144000" cy="938448"/>
          </a:xfrm>
        </p:spPr>
        <p:txBody>
          <a:bodyPr/>
          <a:lstStyle/>
          <a:p>
            <a:r>
              <a:rPr lang="en-US" b="1" dirty="0" smtClean="0">
                <a:solidFill>
                  <a:srgbClr val="002060"/>
                </a:solidFill>
              </a:rPr>
              <a:t>Chemical equilibrium</a:t>
            </a:r>
            <a:endParaRPr lang="ar-IQ" b="1" dirty="0">
              <a:solidFill>
                <a:srgbClr val="002060"/>
              </a:solidFill>
            </a:endParaRPr>
          </a:p>
        </p:txBody>
      </p:sp>
      <p:sp>
        <p:nvSpPr>
          <p:cNvPr id="3" name="عنوان فرعي 2"/>
          <p:cNvSpPr>
            <a:spLocks noGrp="1"/>
          </p:cNvSpPr>
          <p:nvPr>
            <p:ph type="subTitle" idx="1"/>
          </p:nvPr>
        </p:nvSpPr>
        <p:spPr>
          <a:xfrm>
            <a:off x="259307" y="1282889"/>
            <a:ext cx="11627893" cy="5049671"/>
          </a:xfrm>
        </p:spPr>
        <p:txBody>
          <a:bodyPr/>
          <a:lstStyle/>
          <a:p>
            <a:pPr algn="just" rtl="0">
              <a:lnSpc>
                <a:spcPct val="150000"/>
              </a:lnSpc>
            </a:pPr>
            <a:r>
              <a:rPr lang="en-US" b="1" dirty="0" smtClean="0"/>
              <a:t>In a chemical reaction, </a:t>
            </a:r>
            <a:r>
              <a:rPr lang="en-US" b="1" dirty="0" smtClean="0">
                <a:solidFill>
                  <a:srgbClr val="FF0000"/>
                </a:solidFill>
              </a:rPr>
              <a:t>chemical equilibrium </a:t>
            </a:r>
            <a:r>
              <a:rPr lang="en-US" b="1" dirty="0" smtClean="0"/>
              <a:t>is the state in which both the reactants and products are present in concentrations which have </a:t>
            </a:r>
            <a:r>
              <a:rPr lang="en-US" b="1" dirty="0" smtClean="0">
                <a:solidFill>
                  <a:srgbClr val="FF0000"/>
                </a:solidFill>
              </a:rPr>
              <a:t>no further change </a:t>
            </a:r>
            <a:r>
              <a:rPr lang="en-US" b="1" dirty="0" smtClean="0"/>
              <a:t>with </a:t>
            </a:r>
            <a:r>
              <a:rPr lang="en-US" b="1" dirty="0" smtClean="0">
                <a:solidFill>
                  <a:srgbClr val="FF0000"/>
                </a:solidFill>
              </a:rPr>
              <a:t>time</a:t>
            </a:r>
            <a:r>
              <a:rPr lang="en-US" b="1" dirty="0" smtClean="0"/>
              <a:t>, so that there is no observable change in the properties of the system.</a:t>
            </a:r>
          </a:p>
          <a:p>
            <a:pPr algn="l">
              <a:lnSpc>
                <a:spcPct val="150000"/>
              </a:lnSpc>
            </a:pPr>
            <a:endParaRPr lang="en-US" b="1" dirty="0"/>
          </a:p>
          <a:p>
            <a:pPr algn="just" rtl="0">
              <a:lnSpc>
                <a:spcPct val="150000"/>
              </a:lnSpc>
            </a:pPr>
            <a:r>
              <a:rPr lang="en-US" sz="3200" b="1" dirty="0" smtClean="0">
                <a:solidFill>
                  <a:srgbClr val="FF0000"/>
                </a:solidFill>
              </a:rPr>
              <a:t>A reaction is in chemical equilibrium when the rate of the forward reaction equals the rate of the reverse reaction.</a:t>
            </a:r>
            <a:endParaRPr lang="ar-IQ" sz="3200" b="1" dirty="0">
              <a:solidFill>
                <a:srgbClr val="FF0000"/>
              </a:solidFill>
            </a:endParaRPr>
          </a:p>
        </p:txBody>
      </p:sp>
    </p:spTree>
    <p:extLst>
      <p:ext uri="{BB962C8B-B14F-4D97-AF65-F5344CB8AC3E}">
        <p14:creationId xmlns:p14="http://schemas.microsoft.com/office/powerpoint/2010/main" val="660447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0125" y="259307"/>
            <a:ext cx="11723427" cy="6291618"/>
          </a:xfrm>
        </p:spPr>
        <p:txBody>
          <a:bodyPr>
            <a:normAutofit fontScale="92500" lnSpcReduction="10000"/>
          </a:bodyPr>
          <a:lstStyle/>
          <a:p>
            <a:pPr algn="l" rtl="0"/>
            <a:r>
              <a:rPr lang="en-US" sz="3200" b="1" dirty="0">
                <a:solidFill>
                  <a:srgbClr val="FF0000"/>
                </a:solidFill>
              </a:rPr>
              <a:t>B. Weak electrolyte </a:t>
            </a:r>
            <a:r>
              <a:rPr lang="en-US" sz="3200" b="1" dirty="0" smtClean="0">
                <a:solidFill>
                  <a:srgbClr val="FF0000"/>
                </a:solidFill>
              </a:rPr>
              <a:t>materials</a:t>
            </a:r>
            <a:endParaRPr lang="ar-IQ" sz="3200" b="1" dirty="0">
              <a:solidFill>
                <a:srgbClr val="FF0000"/>
              </a:solidFill>
            </a:endParaRPr>
          </a:p>
          <a:p>
            <a:pPr algn="just" rtl="0"/>
            <a:r>
              <a:rPr lang="en-US" dirty="0"/>
              <a:t>Materials that partially ionized in their aqueous solutions, </a:t>
            </a:r>
            <a:r>
              <a:rPr lang="en-US" dirty="0" smtClean="0"/>
              <a:t>reaching </a:t>
            </a:r>
            <a:r>
              <a:rPr lang="en-US" dirty="0"/>
              <a:t>ionic equilibrium called weak electrolytes. These electrolytes </a:t>
            </a:r>
            <a:r>
              <a:rPr lang="en-US" dirty="0" smtClean="0"/>
              <a:t>are </a:t>
            </a:r>
            <a:r>
              <a:rPr lang="en-US" dirty="0"/>
              <a:t>weak electricity conductors such as weak acids and bases</a:t>
            </a:r>
            <a:r>
              <a:rPr lang="en-US" dirty="0" smtClean="0"/>
              <a:t>. </a:t>
            </a:r>
          </a:p>
          <a:p>
            <a:pPr algn="ctr" rtl="0"/>
            <a:r>
              <a:rPr lang="pt-BR" dirty="0" smtClean="0"/>
              <a:t>   </a:t>
            </a:r>
            <a:r>
              <a:rPr lang="pt-BR" b="1" dirty="0" smtClean="0">
                <a:solidFill>
                  <a:srgbClr val="FF0000"/>
                </a:solidFill>
              </a:rPr>
              <a:t>HCN                    H</a:t>
            </a:r>
            <a:r>
              <a:rPr lang="pt-BR" b="1" dirty="0">
                <a:solidFill>
                  <a:srgbClr val="FF0000"/>
                </a:solidFill>
              </a:rPr>
              <a:t>+ + CN</a:t>
            </a:r>
            <a:r>
              <a:rPr lang="pt-BR" b="1" baseline="30000" dirty="0">
                <a:solidFill>
                  <a:srgbClr val="FF0000"/>
                </a:solidFill>
              </a:rPr>
              <a:t>-</a:t>
            </a:r>
          </a:p>
          <a:p>
            <a:pPr algn="ctr" rtl="0"/>
            <a:r>
              <a:rPr lang="pt-BR" b="1" dirty="0">
                <a:solidFill>
                  <a:srgbClr val="FF0000"/>
                </a:solidFill>
              </a:rPr>
              <a:t>CH</a:t>
            </a:r>
            <a:r>
              <a:rPr lang="pt-BR" b="1" baseline="-25000" dirty="0">
                <a:solidFill>
                  <a:srgbClr val="FF0000"/>
                </a:solidFill>
              </a:rPr>
              <a:t>3</a:t>
            </a:r>
            <a:r>
              <a:rPr lang="pt-BR" b="1" dirty="0">
                <a:solidFill>
                  <a:srgbClr val="FF0000"/>
                </a:solidFill>
              </a:rPr>
              <a:t>COOH                     </a:t>
            </a:r>
            <a:r>
              <a:rPr lang="pt-BR" b="1" dirty="0" smtClean="0">
                <a:solidFill>
                  <a:srgbClr val="FF0000"/>
                </a:solidFill>
              </a:rPr>
              <a:t>CH</a:t>
            </a:r>
            <a:r>
              <a:rPr lang="pt-BR" b="1" baseline="-25000" dirty="0" smtClean="0">
                <a:solidFill>
                  <a:srgbClr val="FF0000"/>
                </a:solidFill>
              </a:rPr>
              <a:t>3</a:t>
            </a:r>
            <a:r>
              <a:rPr lang="pt-BR" b="1" dirty="0" smtClean="0">
                <a:solidFill>
                  <a:srgbClr val="FF0000"/>
                </a:solidFill>
              </a:rPr>
              <a:t>COO</a:t>
            </a:r>
            <a:r>
              <a:rPr lang="pt-BR" b="1" baseline="30000" dirty="0" smtClean="0">
                <a:solidFill>
                  <a:srgbClr val="FF0000"/>
                </a:solidFill>
              </a:rPr>
              <a:t>-</a:t>
            </a:r>
            <a:r>
              <a:rPr lang="pt-BR" b="1" dirty="0" smtClean="0">
                <a:solidFill>
                  <a:srgbClr val="FF0000"/>
                </a:solidFill>
              </a:rPr>
              <a:t> </a:t>
            </a:r>
            <a:r>
              <a:rPr lang="pt-BR" b="1" dirty="0">
                <a:solidFill>
                  <a:srgbClr val="FF0000"/>
                </a:solidFill>
              </a:rPr>
              <a:t>+ H</a:t>
            </a:r>
            <a:r>
              <a:rPr lang="pt-BR" b="1" baseline="30000" dirty="0">
                <a:solidFill>
                  <a:srgbClr val="FF0000"/>
                </a:solidFill>
              </a:rPr>
              <a:t>+</a:t>
            </a:r>
            <a:r>
              <a:rPr lang="pt-BR" b="1" dirty="0">
                <a:solidFill>
                  <a:srgbClr val="FF0000"/>
                </a:solidFill>
              </a:rPr>
              <a:t> </a:t>
            </a:r>
          </a:p>
          <a:p>
            <a:pPr algn="ctr" rtl="0"/>
            <a:r>
              <a:rPr lang="pt-BR" b="1" dirty="0">
                <a:solidFill>
                  <a:srgbClr val="FF0000"/>
                </a:solidFill>
              </a:rPr>
              <a:t>NH</a:t>
            </a:r>
            <a:r>
              <a:rPr lang="pt-BR" b="1" baseline="-25000" dirty="0">
                <a:solidFill>
                  <a:srgbClr val="FF0000"/>
                </a:solidFill>
              </a:rPr>
              <a:t>4</a:t>
            </a:r>
            <a:r>
              <a:rPr lang="pt-BR" b="1" dirty="0">
                <a:solidFill>
                  <a:srgbClr val="FF0000"/>
                </a:solidFill>
              </a:rPr>
              <a:t>OH                     </a:t>
            </a:r>
            <a:r>
              <a:rPr lang="pt-BR" b="1" dirty="0" smtClean="0">
                <a:solidFill>
                  <a:srgbClr val="FF0000"/>
                </a:solidFill>
              </a:rPr>
              <a:t> </a:t>
            </a:r>
            <a:r>
              <a:rPr lang="pt-BR" b="1" dirty="0">
                <a:solidFill>
                  <a:srgbClr val="FF0000"/>
                </a:solidFill>
              </a:rPr>
              <a:t>NH</a:t>
            </a:r>
            <a:r>
              <a:rPr lang="pt-BR" b="1" baseline="-25000" dirty="0">
                <a:solidFill>
                  <a:srgbClr val="FF0000"/>
                </a:solidFill>
              </a:rPr>
              <a:t>4</a:t>
            </a:r>
            <a:r>
              <a:rPr lang="pt-BR" b="1" baseline="30000" dirty="0">
                <a:solidFill>
                  <a:srgbClr val="FF0000"/>
                </a:solidFill>
              </a:rPr>
              <a:t>+</a:t>
            </a:r>
            <a:r>
              <a:rPr lang="pt-BR" b="1" dirty="0">
                <a:solidFill>
                  <a:srgbClr val="FF0000"/>
                </a:solidFill>
              </a:rPr>
              <a:t> + </a:t>
            </a:r>
            <a:r>
              <a:rPr lang="pt-BR" b="1" dirty="0" smtClean="0">
                <a:solidFill>
                  <a:srgbClr val="FF0000"/>
                </a:solidFill>
              </a:rPr>
              <a:t>OH</a:t>
            </a:r>
            <a:r>
              <a:rPr lang="pt-BR" b="1" baseline="30000" dirty="0" smtClean="0">
                <a:solidFill>
                  <a:srgbClr val="FF0000"/>
                </a:solidFill>
              </a:rPr>
              <a:t>-</a:t>
            </a:r>
          </a:p>
          <a:p>
            <a:pPr algn="l" rtl="0"/>
            <a:r>
              <a:rPr lang="en-US" b="1" dirty="0">
                <a:solidFill>
                  <a:srgbClr val="0070C0"/>
                </a:solidFill>
              </a:rPr>
              <a:t>The dissociation or ionization of weak electrolytes is quantitatively described by </a:t>
            </a:r>
            <a:r>
              <a:rPr lang="en-US" b="1" dirty="0" smtClean="0">
                <a:solidFill>
                  <a:srgbClr val="0070C0"/>
                </a:solidFill>
              </a:rPr>
              <a:t>equilibrium </a:t>
            </a:r>
            <a:r>
              <a:rPr lang="en-US" b="1" dirty="0">
                <a:solidFill>
                  <a:srgbClr val="0070C0"/>
                </a:solidFill>
              </a:rPr>
              <a:t>constant. Suppose the dissociation of AB</a:t>
            </a:r>
            <a:r>
              <a:rPr lang="en-US" b="1" dirty="0" smtClean="0">
                <a:solidFill>
                  <a:srgbClr val="0070C0"/>
                </a:solidFill>
              </a:rPr>
              <a:t>.</a:t>
            </a:r>
          </a:p>
          <a:p>
            <a:pPr algn="ctr" rtl="0"/>
            <a:r>
              <a:rPr lang="en-US" b="1" dirty="0">
                <a:solidFill>
                  <a:srgbClr val="0070C0"/>
                </a:solidFill>
              </a:rPr>
              <a:t>AB ⇌ A + B </a:t>
            </a:r>
          </a:p>
          <a:p>
            <a:pPr algn="l" rtl="0"/>
            <a:r>
              <a:rPr lang="en-US" b="1" dirty="0">
                <a:solidFill>
                  <a:srgbClr val="0070C0"/>
                </a:solidFill>
              </a:rPr>
              <a:t>The equilibrium constant </a:t>
            </a:r>
            <a:r>
              <a:rPr lang="en-US" b="1" dirty="0" err="1">
                <a:solidFill>
                  <a:srgbClr val="0070C0"/>
                </a:solidFill>
              </a:rPr>
              <a:t>Ke</a:t>
            </a:r>
            <a:r>
              <a:rPr lang="en-US" b="1" dirty="0">
                <a:solidFill>
                  <a:srgbClr val="0070C0"/>
                </a:solidFill>
              </a:rPr>
              <a:t> of the dissociation is generally written as</a:t>
            </a:r>
            <a:r>
              <a:rPr lang="en-US" b="1" dirty="0" smtClean="0">
                <a:solidFill>
                  <a:srgbClr val="0070C0"/>
                </a:solidFill>
              </a:rPr>
              <a:t>:</a:t>
            </a:r>
          </a:p>
          <a:p>
            <a:pPr algn="ctr" rtl="0"/>
            <a:r>
              <a:rPr lang="en-US" b="1" dirty="0">
                <a:solidFill>
                  <a:srgbClr val="0070C0"/>
                </a:solidFill>
              </a:rPr>
              <a:t> </a:t>
            </a:r>
            <a:r>
              <a:rPr lang="en-US" b="1" dirty="0" smtClean="0">
                <a:solidFill>
                  <a:srgbClr val="0070C0"/>
                </a:solidFill>
              </a:rPr>
              <a:t>          [</a:t>
            </a:r>
            <a:r>
              <a:rPr lang="en-US" b="1" dirty="0">
                <a:solidFill>
                  <a:srgbClr val="0070C0"/>
                </a:solidFill>
              </a:rPr>
              <a:t>A] [B] </a:t>
            </a:r>
          </a:p>
          <a:p>
            <a:pPr algn="ctr" rtl="0"/>
            <a:r>
              <a:rPr lang="en-US" b="1" dirty="0" err="1">
                <a:solidFill>
                  <a:srgbClr val="0070C0"/>
                </a:solidFill>
              </a:rPr>
              <a:t>Ke</a:t>
            </a:r>
            <a:r>
              <a:rPr lang="en-US" b="1" dirty="0">
                <a:solidFill>
                  <a:srgbClr val="0070C0"/>
                </a:solidFill>
              </a:rPr>
              <a:t>  = ------------- </a:t>
            </a:r>
          </a:p>
          <a:p>
            <a:pPr algn="ctr" rtl="0"/>
            <a:r>
              <a:rPr lang="en-US" b="1" dirty="0">
                <a:solidFill>
                  <a:srgbClr val="0070C0"/>
                </a:solidFill>
              </a:rPr>
              <a:t>    </a:t>
            </a:r>
            <a:r>
              <a:rPr lang="en-US" b="1" dirty="0" smtClean="0">
                <a:solidFill>
                  <a:srgbClr val="0070C0"/>
                </a:solidFill>
              </a:rPr>
              <a:t>        [</a:t>
            </a:r>
            <a:r>
              <a:rPr lang="en-US" b="1" dirty="0">
                <a:solidFill>
                  <a:srgbClr val="0070C0"/>
                </a:solidFill>
              </a:rPr>
              <a:t>AB]</a:t>
            </a:r>
            <a:endParaRPr lang="en-US" b="1" dirty="0" smtClean="0">
              <a:solidFill>
                <a:srgbClr val="0070C0"/>
              </a:solidFill>
            </a:endParaRPr>
          </a:p>
          <a:p>
            <a:pPr algn="l" rtl="0"/>
            <a:endParaRPr lang="en-US" b="1" dirty="0">
              <a:solidFill>
                <a:srgbClr val="0070C0"/>
              </a:solidFill>
            </a:endParaRPr>
          </a:p>
          <a:p>
            <a:pPr algn="l" rtl="0"/>
            <a:endParaRPr lang="en-US" b="1" dirty="0">
              <a:solidFill>
                <a:srgbClr val="0070C0"/>
              </a:solidFill>
            </a:endParaRPr>
          </a:p>
          <a:p>
            <a:pPr algn="just" rtl="0"/>
            <a:endParaRPr lang="ar-IQ" dirty="0"/>
          </a:p>
        </p:txBody>
      </p:sp>
      <p:cxnSp>
        <p:nvCxnSpPr>
          <p:cNvPr id="4" name="رابط كسهم مستقيم 3"/>
          <p:cNvCxnSpPr/>
          <p:nvPr/>
        </p:nvCxnSpPr>
        <p:spPr>
          <a:xfrm flipV="1">
            <a:off x="5431808" y="2024418"/>
            <a:ext cx="941696" cy="272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رابط كسهم مستقيم 4"/>
          <p:cNvCxnSpPr/>
          <p:nvPr/>
        </p:nvCxnSpPr>
        <p:spPr>
          <a:xfrm flipH="1">
            <a:off x="5411328" y="2174971"/>
            <a:ext cx="941697" cy="113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6" name="رابط كسهم مستقيم 5"/>
          <p:cNvCxnSpPr/>
          <p:nvPr/>
        </p:nvCxnSpPr>
        <p:spPr>
          <a:xfrm flipV="1">
            <a:off x="5411334" y="2437262"/>
            <a:ext cx="941696" cy="272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رابط كسهم مستقيم 6"/>
          <p:cNvCxnSpPr/>
          <p:nvPr/>
        </p:nvCxnSpPr>
        <p:spPr>
          <a:xfrm flipH="1">
            <a:off x="5411328" y="2562077"/>
            <a:ext cx="941697" cy="113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رابط كسهم مستقيم 7"/>
          <p:cNvCxnSpPr/>
          <p:nvPr/>
        </p:nvCxnSpPr>
        <p:spPr>
          <a:xfrm flipH="1">
            <a:off x="5418153" y="2934826"/>
            <a:ext cx="941697" cy="113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رابط كسهم مستقيم 8"/>
          <p:cNvCxnSpPr/>
          <p:nvPr/>
        </p:nvCxnSpPr>
        <p:spPr>
          <a:xfrm flipV="1">
            <a:off x="5411329" y="2842711"/>
            <a:ext cx="941696" cy="272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85718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13899" y="191068"/>
            <a:ext cx="11559653" cy="6441743"/>
          </a:xfrm>
        </p:spPr>
        <p:txBody>
          <a:bodyPr/>
          <a:lstStyle/>
          <a:p>
            <a:pPr algn="l" rtl="0"/>
            <a:r>
              <a:rPr lang="en-US" b="1" dirty="0">
                <a:solidFill>
                  <a:srgbClr val="0070C0"/>
                </a:solidFill>
              </a:rPr>
              <a:t>NON ELECTROLYTE MATERIALS </a:t>
            </a:r>
          </a:p>
          <a:p>
            <a:pPr algn="just" rtl="0"/>
            <a:r>
              <a:rPr lang="en-US" dirty="0"/>
              <a:t>These are the materials that do not release any ions in their aqueous solutions such as ethanol.</a:t>
            </a:r>
          </a:p>
          <a:p>
            <a:pPr algn="ctr" rtl="0"/>
            <a:r>
              <a:rPr lang="en-US" dirty="0"/>
              <a:t>C</a:t>
            </a:r>
            <a:r>
              <a:rPr lang="en-US" baseline="-25000" dirty="0"/>
              <a:t>2</a:t>
            </a:r>
            <a:r>
              <a:rPr lang="en-US" dirty="0"/>
              <a:t>H</a:t>
            </a:r>
            <a:r>
              <a:rPr lang="en-US" baseline="-25000" dirty="0"/>
              <a:t>5</a:t>
            </a:r>
            <a:r>
              <a:rPr lang="en-US" dirty="0"/>
              <a:t>OH →   C</a:t>
            </a:r>
            <a:r>
              <a:rPr lang="en-US" baseline="-25000" dirty="0"/>
              <a:t>2</a:t>
            </a:r>
            <a:r>
              <a:rPr lang="en-US" dirty="0"/>
              <a:t>H</a:t>
            </a:r>
            <a:r>
              <a:rPr lang="en-US" baseline="-25000" dirty="0"/>
              <a:t>5</a:t>
            </a:r>
            <a:r>
              <a:rPr lang="en-US" dirty="0"/>
              <a:t>OH </a:t>
            </a:r>
          </a:p>
          <a:p>
            <a:pPr algn="ctr" rtl="0"/>
            <a:r>
              <a:rPr lang="en-US" dirty="0"/>
              <a:t>Glucose →   Glucose </a:t>
            </a:r>
          </a:p>
          <a:p>
            <a:pPr algn="l" rtl="0"/>
            <a:endParaRPr lang="ar-IQ" dirty="0"/>
          </a:p>
        </p:txBody>
      </p:sp>
    </p:spTree>
    <p:extLst>
      <p:ext uri="{BB962C8B-B14F-4D97-AF65-F5344CB8AC3E}">
        <p14:creationId xmlns:p14="http://schemas.microsoft.com/office/powerpoint/2010/main" val="3081115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9307" y="191068"/>
            <a:ext cx="11668835" cy="6455391"/>
          </a:xfrm>
        </p:spPr>
        <p:txBody>
          <a:bodyPr>
            <a:normAutofit/>
          </a:bodyPr>
          <a:lstStyle/>
          <a:p>
            <a:pPr algn="l" rtl="0"/>
            <a:r>
              <a:rPr lang="en-US" sz="3200" b="1" dirty="0">
                <a:solidFill>
                  <a:srgbClr val="00B0F0"/>
                </a:solidFill>
              </a:rPr>
              <a:t>ACIDS AND </a:t>
            </a:r>
            <a:r>
              <a:rPr lang="en-US" sz="3200" b="1" dirty="0" smtClean="0">
                <a:solidFill>
                  <a:srgbClr val="00B0F0"/>
                </a:solidFill>
              </a:rPr>
              <a:t>BASES</a:t>
            </a:r>
          </a:p>
          <a:p>
            <a:pPr algn="l" rtl="0"/>
            <a:r>
              <a:rPr lang="en-US" sz="3200" b="1" dirty="0">
                <a:solidFill>
                  <a:srgbClr val="FF0000"/>
                </a:solidFill>
              </a:rPr>
              <a:t>1.Arrhenius concept </a:t>
            </a:r>
          </a:p>
          <a:p>
            <a:pPr algn="l" rtl="0"/>
            <a:r>
              <a:rPr lang="en-US" sz="3200" dirty="0"/>
              <a:t>Acid is a material that ionized in water to give hydrogen </a:t>
            </a:r>
            <a:r>
              <a:rPr lang="en-US" sz="3200" dirty="0" smtClean="0"/>
              <a:t>ion.</a:t>
            </a:r>
          </a:p>
          <a:p>
            <a:pPr algn="l" rtl="0"/>
            <a:r>
              <a:rPr lang="en-US" sz="3200" dirty="0" smtClean="0"/>
              <a:t>Base </a:t>
            </a:r>
            <a:r>
              <a:rPr lang="en-US" sz="3200" dirty="0"/>
              <a:t>is a material that ionized in water to give hydroxide ion</a:t>
            </a:r>
            <a:r>
              <a:rPr lang="en-US" sz="3200" dirty="0" smtClean="0"/>
              <a:t>.</a:t>
            </a:r>
          </a:p>
          <a:p>
            <a:pPr algn="ctr" rtl="0"/>
            <a:r>
              <a:rPr lang="en-US" sz="3200" dirty="0" err="1"/>
              <a:t>HCl</a:t>
            </a:r>
            <a:r>
              <a:rPr lang="en-US" sz="3200" dirty="0"/>
              <a:t> →</a:t>
            </a:r>
            <a:r>
              <a:rPr lang="en-US" sz="3200" dirty="0" smtClean="0"/>
              <a:t> </a:t>
            </a:r>
            <a:r>
              <a:rPr lang="en-US" sz="3200" dirty="0"/>
              <a:t>H+  + Cl</a:t>
            </a:r>
            <a:r>
              <a:rPr lang="en-US" sz="3200" baseline="30000" dirty="0"/>
              <a:t>-</a:t>
            </a:r>
            <a:r>
              <a:rPr lang="en-US" sz="3200" dirty="0"/>
              <a:t>  ,  </a:t>
            </a:r>
            <a:r>
              <a:rPr lang="en-US" sz="3200" dirty="0" err="1"/>
              <a:t>NaOH</a:t>
            </a:r>
            <a:r>
              <a:rPr lang="en-US" sz="3200" dirty="0"/>
              <a:t> →</a:t>
            </a:r>
            <a:r>
              <a:rPr lang="en-US" sz="3200" dirty="0" smtClean="0"/>
              <a:t> </a:t>
            </a:r>
            <a:r>
              <a:rPr lang="en-US" sz="3200" dirty="0"/>
              <a:t>Na</a:t>
            </a:r>
            <a:r>
              <a:rPr lang="en-US" sz="3200" baseline="30000" dirty="0"/>
              <a:t>+</a:t>
            </a:r>
            <a:r>
              <a:rPr lang="en-US" sz="3200" dirty="0"/>
              <a:t>  + </a:t>
            </a:r>
            <a:r>
              <a:rPr lang="en-US" sz="3200" dirty="0" smtClean="0"/>
              <a:t>OH</a:t>
            </a:r>
            <a:r>
              <a:rPr lang="en-US" sz="3200" baseline="30000" dirty="0" smtClean="0"/>
              <a:t>-</a:t>
            </a:r>
          </a:p>
          <a:p>
            <a:pPr algn="l" rtl="0"/>
            <a:r>
              <a:rPr lang="en-US" sz="3200" dirty="0">
                <a:solidFill>
                  <a:srgbClr val="FF0000"/>
                </a:solidFill>
              </a:rPr>
              <a:t>2.Bronsted and Lowry concept </a:t>
            </a:r>
          </a:p>
          <a:p>
            <a:pPr algn="l" rtl="0"/>
            <a:r>
              <a:rPr lang="en-US" sz="3200" dirty="0"/>
              <a:t>Acid is any substance that is capable of donating </a:t>
            </a:r>
            <a:r>
              <a:rPr lang="en-US" sz="3200" dirty="0" smtClean="0"/>
              <a:t>proton </a:t>
            </a:r>
            <a:r>
              <a:rPr lang="en-US" sz="3200" dirty="0" err="1" smtClean="0"/>
              <a:t>wherase</a:t>
            </a:r>
            <a:r>
              <a:rPr lang="en-US" sz="3200" dirty="0" smtClean="0"/>
              <a:t> </a:t>
            </a:r>
            <a:r>
              <a:rPr lang="en-US" sz="3200" dirty="0"/>
              <a:t>base is </a:t>
            </a:r>
            <a:r>
              <a:rPr lang="en-US" sz="3200" dirty="0" smtClean="0"/>
              <a:t>any </a:t>
            </a:r>
            <a:r>
              <a:rPr lang="en-US" sz="3200" dirty="0"/>
              <a:t>substance can accept a </a:t>
            </a:r>
            <a:r>
              <a:rPr lang="en-US" sz="3200" dirty="0" err="1"/>
              <a:t>proten</a:t>
            </a:r>
            <a:r>
              <a:rPr lang="en-US" sz="3200" dirty="0" smtClean="0"/>
              <a:t>.</a:t>
            </a:r>
          </a:p>
          <a:p>
            <a:pPr algn="ctr" rtl="0"/>
            <a:r>
              <a:rPr lang="pt-BR" sz="3200" dirty="0"/>
              <a:t>Acid </a:t>
            </a:r>
            <a:r>
              <a:rPr lang="en-US" sz="3200" dirty="0" smtClean="0"/>
              <a:t>→</a:t>
            </a:r>
            <a:r>
              <a:rPr lang="pt-BR" sz="3200" dirty="0" smtClean="0"/>
              <a:t> </a:t>
            </a:r>
            <a:r>
              <a:rPr lang="pt-BR" sz="3200" dirty="0"/>
              <a:t>base + proton </a:t>
            </a:r>
          </a:p>
          <a:p>
            <a:pPr algn="ctr" rtl="0"/>
            <a:r>
              <a:rPr lang="pt-BR" sz="3200" dirty="0" smtClean="0"/>
              <a:t>CH</a:t>
            </a:r>
            <a:r>
              <a:rPr lang="pt-BR" sz="3200" baseline="-25000" dirty="0" smtClean="0"/>
              <a:t>3</a:t>
            </a:r>
            <a:r>
              <a:rPr lang="pt-BR" sz="3200" dirty="0" smtClean="0"/>
              <a:t>COOH </a:t>
            </a:r>
            <a:r>
              <a:rPr lang="pt-BR" sz="3200" dirty="0"/>
              <a:t>+ H</a:t>
            </a:r>
            <a:r>
              <a:rPr lang="pt-BR" sz="3200" baseline="-25000" dirty="0"/>
              <a:t>2</a:t>
            </a:r>
            <a:r>
              <a:rPr lang="pt-BR" sz="3200" dirty="0"/>
              <a:t>O </a:t>
            </a:r>
            <a:r>
              <a:rPr lang="en-US" sz="3200" dirty="0"/>
              <a:t>→</a:t>
            </a:r>
            <a:r>
              <a:rPr lang="pt-BR" sz="3200" dirty="0" smtClean="0"/>
              <a:t> CH</a:t>
            </a:r>
            <a:r>
              <a:rPr lang="pt-BR" sz="3200" baseline="-25000" dirty="0" smtClean="0"/>
              <a:t>3</a:t>
            </a:r>
            <a:r>
              <a:rPr lang="pt-BR" sz="3200" dirty="0" smtClean="0"/>
              <a:t>COO</a:t>
            </a:r>
            <a:r>
              <a:rPr lang="pt-BR" sz="3200" baseline="30000" dirty="0" smtClean="0"/>
              <a:t>-</a:t>
            </a:r>
            <a:r>
              <a:rPr lang="pt-BR" sz="3200" dirty="0" smtClean="0"/>
              <a:t> </a:t>
            </a:r>
            <a:r>
              <a:rPr lang="pt-BR" sz="3200" dirty="0"/>
              <a:t>+ </a:t>
            </a:r>
            <a:r>
              <a:rPr lang="pt-BR" sz="3200" dirty="0" smtClean="0"/>
              <a:t>H</a:t>
            </a:r>
            <a:r>
              <a:rPr lang="pt-BR" sz="3200" baseline="-25000" dirty="0" smtClean="0"/>
              <a:t>3</a:t>
            </a:r>
            <a:r>
              <a:rPr lang="pt-BR" sz="3200" dirty="0" smtClean="0"/>
              <a:t>O</a:t>
            </a:r>
            <a:r>
              <a:rPr lang="pt-BR" sz="3200" baseline="30000" dirty="0" smtClean="0"/>
              <a:t>+</a:t>
            </a:r>
          </a:p>
          <a:p>
            <a:pPr marL="0" indent="0" algn="l" rtl="0">
              <a:buNone/>
            </a:pPr>
            <a:r>
              <a:rPr lang="en-US" sz="3200" dirty="0" smtClean="0"/>
              <a:t>                                  acid-1       base-2        base-1     acid-2</a:t>
            </a:r>
            <a:endParaRPr lang="ar-IQ" sz="3200" dirty="0"/>
          </a:p>
        </p:txBody>
      </p:sp>
    </p:spTree>
    <p:extLst>
      <p:ext uri="{BB962C8B-B14F-4D97-AF65-F5344CB8AC3E}">
        <p14:creationId xmlns:p14="http://schemas.microsoft.com/office/powerpoint/2010/main" val="706226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0125" y="368490"/>
            <a:ext cx="11791665" cy="5808473"/>
          </a:xfrm>
        </p:spPr>
        <p:txBody>
          <a:bodyPr>
            <a:normAutofit lnSpcReduction="10000"/>
          </a:bodyPr>
          <a:lstStyle/>
          <a:p>
            <a:pPr algn="l" rtl="0"/>
            <a:r>
              <a:rPr lang="pt-BR" b="1" dirty="0" smtClean="0">
                <a:solidFill>
                  <a:srgbClr val="FF0000"/>
                </a:solidFill>
              </a:rPr>
              <a:t>HNO</a:t>
            </a:r>
            <a:r>
              <a:rPr lang="pt-BR" b="1" baseline="-25000" dirty="0" smtClean="0">
                <a:solidFill>
                  <a:srgbClr val="FF0000"/>
                </a:solidFill>
              </a:rPr>
              <a:t>3</a:t>
            </a:r>
            <a:r>
              <a:rPr lang="pt-BR" b="1" dirty="0" smtClean="0">
                <a:solidFill>
                  <a:srgbClr val="FF0000"/>
                </a:solidFill>
              </a:rPr>
              <a:t>    </a:t>
            </a:r>
            <a:r>
              <a:rPr lang="pt-BR" b="1" dirty="0">
                <a:solidFill>
                  <a:srgbClr val="FF0000"/>
                </a:solidFill>
              </a:rPr>
              <a:t>+ </a:t>
            </a:r>
            <a:r>
              <a:rPr lang="pt-BR" b="1" dirty="0" smtClean="0">
                <a:solidFill>
                  <a:srgbClr val="FF0000"/>
                </a:solidFill>
              </a:rPr>
              <a:t>    H</a:t>
            </a:r>
            <a:r>
              <a:rPr lang="pt-BR" b="1" baseline="-25000" dirty="0" smtClean="0">
                <a:solidFill>
                  <a:srgbClr val="FF0000"/>
                </a:solidFill>
              </a:rPr>
              <a:t>2</a:t>
            </a:r>
            <a:r>
              <a:rPr lang="pt-BR" b="1" dirty="0" smtClean="0">
                <a:solidFill>
                  <a:srgbClr val="FF0000"/>
                </a:solidFill>
              </a:rPr>
              <a:t>O                         </a:t>
            </a:r>
            <a:r>
              <a:rPr lang="pt-BR" b="1" dirty="0">
                <a:solidFill>
                  <a:srgbClr val="FF0000"/>
                </a:solidFill>
              </a:rPr>
              <a:t>No</a:t>
            </a:r>
            <a:r>
              <a:rPr lang="pt-BR" b="1" baseline="30000" dirty="0">
                <a:solidFill>
                  <a:srgbClr val="FF0000"/>
                </a:solidFill>
              </a:rPr>
              <a:t>3-</a:t>
            </a:r>
            <a:r>
              <a:rPr lang="pt-BR" b="1" dirty="0">
                <a:solidFill>
                  <a:srgbClr val="FF0000"/>
                </a:solidFill>
              </a:rPr>
              <a:t> </a:t>
            </a:r>
            <a:r>
              <a:rPr lang="pt-BR" b="1" dirty="0" smtClean="0">
                <a:solidFill>
                  <a:srgbClr val="FF0000"/>
                </a:solidFill>
              </a:rPr>
              <a:t>    +      H</a:t>
            </a:r>
            <a:r>
              <a:rPr lang="pt-BR" b="1" baseline="-25000" dirty="0" smtClean="0">
                <a:solidFill>
                  <a:srgbClr val="FF0000"/>
                </a:solidFill>
              </a:rPr>
              <a:t>3</a:t>
            </a:r>
            <a:r>
              <a:rPr lang="pt-BR" b="1" dirty="0" smtClean="0">
                <a:solidFill>
                  <a:srgbClr val="FF0000"/>
                </a:solidFill>
              </a:rPr>
              <a:t>O</a:t>
            </a:r>
            <a:r>
              <a:rPr lang="pt-BR" b="1" baseline="30000" dirty="0">
                <a:solidFill>
                  <a:srgbClr val="FF0000"/>
                </a:solidFill>
              </a:rPr>
              <a:t>+</a:t>
            </a:r>
          </a:p>
          <a:p>
            <a:pPr marL="0" indent="0" algn="l" rtl="0">
              <a:buNone/>
            </a:pPr>
            <a:r>
              <a:rPr lang="pt-BR" b="1" dirty="0"/>
              <a:t>Acid-1   </a:t>
            </a:r>
            <a:r>
              <a:rPr lang="pt-BR" b="1" dirty="0" smtClean="0"/>
              <a:t>         </a:t>
            </a:r>
            <a:r>
              <a:rPr lang="pt-BR" b="1" dirty="0"/>
              <a:t>base-2       </a:t>
            </a:r>
            <a:r>
              <a:rPr lang="pt-BR" b="1" dirty="0" smtClean="0"/>
              <a:t>             </a:t>
            </a:r>
            <a:r>
              <a:rPr lang="pt-BR" b="1" dirty="0"/>
              <a:t>base-1   </a:t>
            </a:r>
            <a:r>
              <a:rPr lang="pt-BR" b="1" dirty="0" smtClean="0"/>
              <a:t>          acid-2 </a:t>
            </a:r>
            <a:endParaRPr lang="pt-BR" b="1" dirty="0"/>
          </a:p>
          <a:p>
            <a:pPr algn="l" rtl="0"/>
            <a:r>
              <a:rPr lang="pt-BR" dirty="0"/>
              <a:t>                                       </a:t>
            </a:r>
            <a:r>
              <a:rPr lang="pt-BR" dirty="0" smtClean="0"/>
              <a:t>       </a:t>
            </a:r>
            <a:r>
              <a:rPr lang="pt-BR" b="1" dirty="0">
                <a:solidFill>
                  <a:srgbClr val="FF0000"/>
                </a:solidFill>
              </a:rPr>
              <a:t>Conjugate </a:t>
            </a:r>
            <a:r>
              <a:rPr lang="pt-BR" b="1" dirty="0" smtClean="0">
                <a:solidFill>
                  <a:srgbClr val="FF0000"/>
                </a:solidFill>
              </a:rPr>
              <a:t>       Conjugate </a:t>
            </a:r>
          </a:p>
          <a:p>
            <a:pPr algn="l" rtl="0"/>
            <a:r>
              <a:rPr lang="pt-BR" b="1" dirty="0" smtClean="0">
                <a:solidFill>
                  <a:srgbClr val="FF0000"/>
                </a:solidFill>
              </a:rPr>
              <a:t>                                                  Base                Acid</a:t>
            </a:r>
          </a:p>
          <a:p>
            <a:pPr algn="l" rtl="0"/>
            <a:r>
              <a:rPr lang="pt-BR" b="1" dirty="0">
                <a:solidFill>
                  <a:srgbClr val="FF0000"/>
                </a:solidFill>
              </a:rPr>
              <a:t>NH</a:t>
            </a:r>
            <a:r>
              <a:rPr lang="pt-BR" b="1" baseline="-25000" dirty="0">
                <a:solidFill>
                  <a:srgbClr val="FF0000"/>
                </a:solidFill>
              </a:rPr>
              <a:t>3</a:t>
            </a:r>
            <a:r>
              <a:rPr lang="pt-BR" b="1" dirty="0">
                <a:solidFill>
                  <a:srgbClr val="FF0000"/>
                </a:solidFill>
              </a:rPr>
              <a:t> </a:t>
            </a:r>
            <a:r>
              <a:rPr lang="pt-BR" b="1" dirty="0" smtClean="0">
                <a:solidFill>
                  <a:srgbClr val="FF0000"/>
                </a:solidFill>
              </a:rPr>
              <a:t>      +         H</a:t>
            </a:r>
            <a:r>
              <a:rPr lang="pt-BR" b="1" baseline="-25000" dirty="0" smtClean="0">
                <a:solidFill>
                  <a:srgbClr val="FF0000"/>
                </a:solidFill>
              </a:rPr>
              <a:t>2</a:t>
            </a:r>
            <a:r>
              <a:rPr lang="pt-BR" b="1" dirty="0" smtClean="0">
                <a:solidFill>
                  <a:srgbClr val="FF0000"/>
                </a:solidFill>
              </a:rPr>
              <a:t>O                  </a:t>
            </a:r>
            <a:r>
              <a:rPr lang="pt-BR" b="1" dirty="0">
                <a:solidFill>
                  <a:srgbClr val="FF0000"/>
                </a:solidFill>
              </a:rPr>
              <a:t>NH</a:t>
            </a:r>
            <a:r>
              <a:rPr lang="pt-BR" b="1" baseline="-25000" dirty="0">
                <a:solidFill>
                  <a:srgbClr val="FF0000"/>
                </a:solidFill>
              </a:rPr>
              <a:t>4</a:t>
            </a:r>
            <a:r>
              <a:rPr lang="pt-BR" b="1" baseline="30000" dirty="0">
                <a:solidFill>
                  <a:srgbClr val="FF0000"/>
                </a:solidFill>
              </a:rPr>
              <a:t>+</a:t>
            </a:r>
            <a:r>
              <a:rPr lang="pt-BR" b="1" dirty="0">
                <a:solidFill>
                  <a:srgbClr val="FF0000"/>
                </a:solidFill>
              </a:rPr>
              <a:t> </a:t>
            </a:r>
            <a:r>
              <a:rPr lang="pt-BR" b="1" dirty="0" smtClean="0">
                <a:solidFill>
                  <a:srgbClr val="FF0000"/>
                </a:solidFill>
              </a:rPr>
              <a:t>        +          </a:t>
            </a:r>
            <a:r>
              <a:rPr lang="pt-BR" b="1" dirty="0">
                <a:solidFill>
                  <a:srgbClr val="FF0000"/>
                </a:solidFill>
              </a:rPr>
              <a:t>OH</a:t>
            </a:r>
            <a:r>
              <a:rPr lang="pt-BR" b="1" baseline="30000" dirty="0">
                <a:solidFill>
                  <a:srgbClr val="FF0000"/>
                </a:solidFill>
              </a:rPr>
              <a:t>-</a:t>
            </a:r>
          </a:p>
          <a:p>
            <a:pPr algn="l" rtl="0"/>
            <a:r>
              <a:rPr lang="pt-BR" b="1" dirty="0"/>
              <a:t>base -1     acid -2                     acid-1   </a:t>
            </a:r>
            <a:r>
              <a:rPr lang="pt-BR" b="1" dirty="0" smtClean="0"/>
              <a:t>                </a:t>
            </a:r>
            <a:r>
              <a:rPr lang="pt-BR" b="1" dirty="0"/>
              <a:t>base-1 </a:t>
            </a:r>
          </a:p>
          <a:p>
            <a:pPr algn="l" rtl="0"/>
            <a:r>
              <a:rPr lang="pt-BR" b="1" dirty="0">
                <a:solidFill>
                  <a:srgbClr val="FF0000"/>
                </a:solidFill>
              </a:rPr>
              <a:t>                                              </a:t>
            </a:r>
            <a:r>
              <a:rPr lang="pt-BR" b="1" dirty="0" smtClean="0">
                <a:solidFill>
                  <a:srgbClr val="FF0000"/>
                </a:solidFill>
              </a:rPr>
              <a:t> </a:t>
            </a:r>
            <a:r>
              <a:rPr lang="pt-BR" b="1" dirty="0">
                <a:solidFill>
                  <a:srgbClr val="FF0000"/>
                </a:solidFill>
              </a:rPr>
              <a:t>Conjugate  </a:t>
            </a:r>
            <a:r>
              <a:rPr lang="pt-BR" b="1" dirty="0" smtClean="0">
                <a:solidFill>
                  <a:srgbClr val="FF0000"/>
                </a:solidFill>
              </a:rPr>
              <a:t>         Conjugate </a:t>
            </a:r>
            <a:endParaRPr lang="pt-BR" b="1" dirty="0">
              <a:solidFill>
                <a:srgbClr val="FF0000"/>
              </a:solidFill>
            </a:endParaRPr>
          </a:p>
          <a:p>
            <a:pPr algn="l" rtl="0"/>
            <a:r>
              <a:rPr lang="pt-BR" b="1" dirty="0">
                <a:solidFill>
                  <a:srgbClr val="FF0000"/>
                </a:solidFill>
              </a:rPr>
              <a:t>                                               </a:t>
            </a:r>
            <a:r>
              <a:rPr lang="pt-BR" b="1" dirty="0" smtClean="0">
                <a:solidFill>
                  <a:srgbClr val="FF0000"/>
                </a:solidFill>
              </a:rPr>
              <a:t>     </a:t>
            </a:r>
            <a:r>
              <a:rPr lang="pt-BR" b="1" dirty="0">
                <a:solidFill>
                  <a:srgbClr val="FF0000"/>
                </a:solidFill>
              </a:rPr>
              <a:t>Acid </a:t>
            </a:r>
            <a:r>
              <a:rPr lang="pt-BR" b="1" dirty="0" smtClean="0">
                <a:solidFill>
                  <a:srgbClr val="FF0000"/>
                </a:solidFill>
              </a:rPr>
              <a:t>                   </a:t>
            </a:r>
            <a:r>
              <a:rPr lang="pt-BR" b="1" dirty="0">
                <a:solidFill>
                  <a:srgbClr val="FF0000"/>
                </a:solidFill>
              </a:rPr>
              <a:t>Base </a:t>
            </a:r>
            <a:endParaRPr lang="en-US" b="1" dirty="0" smtClean="0">
              <a:solidFill>
                <a:srgbClr val="FF0000"/>
              </a:solidFill>
            </a:endParaRPr>
          </a:p>
          <a:p>
            <a:pPr algn="l" rtl="0"/>
            <a:r>
              <a:rPr lang="en-US" b="1" dirty="0"/>
              <a:t>water is </a:t>
            </a:r>
            <a:r>
              <a:rPr lang="en-US" b="1" dirty="0" err="1"/>
              <a:t>amphprotic</a:t>
            </a:r>
            <a:r>
              <a:rPr lang="en-US" b="1" dirty="0"/>
              <a:t> solvent because it exhibits both acidic and basic </a:t>
            </a:r>
            <a:r>
              <a:rPr lang="en-US" b="1" dirty="0" smtClean="0"/>
              <a:t>properties</a:t>
            </a:r>
            <a:r>
              <a:rPr lang="en-US" b="1" dirty="0"/>
              <a:t>. </a:t>
            </a:r>
            <a:endParaRPr lang="en-US" b="1" dirty="0" smtClean="0"/>
          </a:p>
          <a:p>
            <a:pPr algn="just" rtl="0"/>
            <a:r>
              <a:rPr lang="en-US" b="1" dirty="0"/>
              <a:t>After an acid has donate a proton the species that remains is capable </a:t>
            </a:r>
            <a:r>
              <a:rPr lang="en-US" b="1" dirty="0" smtClean="0"/>
              <a:t>of </a:t>
            </a:r>
            <a:r>
              <a:rPr lang="en-US" b="1" dirty="0"/>
              <a:t>accepting proton to reform the original acid then every acid is </a:t>
            </a:r>
            <a:r>
              <a:rPr lang="en-US" b="1" dirty="0" smtClean="0"/>
              <a:t>paired </a:t>
            </a:r>
            <a:r>
              <a:rPr lang="en-US" b="1" dirty="0"/>
              <a:t>with its corresponding base which is called as conjugate base.</a:t>
            </a:r>
            <a:endParaRPr lang="ar-IQ" b="1" dirty="0"/>
          </a:p>
        </p:txBody>
      </p:sp>
      <p:cxnSp>
        <p:nvCxnSpPr>
          <p:cNvPr id="4" name="رابط كسهم مستقيم 3"/>
          <p:cNvCxnSpPr/>
          <p:nvPr/>
        </p:nvCxnSpPr>
        <p:spPr>
          <a:xfrm flipV="1">
            <a:off x="3411940" y="586856"/>
            <a:ext cx="941696" cy="272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رابط كسهم مستقيم 4"/>
          <p:cNvCxnSpPr/>
          <p:nvPr/>
        </p:nvCxnSpPr>
        <p:spPr>
          <a:xfrm flipV="1">
            <a:off x="3411940" y="2486168"/>
            <a:ext cx="941696" cy="272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32100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8365" y="300250"/>
            <a:ext cx="11709778" cy="6086901"/>
          </a:xfrm>
        </p:spPr>
        <p:txBody>
          <a:bodyPr>
            <a:normAutofit/>
          </a:bodyPr>
          <a:lstStyle/>
          <a:p>
            <a:pPr algn="l" rtl="0"/>
            <a:r>
              <a:rPr lang="en-US" sz="3200" b="1" dirty="0" smtClean="0">
                <a:solidFill>
                  <a:srgbClr val="00B0F0"/>
                </a:solidFill>
              </a:rPr>
              <a:t>Chemical Reactions Divided into:</a:t>
            </a:r>
          </a:p>
          <a:p>
            <a:pPr algn="l" rtl="0"/>
            <a:r>
              <a:rPr lang="en-US" sz="3200" b="1" dirty="0" smtClean="0">
                <a:solidFill>
                  <a:srgbClr val="FF0000"/>
                </a:solidFill>
              </a:rPr>
              <a:t>1-  Irreversible Reactions: </a:t>
            </a:r>
          </a:p>
          <a:p>
            <a:pPr algn="just" rtl="0"/>
            <a:r>
              <a:rPr lang="en-US" sz="3200" b="1" dirty="0" smtClean="0"/>
              <a:t>A chemical reaction that can occur in one direction reactions, so that the reactants are completely consumed in the reaction and shown by one arrow. </a:t>
            </a:r>
          </a:p>
          <a:p>
            <a:pPr algn="l" rtl="0"/>
            <a:r>
              <a:rPr lang="en-US" sz="3200" b="1" dirty="0" smtClean="0"/>
              <a:t>                              </a:t>
            </a:r>
            <a:r>
              <a:rPr lang="en-US" sz="3200" b="1" dirty="0" err="1" smtClean="0"/>
              <a:t>HCl</a:t>
            </a:r>
            <a:r>
              <a:rPr lang="en-US" sz="3200" b="1" dirty="0" smtClean="0"/>
              <a:t> + </a:t>
            </a:r>
            <a:r>
              <a:rPr lang="en-US" sz="3200" b="1" dirty="0" err="1" smtClean="0"/>
              <a:t>NaOH</a:t>
            </a:r>
            <a:r>
              <a:rPr lang="en-US" sz="3200" b="1" dirty="0" smtClean="0"/>
              <a:t>                </a:t>
            </a:r>
            <a:r>
              <a:rPr lang="en-US" sz="3200" b="1" dirty="0" err="1" smtClean="0"/>
              <a:t>NaCl</a:t>
            </a:r>
            <a:r>
              <a:rPr lang="en-US" sz="3200" b="1" dirty="0" smtClean="0"/>
              <a:t> + H</a:t>
            </a:r>
            <a:r>
              <a:rPr lang="en-US" sz="3200" b="1" baseline="-25000" dirty="0" smtClean="0"/>
              <a:t>2</a:t>
            </a:r>
            <a:r>
              <a:rPr lang="en-US" sz="3200" b="1" dirty="0" smtClean="0"/>
              <a:t>O</a:t>
            </a:r>
          </a:p>
          <a:p>
            <a:pPr algn="l" rtl="0"/>
            <a:r>
              <a:rPr lang="en-US" sz="3200" b="1" dirty="0" smtClean="0">
                <a:solidFill>
                  <a:srgbClr val="FF0000"/>
                </a:solidFill>
              </a:rPr>
              <a:t>2- Reversible Reactions:</a:t>
            </a:r>
          </a:p>
          <a:p>
            <a:pPr algn="just" rtl="0"/>
            <a:r>
              <a:rPr lang="en-US" sz="3200" b="1" dirty="0" smtClean="0"/>
              <a:t>A chemical reaction that can occur in both directions (the forward   and backward directions), so that the reactants are incompletely   consumed in the reaction and shown by two arrows</a:t>
            </a:r>
          </a:p>
          <a:p>
            <a:pPr marL="0" indent="0" algn="l" rtl="0">
              <a:buNone/>
            </a:pPr>
            <a:r>
              <a:rPr lang="en-US" sz="3200" b="1" dirty="0" smtClean="0"/>
              <a:t>CH</a:t>
            </a:r>
            <a:r>
              <a:rPr lang="en-US" sz="3200" b="1" baseline="-25000" dirty="0" smtClean="0"/>
              <a:t>3</a:t>
            </a:r>
            <a:r>
              <a:rPr lang="en-US" sz="3200" b="1" dirty="0" smtClean="0"/>
              <a:t>COOH + </a:t>
            </a:r>
            <a:r>
              <a:rPr lang="en-US" sz="3200" b="1" dirty="0" err="1" smtClean="0"/>
              <a:t>NaOH</a:t>
            </a:r>
            <a:r>
              <a:rPr lang="en-US" sz="3200" b="1" dirty="0" smtClean="0"/>
              <a:t>                     CH</a:t>
            </a:r>
            <a:r>
              <a:rPr lang="en-US" sz="3200" b="1" baseline="-25000" dirty="0" smtClean="0"/>
              <a:t>3</a:t>
            </a:r>
            <a:r>
              <a:rPr lang="en-US" sz="3200" b="1" dirty="0" smtClean="0"/>
              <a:t>COONa + H</a:t>
            </a:r>
            <a:r>
              <a:rPr lang="en-US" sz="3200" b="1" baseline="-25000" dirty="0" smtClean="0"/>
              <a:t>2</a:t>
            </a:r>
            <a:r>
              <a:rPr lang="en-US" sz="3200" b="1" dirty="0" smtClean="0"/>
              <a:t>O</a:t>
            </a:r>
          </a:p>
        </p:txBody>
      </p:sp>
      <p:cxnSp>
        <p:nvCxnSpPr>
          <p:cNvPr id="5" name="رابط كسهم مستقيم 4"/>
          <p:cNvCxnSpPr/>
          <p:nvPr/>
        </p:nvCxnSpPr>
        <p:spPr>
          <a:xfrm flipV="1">
            <a:off x="5472752" y="3138985"/>
            <a:ext cx="941696" cy="272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رابط كسهم مستقيم 6"/>
          <p:cNvCxnSpPr/>
          <p:nvPr/>
        </p:nvCxnSpPr>
        <p:spPr>
          <a:xfrm flipV="1">
            <a:off x="3916907" y="5707040"/>
            <a:ext cx="941696" cy="272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رابط كسهم مستقيم 7"/>
          <p:cNvCxnSpPr/>
          <p:nvPr/>
        </p:nvCxnSpPr>
        <p:spPr>
          <a:xfrm flipH="1">
            <a:off x="3916906" y="5873087"/>
            <a:ext cx="941697" cy="113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3467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7421" y="232012"/>
            <a:ext cx="11764369" cy="6441743"/>
          </a:xfrm>
        </p:spPr>
        <p:txBody>
          <a:bodyPr/>
          <a:lstStyle/>
          <a:p>
            <a:pPr algn="just" rtl="0"/>
            <a:r>
              <a:rPr lang="en-US" dirty="0" smtClean="0"/>
              <a:t> Most of the reactions that are useful for chemical analysis proceed rapidly to a state of chemical equilibrium in which reactants and products exist in constant ratios. The knowledge of this ratio permits the chemists to decide whether the reaction is suitable for chemical analysis or not. Equilibrium constant expressions are algebraic equations that relate to the concentrations of reactants or products.</a:t>
            </a:r>
            <a:endParaRPr lang="ar-IQ" dirty="0"/>
          </a:p>
        </p:txBody>
      </p:sp>
      <p:pic>
        <p:nvPicPr>
          <p:cNvPr id="4" name="عنصر نائب للمحتوى 4"/>
          <p:cNvPicPr>
            <a:picLocks noChangeAspect="1"/>
          </p:cNvPicPr>
          <p:nvPr/>
        </p:nvPicPr>
        <p:blipFill>
          <a:blip r:embed="rId2"/>
          <a:stretch>
            <a:fillRect/>
          </a:stretch>
        </p:blipFill>
        <p:spPr>
          <a:xfrm>
            <a:off x="2169993" y="2606722"/>
            <a:ext cx="8134067" cy="3548417"/>
          </a:xfrm>
          <a:prstGeom prst="rect">
            <a:avLst/>
          </a:prstGeom>
        </p:spPr>
      </p:pic>
    </p:spTree>
    <p:extLst>
      <p:ext uri="{BB962C8B-B14F-4D97-AF65-F5344CB8AC3E}">
        <p14:creationId xmlns:p14="http://schemas.microsoft.com/office/powerpoint/2010/main" val="4138655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148396"/>
            <a:ext cx="10515600" cy="834244"/>
          </a:xfrm>
        </p:spPr>
        <p:txBody>
          <a:bodyPr/>
          <a:lstStyle/>
          <a:p>
            <a:pPr algn="ctr"/>
            <a:r>
              <a:rPr lang="en-US" b="1" dirty="0" smtClean="0">
                <a:solidFill>
                  <a:srgbClr val="FF0000"/>
                </a:solidFill>
              </a:rPr>
              <a:t>Volumetric analysis (titration analysis) </a:t>
            </a:r>
            <a:endParaRPr lang="ar-IQ" b="1" dirty="0">
              <a:solidFill>
                <a:srgbClr val="FF0000"/>
              </a:solidFill>
            </a:endParaRPr>
          </a:p>
        </p:txBody>
      </p:sp>
      <p:sp>
        <p:nvSpPr>
          <p:cNvPr id="3" name="عنصر نائب للمحتوى 2"/>
          <p:cNvSpPr>
            <a:spLocks noGrp="1"/>
          </p:cNvSpPr>
          <p:nvPr>
            <p:ph idx="1"/>
          </p:nvPr>
        </p:nvSpPr>
        <p:spPr>
          <a:xfrm>
            <a:off x="95534" y="982640"/>
            <a:ext cx="11996382" cy="4585647"/>
          </a:xfrm>
        </p:spPr>
        <p:txBody>
          <a:bodyPr>
            <a:normAutofit/>
          </a:bodyPr>
          <a:lstStyle/>
          <a:p>
            <a:pPr algn="justLow" rtl="0"/>
            <a:r>
              <a:rPr lang="en-US" dirty="0"/>
              <a:t> These are the most useful and accurate analytical techniques, especially for </a:t>
            </a:r>
            <a:r>
              <a:rPr lang="en-US" dirty="0" err="1"/>
              <a:t>millimole</a:t>
            </a:r>
            <a:r>
              <a:rPr lang="en-US" dirty="0"/>
              <a:t> amounts of </a:t>
            </a:r>
            <a:r>
              <a:rPr lang="en-US" dirty="0" err="1"/>
              <a:t>analyte</a:t>
            </a:r>
            <a:r>
              <a:rPr lang="en-US" dirty="0"/>
              <a:t>. They are rapid and can be automated, and they can be applied to smaller amounts of </a:t>
            </a:r>
            <a:r>
              <a:rPr lang="en-US" dirty="0" err="1"/>
              <a:t>analyte</a:t>
            </a:r>
            <a:r>
              <a:rPr lang="en-US" dirty="0"/>
              <a:t> when combined with a sensitive instrumental technique for detecting the completion of the titration reaction, </a:t>
            </a:r>
            <a:r>
              <a:rPr lang="en-US" b="1" dirty="0">
                <a:solidFill>
                  <a:srgbClr val="FF0000"/>
                </a:solidFill>
              </a:rPr>
              <a:t>for example, </a:t>
            </a:r>
            <a:r>
              <a:rPr lang="en-US" dirty="0"/>
              <a:t>pH measurement. In a titration, the test substance (</a:t>
            </a:r>
            <a:r>
              <a:rPr lang="en-US" dirty="0" err="1"/>
              <a:t>analyte</a:t>
            </a:r>
            <a:r>
              <a:rPr lang="en-US" dirty="0"/>
              <a:t>) in reacts with a reagent added from a burette as a solution of known concentration. This is referred to as a standard solution and is called the titrant. The volume of titrant required to just completely react with the </a:t>
            </a:r>
            <a:r>
              <a:rPr lang="en-US" dirty="0" err="1"/>
              <a:t>analyte</a:t>
            </a:r>
            <a:r>
              <a:rPr lang="en-US" dirty="0"/>
              <a:t> is measured. Since we know the concentration as well as the reaction between the </a:t>
            </a:r>
            <a:r>
              <a:rPr lang="en-US" dirty="0" err="1"/>
              <a:t>analyte</a:t>
            </a:r>
            <a:r>
              <a:rPr lang="en-US" dirty="0"/>
              <a:t> and the reagent, we can calculate the amount of </a:t>
            </a:r>
            <a:r>
              <a:rPr lang="en-US" dirty="0" err="1"/>
              <a:t>analyte</a:t>
            </a:r>
            <a:r>
              <a:rPr lang="en-US" dirty="0"/>
              <a:t>. </a:t>
            </a:r>
          </a:p>
        </p:txBody>
      </p:sp>
    </p:spTree>
    <p:extLst>
      <p:ext uri="{BB962C8B-B14F-4D97-AF65-F5344CB8AC3E}">
        <p14:creationId xmlns:p14="http://schemas.microsoft.com/office/powerpoint/2010/main" val="3213923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5660" y="300250"/>
            <a:ext cx="11641540" cy="6346209"/>
          </a:xfrm>
        </p:spPr>
        <p:txBody>
          <a:bodyPr>
            <a:normAutofit lnSpcReduction="10000"/>
          </a:bodyPr>
          <a:lstStyle/>
          <a:p>
            <a:pPr algn="l" rtl="0"/>
            <a:r>
              <a:rPr lang="en-US" sz="3200" b="1" dirty="0" smtClean="0">
                <a:solidFill>
                  <a:srgbClr val="00B0F0"/>
                </a:solidFill>
              </a:rPr>
              <a:t>Classification of volumetric or titration methods:- </a:t>
            </a:r>
            <a:endParaRPr lang="en-US" sz="3200" b="1" dirty="0">
              <a:solidFill>
                <a:srgbClr val="00B0F0"/>
              </a:solidFill>
            </a:endParaRPr>
          </a:p>
          <a:p>
            <a:pPr algn="just" rtl="0"/>
            <a:r>
              <a:rPr lang="en-US" sz="3200" dirty="0"/>
              <a:t>(1) </a:t>
            </a:r>
            <a:r>
              <a:rPr lang="en-US" sz="3200" b="1" dirty="0">
                <a:solidFill>
                  <a:srgbClr val="FF0000"/>
                </a:solidFill>
              </a:rPr>
              <a:t>Neutralization (acid-base) titrations: </a:t>
            </a:r>
            <a:r>
              <a:rPr lang="en-US" sz="3200" dirty="0"/>
              <a:t>Many compounds, both inorganic and organic, are either acids or bases that can be titrated with a standard solution of a strong base or a strong acid. The endpoint of these titrations is easy to detect, either by means of an indicator or by following the change in pH with a pH meter.</a:t>
            </a:r>
          </a:p>
          <a:p>
            <a:pPr algn="just" rtl="0"/>
            <a:r>
              <a:rPr lang="en-US" sz="3200" dirty="0"/>
              <a:t>(2) </a:t>
            </a:r>
            <a:r>
              <a:rPr lang="en-US" sz="3200" b="1" dirty="0">
                <a:solidFill>
                  <a:srgbClr val="FF0000"/>
                </a:solidFill>
              </a:rPr>
              <a:t>Precipitation titrations: </a:t>
            </a:r>
            <a:r>
              <a:rPr lang="en-US" sz="3200" dirty="0"/>
              <a:t>In the case of precipitation, the titrant forms an insoluble product with the </a:t>
            </a:r>
            <a:r>
              <a:rPr lang="en-US" sz="3200" dirty="0" err="1"/>
              <a:t>analyte</a:t>
            </a:r>
            <a:r>
              <a:rPr lang="en-US" sz="3200" dirty="0"/>
              <a:t>. An example is the titration of chloride ions with silver nitrate solution to form a silver chloride precipitate.</a:t>
            </a:r>
          </a:p>
          <a:p>
            <a:pPr algn="just" rtl="0"/>
            <a:r>
              <a:rPr lang="en-US" sz="3200" dirty="0"/>
              <a:t> (3) </a:t>
            </a:r>
            <a:r>
              <a:rPr lang="en-US" sz="3200" b="1" dirty="0" err="1">
                <a:solidFill>
                  <a:srgbClr val="FF0000"/>
                </a:solidFill>
              </a:rPr>
              <a:t>Complexometric</a:t>
            </a:r>
            <a:r>
              <a:rPr lang="en-US" sz="3200" b="1" dirty="0">
                <a:solidFill>
                  <a:srgbClr val="FF0000"/>
                </a:solidFill>
              </a:rPr>
              <a:t> titrations (sometimes </a:t>
            </a:r>
            <a:r>
              <a:rPr lang="en-US" sz="3200" b="1" dirty="0" err="1">
                <a:solidFill>
                  <a:srgbClr val="FF0000"/>
                </a:solidFill>
              </a:rPr>
              <a:t>chelatometry</a:t>
            </a:r>
            <a:r>
              <a:rPr lang="en-US" sz="3200" b="1" dirty="0">
                <a:solidFill>
                  <a:srgbClr val="FF0000"/>
                </a:solidFill>
              </a:rPr>
              <a:t>) </a:t>
            </a:r>
            <a:r>
              <a:rPr lang="en-US" sz="3200" dirty="0"/>
              <a:t>is a form of volumetric analysis in which the formation of a colored complex is used to indicate the end point of a titration. </a:t>
            </a:r>
            <a:r>
              <a:rPr lang="en-US" sz="3200" dirty="0" err="1"/>
              <a:t>Complexometric</a:t>
            </a:r>
            <a:r>
              <a:rPr lang="en-US" sz="3200" dirty="0"/>
              <a:t> titrations are particularly useful for the determination of a mixture of different metal ions in a solution. </a:t>
            </a:r>
            <a:endParaRPr lang="ar-IQ" sz="3200" dirty="0"/>
          </a:p>
        </p:txBody>
      </p:sp>
    </p:spTree>
    <p:extLst>
      <p:ext uri="{BB962C8B-B14F-4D97-AF65-F5344CB8AC3E}">
        <p14:creationId xmlns:p14="http://schemas.microsoft.com/office/powerpoint/2010/main" val="1461861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59558" y="327546"/>
            <a:ext cx="11327642" cy="6223379"/>
          </a:xfrm>
        </p:spPr>
        <p:txBody>
          <a:bodyPr/>
          <a:lstStyle/>
          <a:p>
            <a:pPr algn="l" rtl="0"/>
            <a:r>
              <a:rPr lang="en-US" dirty="0"/>
              <a:t> (4) </a:t>
            </a:r>
            <a:r>
              <a:rPr lang="en-US" b="1" dirty="0">
                <a:solidFill>
                  <a:srgbClr val="FF0000"/>
                </a:solidFill>
              </a:rPr>
              <a:t>Reduction-Oxidation titrations: </a:t>
            </a:r>
            <a:r>
              <a:rPr lang="en-US" dirty="0"/>
              <a:t>These (redox) titrations involve the titration of an oxidizing agent with a reducing agent or vice versa . An oxidizing agent gains electrons and a reducing agent loses electrons in a reaction between them. </a:t>
            </a:r>
          </a:p>
        </p:txBody>
      </p:sp>
    </p:spTree>
    <p:extLst>
      <p:ext uri="{BB962C8B-B14F-4D97-AF65-F5344CB8AC3E}">
        <p14:creationId xmlns:p14="http://schemas.microsoft.com/office/powerpoint/2010/main" val="2205110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4717" y="286602"/>
            <a:ext cx="11764370" cy="6455391"/>
          </a:xfrm>
        </p:spPr>
        <p:txBody>
          <a:bodyPr>
            <a:normAutofit/>
          </a:bodyPr>
          <a:lstStyle/>
          <a:p>
            <a:pPr algn="ctr" rtl="0"/>
            <a:r>
              <a:rPr lang="en-US" sz="4000" b="1" dirty="0">
                <a:solidFill>
                  <a:srgbClr val="FF0000"/>
                </a:solidFill>
              </a:rPr>
              <a:t>p-Functions</a:t>
            </a:r>
            <a:r>
              <a:rPr lang="en-US" dirty="0"/>
              <a:t>: </a:t>
            </a:r>
          </a:p>
          <a:p>
            <a:pPr algn="l" rtl="0"/>
            <a:endParaRPr lang="en-US" dirty="0"/>
          </a:p>
          <a:p>
            <a:pPr algn="just" rtl="0"/>
            <a:r>
              <a:rPr lang="en-US" dirty="0"/>
              <a:t> Scientists frequently express the concentration of a species in terms of its p-function or p-value. The p-value is the negative logarithm (to the base 10) of the molar concentration of that species. Thus, for species X, </a:t>
            </a:r>
          </a:p>
          <a:p>
            <a:pPr algn="ctr" rtl="0"/>
            <a:r>
              <a:rPr lang="en-US" dirty="0" err="1" smtClean="0">
                <a:solidFill>
                  <a:srgbClr val="FF0000"/>
                </a:solidFill>
              </a:rPr>
              <a:t>pX</a:t>
            </a:r>
            <a:r>
              <a:rPr lang="en-US" dirty="0" smtClean="0">
                <a:solidFill>
                  <a:srgbClr val="FF0000"/>
                </a:solidFill>
              </a:rPr>
              <a:t> </a:t>
            </a:r>
            <a:r>
              <a:rPr lang="en-US" dirty="0">
                <a:solidFill>
                  <a:srgbClr val="FF0000"/>
                </a:solidFill>
              </a:rPr>
              <a:t>= -log [X] </a:t>
            </a:r>
          </a:p>
          <a:p>
            <a:pPr algn="just" rtl="0"/>
            <a:r>
              <a:rPr lang="en-US" dirty="0"/>
              <a:t>   As shown by the following examples, p-values offer the advantage of allowing </a:t>
            </a:r>
            <a:r>
              <a:rPr lang="en-US" dirty="0" smtClean="0"/>
              <a:t>concentrations </a:t>
            </a:r>
            <a:r>
              <a:rPr lang="en-US" dirty="0"/>
              <a:t>that vary over ten or more orders of magnitude to be expressed in </a:t>
            </a:r>
            <a:r>
              <a:rPr lang="en-US" dirty="0" smtClean="0"/>
              <a:t>terms </a:t>
            </a:r>
            <a:r>
              <a:rPr lang="en-US" dirty="0"/>
              <a:t>of small positive numbers.</a:t>
            </a:r>
            <a:endParaRPr lang="ar-IQ" dirty="0"/>
          </a:p>
        </p:txBody>
      </p:sp>
    </p:spTree>
    <p:extLst>
      <p:ext uri="{BB962C8B-B14F-4D97-AF65-F5344CB8AC3E}">
        <p14:creationId xmlns:p14="http://schemas.microsoft.com/office/powerpoint/2010/main" val="1305426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a:xfrm>
                <a:off x="191069" y="163772"/>
                <a:ext cx="11737073" cy="6469039"/>
              </a:xfrm>
            </p:spPr>
            <p:txBody>
              <a:bodyPr>
                <a:normAutofit/>
              </a:bodyPr>
              <a:lstStyle/>
              <a:p>
                <a:pPr algn="l" rtl="0"/>
                <a:r>
                  <a:rPr lang="en-US" sz="3200" b="1" dirty="0">
                    <a:solidFill>
                      <a:srgbClr val="00B0F0"/>
                    </a:solidFill>
                  </a:rPr>
                  <a:t>Example </a:t>
                </a:r>
                <a:r>
                  <a:rPr lang="en-US" sz="3200" b="1" dirty="0" smtClean="0">
                    <a:solidFill>
                      <a:srgbClr val="00B0F0"/>
                    </a:solidFill>
                  </a:rPr>
                  <a:t>: </a:t>
                </a:r>
                <a:r>
                  <a:rPr lang="en-US" sz="3200" b="1" dirty="0">
                    <a:solidFill>
                      <a:srgbClr val="00B0F0"/>
                    </a:solidFill>
                  </a:rPr>
                  <a:t>Calculate the p-value for each ion in a solution that is 2.00 X 10</a:t>
                </a:r>
                <a:r>
                  <a:rPr lang="en-US" sz="3200" b="1" baseline="30000" dirty="0">
                    <a:solidFill>
                      <a:srgbClr val="00B0F0"/>
                    </a:solidFill>
                  </a:rPr>
                  <a:t>-3</a:t>
                </a:r>
                <a:r>
                  <a:rPr lang="en-US" sz="3200" b="1" dirty="0">
                    <a:solidFill>
                      <a:srgbClr val="00B0F0"/>
                    </a:solidFill>
                  </a:rPr>
                  <a:t> </a:t>
                </a:r>
                <a:r>
                  <a:rPr lang="en-US" sz="3200" b="1" dirty="0" smtClean="0">
                    <a:solidFill>
                      <a:srgbClr val="00B0F0"/>
                    </a:solidFill>
                  </a:rPr>
                  <a:t> </a:t>
                </a:r>
                <a:r>
                  <a:rPr lang="en-US" sz="3200" b="1" dirty="0">
                    <a:solidFill>
                      <a:srgbClr val="00B0F0"/>
                    </a:solidFill>
                  </a:rPr>
                  <a:t>M in </a:t>
                </a:r>
                <a:r>
                  <a:rPr lang="en-US" sz="3200" b="1" dirty="0" err="1">
                    <a:solidFill>
                      <a:srgbClr val="00B0F0"/>
                    </a:solidFill>
                  </a:rPr>
                  <a:t>NaCl</a:t>
                </a:r>
                <a:r>
                  <a:rPr lang="en-US" sz="3200" b="1" dirty="0">
                    <a:solidFill>
                      <a:srgbClr val="00B0F0"/>
                    </a:solidFill>
                  </a:rPr>
                  <a:t> and 5.4 X </a:t>
                </a:r>
                <a:r>
                  <a:rPr lang="en-US" sz="3200" b="1" dirty="0" smtClean="0">
                    <a:solidFill>
                      <a:srgbClr val="00B0F0"/>
                    </a:solidFill>
                  </a:rPr>
                  <a:t>10</a:t>
                </a:r>
                <a:r>
                  <a:rPr lang="en-US" sz="3200" b="1" baseline="30000" dirty="0" smtClean="0">
                    <a:solidFill>
                      <a:srgbClr val="00B0F0"/>
                    </a:solidFill>
                  </a:rPr>
                  <a:t>-4</a:t>
                </a:r>
                <a:r>
                  <a:rPr lang="en-US" sz="3200" b="1" dirty="0" smtClean="0">
                    <a:solidFill>
                      <a:srgbClr val="00B0F0"/>
                    </a:solidFill>
                  </a:rPr>
                  <a:t> </a:t>
                </a:r>
                <a:r>
                  <a:rPr lang="en-US" sz="3200" b="1" dirty="0">
                    <a:solidFill>
                      <a:srgbClr val="00B0F0"/>
                    </a:solidFill>
                  </a:rPr>
                  <a:t>M in </a:t>
                </a:r>
                <a:r>
                  <a:rPr lang="en-US" sz="3200" b="1" dirty="0" err="1">
                    <a:solidFill>
                      <a:srgbClr val="00B0F0"/>
                    </a:solidFill>
                  </a:rPr>
                  <a:t>HCl</a:t>
                </a:r>
                <a:r>
                  <a:rPr lang="en-US" sz="3200" b="1" dirty="0">
                    <a:solidFill>
                      <a:srgbClr val="00B0F0"/>
                    </a:solidFill>
                  </a:rPr>
                  <a:t>.</a:t>
                </a:r>
              </a:p>
              <a:p>
                <a:pPr algn="l" rtl="0"/>
                <a:endParaRPr lang="en-US" dirty="0"/>
              </a:p>
              <a:p>
                <a:pPr algn="l" rtl="0"/>
                <a:r>
                  <a:rPr lang="en-US" dirty="0"/>
                  <a:t> </a:t>
                </a:r>
                <a:r>
                  <a:rPr lang="en-US" dirty="0" smtClean="0"/>
                  <a:t>Solution                   </a:t>
                </a:r>
                <a:r>
                  <a:rPr lang="en-US" dirty="0"/>
                  <a:t>pH = -log [H</a:t>
                </a:r>
                <a:r>
                  <a:rPr lang="en-US" baseline="30000" dirty="0"/>
                  <a:t>+</a:t>
                </a:r>
                <a:r>
                  <a:rPr lang="en-US" dirty="0"/>
                  <a:t>] = -log (5.4 × 10</a:t>
                </a:r>
                <a:r>
                  <a:rPr lang="en-US" baseline="30000" dirty="0"/>
                  <a:t>-4</a:t>
                </a:r>
                <a:r>
                  <a:rPr lang="en-US" dirty="0"/>
                  <a:t>) = 3.27 </a:t>
                </a:r>
              </a:p>
              <a:p>
                <a:pPr algn="l" rtl="0"/>
                <a:r>
                  <a:rPr lang="en-US" dirty="0"/>
                  <a:t>                                 </a:t>
                </a:r>
                <a:r>
                  <a:rPr lang="en-US" dirty="0" err="1"/>
                  <a:t>pNa</a:t>
                </a:r>
                <a:r>
                  <a:rPr lang="en-US" dirty="0"/>
                  <a:t> = -log (2.00 × 10</a:t>
                </a:r>
                <a:r>
                  <a:rPr lang="en-US" baseline="30000" dirty="0"/>
                  <a:t>-3</a:t>
                </a:r>
                <a:r>
                  <a:rPr lang="en-US" dirty="0"/>
                  <a:t>) = -log 2.00 × </a:t>
                </a:r>
                <a14:m>
                  <m:oMath xmlns:m="http://schemas.openxmlformats.org/officeDocument/2006/math">
                    <m:r>
                      <m:rPr>
                        <m:nor/>
                      </m:rPr>
                      <a:rPr lang="en-US" b="1"/>
                      <m:t>10</m:t>
                    </m:r>
                    <m:r>
                      <m:rPr>
                        <m:nor/>
                      </m:rPr>
                      <a:rPr lang="en-US" b="1" i="0" baseline="30000" smtClean="0"/>
                      <m:t>−</m:t>
                    </m:r>
                    <m:r>
                      <m:rPr>
                        <m:nor/>
                      </m:rPr>
                      <a:rPr lang="en-US" b="1" baseline="30000"/>
                      <m:t>3</m:t>
                    </m:r>
                  </m:oMath>
                </a14:m>
                <a:r>
                  <a:rPr lang="en-US" dirty="0"/>
                  <a:t> = 2.699 </a:t>
                </a:r>
              </a:p>
              <a:p>
                <a:pPr algn="l" rtl="0"/>
                <a:r>
                  <a:rPr lang="en-US" dirty="0"/>
                  <a:t>                                     [Cl-] = 2.00 × 10</a:t>
                </a:r>
                <a:r>
                  <a:rPr lang="en-US" baseline="30000" dirty="0"/>
                  <a:t>-3</a:t>
                </a:r>
                <a:r>
                  <a:rPr lang="en-US" dirty="0"/>
                  <a:t> M + 5.4 × </a:t>
                </a:r>
                <a:r>
                  <a:rPr lang="en-US" dirty="0" smtClean="0"/>
                  <a:t>10</a:t>
                </a:r>
                <a:r>
                  <a:rPr lang="en-US" baseline="30000" dirty="0" smtClean="0"/>
                  <a:t>-4</a:t>
                </a:r>
                <a:r>
                  <a:rPr lang="en-US" dirty="0" smtClean="0"/>
                  <a:t> </a:t>
                </a:r>
                <a:r>
                  <a:rPr lang="en-US" dirty="0"/>
                  <a:t>M </a:t>
                </a:r>
              </a:p>
              <a:p>
                <a:pPr algn="l" rtl="0"/>
                <a:r>
                  <a:rPr lang="en-US" dirty="0"/>
                  <a:t>                                        =2.00 × </a:t>
                </a:r>
                <a14:m>
                  <m:oMath xmlns:m="http://schemas.openxmlformats.org/officeDocument/2006/math">
                    <m:r>
                      <m:rPr>
                        <m:nor/>
                      </m:rPr>
                      <a:rPr lang="en-US" b="1"/>
                      <m:t>10</m:t>
                    </m:r>
                    <m:r>
                      <m:rPr>
                        <m:nor/>
                      </m:rPr>
                      <a:rPr lang="en-US" b="1" baseline="30000"/>
                      <m:t>−</m:t>
                    </m:r>
                    <m:r>
                      <m:rPr>
                        <m:nor/>
                      </m:rPr>
                      <a:rPr lang="en-US" b="1" baseline="30000"/>
                      <m:t>3</m:t>
                    </m:r>
                  </m:oMath>
                </a14:m>
                <a:r>
                  <a:rPr lang="en-US" baseline="30000" dirty="0"/>
                  <a:t> </a:t>
                </a:r>
                <a:r>
                  <a:rPr lang="en-US" dirty="0"/>
                  <a:t>M + 0.54 × </a:t>
                </a:r>
                <a14:m>
                  <m:oMath xmlns:m="http://schemas.openxmlformats.org/officeDocument/2006/math">
                    <m:r>
                      <m:rPr>
                        <m:nor/>
                      </m:rPr>
                      <a:rPr lang="en-US" b="1"/>
                      <m:t>10</m:t>
                    </m:r>
                    <m:r>
                      <m:rPr>
                        <m:nor/>
                      </m:rPr>
                      <a:rPr lang="en-US" b="1" baseline="30000"/>
                      <m:t>−</m:t>
                    </m:r>
                    <m:r>
                      <m:rPr>
                        <m:nor/>
                      </m:rPr>
                      <a:rPr lang="en-US" b="1" baseline="30000"/>
                      <m:t>3</m:t>
                    </m:r>
                  </m:oMath>
                </a14:m>
                <a:r>
                  <a:rPr lang="en-US" baseline="30000" dirty="0"/>
                  <a:t> </a:t>
                </a:r>
                <a:r>
                  <a:rPr lang="en-US" dirty="0"/>
                  <a:t>M = 2.54 × 10</a:t>
                </a:r>
                <a:r>
                  <a:rPr lang="en-US" baseline="30000" dirty="0"/>
                  <a:t>-3</a:t>
                </a:r>
                <a:r>
                  <a:rPr lang="en-US" dirty="0"/>
                  <a:t> M </a:t>
                </a:r>
              </a:p>
              <a:p>
                <a:pPr algn="l" rtl="0"/>
                <a:r>
                  <a:rPr lang="en-US" dirty="0"/>
                  <a:t>                                          </a:t>
                </a:r>
                <a:r>
                  <a:rPr lang="en-US" dirty="0" err="1"/>
                  <a:t>pCl</a:t>
                </a:r>
                <a:r>
                  <a:rPr lang="en-US" dirty="0"/>
                  <a:t> = -log 2.54 × 10</a:t>
                </a:r>
                <a:r>
                  <a:rPr lang="en-US" baseline="30000" dirty="0"/>
                  <a:t>-3</a:t>
                </a:r>
                <a:r>
                  <a:rPr lang="en-US" dirty="0"/>
                  <a:t> M = </a:t>
                </a:r>
                <a:r>
                  <a:rPr lang="en-US" dirty="0" smtClean="0"/>
                  <a:t>2.595</a:t>
                </a:r>
              </a:p>
              <a:p>
                <a:pPr algn="l" rtl="0"/>
                <a:r>
                  <a:rPr lang="en-US" sz="3200" b="1" dirty="0" smtClean="0">
                    <a:solidFill>
                      <a:srgbClr val="00B0F0"/>
                    </a:solidFill>
                  </a:rPr>
                  <a:t>Example:  </a:t>
                </a:r>
                <a:r>
                  <a:rPr lang="en-US" sz="3200" b="1" dirty="0">
                    <a:solidFill>
                      <a:srgbClr val="00B0F0"/>
                    </a:solidFill>
                  </a:rPr>
                  <a:t>Calculate the molar concentration of Ag</a:t>
                </a:r>
                <a:r>
                  <a:rPr lang="en-US" sz="3200" b="1" baseline="30000" dirty="0">
                    <a:solidFill>
                      <a:srgbClr val="00B0F0"/>
                    </a:solidFill>
                  </a:rPr>
                  <a:t>+</a:t>
                </a:r>
                <a:r>
                  <a:rPr lang="en-US" sz="3200" b="1" dirty="0">
                    <a:solidFill>
                      <a:srgbClr val="00B0F0"/>
                    </a:solidFill>
                  </a:rPr>
                  <a:t> in a solution that has a </a:t>
                </a:r>
                <a:r>
                  <a:rPr lang="en-US" sz="3200" b="1" dirty="0" err="1" smtClean="0">
                    <a:solidFill>
                      <a:srgbClr val="00B0F0"/>
                    </a:solidFill>
                  </a:rPr>
                  <a:t>pAg</a:t>
                </a:r>
                <a:r>
                  <a:rPr lang="en-US" sz="3200" b="1" dirty="0" smtClean="0">
                    <a:solidFill>
                      <a:srgbClr val="00B0F0"/>
                    </a:solidFill>
                  </a:rPr>
                  <a:t> </a:t>
                </a:r>
                <a:r>
                  <a:rPr lang="en-US" sz="3200" b="1" dirty="0">
                    <a:solidFill>
                      <a:srgbClr val="00B0F0"/>
                    </a:solidFill>
                  </a:rPr>
                  <a:t>of 6.372.   </a:t>
                </a:r>
              </a:p>
              <a:p>
                <a:pPr algn="l" rtl="0"/>
                <a:r>
                  <a:rPr lang="en-US" dirty="0"/>
                  <a:t>Solution:  </a:t>
                </a:r>
              </a:p>
              <a:p>
                <a:pPr algn="l" rtl="0"/>
                <a:r>
                  <a:rPr lang="en-US" dirty="0"/>
                  <a:t> </a:t>
                </a:r>
                <a:r>
                  <a:rPr lang="en-US" dirty="0" err="1" smtClean="0"/>
                  <a:t>pAg</a:t>
                </a:r>
                <a:r>
                  <a:rPr lang="en-US" dirty="0" smtClean="0"/>
                  <a:t> </a:t>
                </a:r>
                <a:r>
                  <a:rPr lang="en-US" dirty="0"/>
                  <a:t>= -log [Ag</a:t>
                </a:r>
                <a:r>
                  <a:rPr lang="en-US" baseline="30000" dirty="0"/>
                  <a:t>+</a:t>
                </a:r>
                <a:r>
                  <a:rPr lang="en-US" dirty="0"/>
                  <a:t>] = 6.372, log [Ag</a:t>
                </a:r>
                <a:r>
                  <a:rPr lang="en-US" baseline="30000" dirty="0"/>
                  <a:t>+</a:t>
                </a:r>
                <a:r>
                  <a:rPr lang="en-US" dirty="0"/>
                  <a:t>] = -6.372, [Ag </a:t>
                </a:r>
                <a:r>
                  <a:rPr lang="en-US" baseline="30000" dirty="0"/>
                  <a:t>+</a:t>
                </a:r>
                <a:r>
                  <a:rPr lang="en-US" dirty="0"/>
                  <a:t>] = 4.246 × 10</a:t>
                </a:r>
                <a:r>
                  <a:rPr lang="en-US" baseline="30000" dirty="0"/>
                  <a:t>-7</a:t>
                </a:r>
                <a:r>
                  <a:rPr lang="en-US" dirty="0"/>
                  <a:t> = 4.25 ×10</a:t>
                </a:r>
                <a:r>
                  <a:rPr lang="en-US" baseline="30000" dirty="0"/>
                  <a:t>-7</a:t>
                </a:r>
                <a:endParaRPr lang="ar-IQ" baseline="30000"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xfrm>
                <a:off x="191069" y="163772"/>
                <a:ext cx="11737073" cy="6469039"/>
              </a:xfrm>
              <a:blipFill>
                <a:blip r:embed="rId2"/>
                <a:stretch>
                  <a:fillRect l="-1194" t="-1979"/>
                </a:stretch>
              </a:blipFill>
            </p:spPr>
            <p:txBody>
              <a:bodyPr/>
              <a:lstStyle/>
              <a:p>
                <a:r>
                  <a:rPr lang="ar-IQ">
                    <a:noFill/>
                  </a:rPr>
                  <a:t> </a:t>
                </a:r>
              </a:p>
            </p:txBody>
          </p:sp>
        </mc:Fallback>
      </mc:AlternateContent>
    </p:spTree>
    <p:extLst>
      <p:ext uri="{BB962C8B-B14F-4D97-AF65-F5344CB8AC3E}">
        <p14:creationId xmlns:p14="http://schemas.microsoft.com/office/powerpoint/2010/main" val="23337945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4716" y="259307"/>
            <a:ext cx="11778018" cy="6332562"/>
          </a:xfrm>
        </p:spPr>
        <p:txBody>
          <a:bodyPr>
            <a:normAutofit fontScale="92500" lnSpcReduction="20000"/>
          </a:bodyPr>
          <a:lstStyle/>
          <a:p>
            <a:pPr algn="l" rtl="0"/>
            <a:r>
              <a:rPr lang="en-US" sz="3200" b="1" dirty="0">
                <a:solidFill>
                  <a:srgbClr val="FF0000"/>
                </a:solidFill>
                <a:cs typeface="+mj-cs"/>
              </a:rPr>
              <a:t>Materials in its </a:t>
            </a:r>
            <a:r>
              <a:rPr lang="en-US" sz="3200" b="1" dirty="0" err="1">
                <a:solidFill>
                  <a:srgbClr val="FF0000"/>
                </a:solidFill>
                <a:cs typeface="+mj-cs"/>
              </a:rPr>
              <a:t>aquase</a:t>
            </a:r>
            <a:r>
              <a:rPr lang="en-US" sz="3200" b="1" dirty="0">
                <a:solidFill>
                  <a:srgbClr val="FF0000"/>
                </a:solidFill>
                <a:cs typeface="+mj-cs"/>
              </a:rPr>
              <a:t> solution classified into two types:</a:t>
            </a:r>
          </a:p>
          <a:p>
            <a:pPr algn="l" rtl="0"/>
            <a:r>
              <a:rPr lang="en-US" sz="3200" b="1" dirty="0" smtClean="0">
                <a:solidFill>
                  <a:srgbClr val="00B0F0"/>
                </a:solidFill>
              </a:rPr>
              <a:t>Electrolytes   </a:t>
            </a:r>
            <a:r>
              <a:rPr lang="en-US" sz="3200" b="1" dirty="0">
                <a:solidFill>
                  <a:srgbClr val="00B0F0"/>
                </a:solidFill>
              </a:rPr>
              <a:t>and  non </a:t>
            </a:r>
            <a:r>
              <a:rPr lang="en-US" sz="3200" b="1" dirty="0" smtClean="0">
                <a:solidFill>
                  <a:srgbClr val="00B0F0"/>
                </a:solidFill>
              </a:rPr>
              <a:t>Electrolytes</a:t>
            </a:r>
          </a:p>
          <a:p>
            <a:pPr algn="just" rtl="0"/>
            <a:r>
              <a:rPr lang="en-US" sz="3200" dirty="0" smtClean="0"/>
              <a:t>All </a:t>
            </a:r>
            <a:r>
              <a:rPr lang="en-US" sz="3200" dirty="0"/>
              <a:t>substances that dissociate in water into ions are called </a:t>
            </a:r>
            <a:r>
              <a:rPr lang="en-US" sz="3200" b="1" dirty="0"/>
              <a:t>electrolytes or </a:t>
            </a:r>
            <a:r>
              <a:rPr lang="en-US" sz="3200" b="1" dirty="0" smtClean="0"/>
              <a:t>ionic substance</a:t>
            </a:r>
            <a:r>
              <a:rPr lang="en-US" sz="3200" b="1" dirty="0"/>
              <a:t>,</a:t>
            </a:r>
            <a:r>
              <a:rPr lang="en-US" sz="3200" dirty="0"/>
              <a:t> those do not dissociate are termed </a:t>
            </a:r>
            <a:r>
              <a:rPr lang="en-US" sz="3200" b="1" dirty="0"/>
              <a:t>non-electrolytes or nonionic substance</a:t>
            </a:r>
            <a:r>
              <a:rPr lang="en-US" sz="3200" b="1" dirty="0" smtClean="0"/>
              <a:t>. </a:t>
            </a:r>
          </a:p>
          <a:p>
            <a:pPr algn="just" rtl="0"/>
            <a:r>
              <a:rPr lang="en-US" sz="3200" dirty="0" smtClean="0"/>
              <a:t>• </a:t>
            </a:r>
            <a:r>
              <a:rPr lang="en-US" sz="3200" dirty="0"/>
              <a:t>Aqueous solutions of electrolytes conduct an electric currant, but those of </a:t>
            </a:r>
            <a:r>
              <a:rPr lang="en-US" sz="3200" dirty="0" smtClean="0"/>
              <a:t>non- electrolytes </a:t>
            </a:r>
            <a:r>
              <a:rPr lang="en-US" sz="3200" dirty="0"/>
              <a:t>do not. Electrolytes are classified as </a:t>
            </a:r>
            <a:r>
              <a:rPr lang="en-US" sz="3200" b="1" dirty="0"/>
              <a:t>Strong or Weak.</a:t>
            </a:r>
            <a:endParaRPr lang="en-US" sz="3200" b="1" dirty="0" smtClean="0"/>
          </a:p>
          <a:p>
            <a:pPr algn="l" rtl="0"/>
            <a:r>
              <a:rPr lang="en-US" sz="3200" b="1" dirty="0">
                <a:solidFill>
                  <a:srgbClr val="FF0000"/>
                </a:solidFill>
              </a:rPr>
              <a:t>A. Strong Electrolyte </a:t>
            </a:r>
            <a:r>
              <a:rPr lang="en-US" sz="3200" b="1" dirty="0" smtClean="0">
                <a:solidFill>
                  <a:srgbClr val="FF0000"/>
                </a:solidFill>
              </a:rPr>
              <a:t>materials</a:t>
            </a:r>
          </a:p>
          <a:p>
            <a:pPr algn="just" rtl="0"/>
            <a:r>
              <a:rPr lang="en-US" sz="3200" dirty="0"/>
              <a:t>Materials that totally ionized in their aqueous solutions are </a:t>
            </a:r>
            <a:r>
              <a:rPr lang="en-US" sz="3200" dirty="0" smtClean="0"/>
              <a:t>called </a:t>
            </a:r>
            <a:r>
              <a:rPr lang="en-US" sz="3200" dirty="0"/>
              <a:t>strong electrolytes. These electrolytes are good electricity </a:t>
            </a:r>
            <a:r>
              <a:rPr lang="en-US" sz="3200" dirty="0" smtClean="0"/>
              <a:t>conductors, high solubility, such as strong acids and bases.</a:t>
            </a:r>
          </a:p>
          <a:p>
            <a:pPr algn="ctr" rtl="0"/>
            <a:r>
              <a:rPr lang="en-US" sz="3200" b="1" dirty="0" err="1" smtClean="0">
                <a:solidFill>
                  <a:srgbClr val="FF0000"/>
                </a:solidFill>
              </a:rPr>
              <a:t>HCl</a:t>
            </a:r>
            <a:r>
              <a:rPr lang="en-US" sz="3200" b="1" dirty="0" smtClean="0">
                <a:solidFill>
                  <a:srgbClr val="FF0000"/>
                </a:solidFill>
              </a:rPr>
              <a:t>               H</a:t>
            </a:r>
            <a:r>
              <a:rPr lang="en-US" sz="3200" b="1" baseline="30000" dirty="0">
                <a:solidFill>
                  <a:srgbClr val="FF0000"/>
                </a:solidFill>
              </a:rPr>
              <a:t>+</a:t>
            </a:r>
            <a:r>
              <a:rPr lang="en-US" sz="3200" b="1" dirty="0">
                <a:solidFill>
                  <a:srgbClr val="FF0000"/>
                </a:solidFill>
              </a:rPr>
              <a:t> + Cl</a:t>
            </a:r>
            <a:r>
              <a:rPr lang="en-US" sz="3200" b="1" baseline="30000" dirty="0">
                <a:solidFill>
                  <a:srgbClr val="FF0000"/>
                </a:solidFill>
              </a:rPr>
              <a:t>-</a:t>
            </a:r>
            <a:r>
              <a:rPr lang="en-US" sz="3200" b="1" dirty="0">
                <a:solidFill>
                  <a:srgbClr val="FF0000"/>
                </a:solidFill>
              </a:rPr>
              <a:t> </a:t>
            </a:r>
          </a:p>
          <a:p>
            <a:pPr algn="ctr" rtl="0"/>
            <a:r>
              <a:rPr lang="en-US" sz="3200" b="1" dirty="0" err="1" smtClean="0">
                <a:solidFill>
                  <a:srgbClr val="FF0000"/>
                </a:solidFill>
              </a:rPr>
              <a:t>NaOH</a:t>
            </a:r>
            <a:r>
              <a:rPr lang="en-US" sz="3200" b="1" dirty="0" smtClean="0">
                <a:solidFill>
                  <a:srgbClr val="FF0000"/>
                </a:solidFill>
              </a:rPr>
              <a:t>               Na</a:t>
            </a:r>
            <a:r>
              <a:rPr lang="en-US" sz="3200" b="1" baseline="30000" dirty="0">
                <a:solidFill>
                  <a:srgbClr val="FF0000"/>
                </a:solidFill>
              </a:rPr>
              <a:t>+</a:t>
            </a:r>
            <a:r>
              <a:rPr lang="en-US" sz="3200" b="1" dirty="0">
                <a:solidFill>
                  <a:srgbClr val="FF0000"/>
                </a:solidFill>
              </a:rPr>
              <a:t> + OH</a:t>
            </a:r>
            <a:r>
              <a:rPr lang="en-US" sz="3200" b="1" baseline="30000" dirty="0">
                <a:solidFill>
                  <a:srgbClr val="FF0000"/>
                </a:solidFill>
              </a:rPr>
              <a:t>-</a:t>
            </a:r>
            <a:r>
              <a:rPr lang="en-US" sz="3200" b="1" dirty="0">
                <a:solidFill>
                  <a:srgbClr val="FF0000"/>
                </a:solidFill>
              </a:rPr>
              <a:t> </a:t>
            </a:r>
          </a:p>
          <a:p>
            <a:pPr algn="ctr" rtl="0"/>
            <a:r>
              <a:rPr lang="en-US" sz="3200" b="1" dirty="0">
                <a:solidFill>
                  <a:srgbClr val="FF0000"/>
                </a:solidFill>
              </a:rPr>
              <a:t>Ca(OH)</a:t>
            </a:r>
            <a:r>
              <a:rPr lang="en-US" sz="3200" b="1" baseline="-25000" dirty="0">
                <a:solidFill>
                  <a:srgbClr val="FF0000"/>
                </a:solidFill>
              </a:rPr>
              <a:t>2</a:t>
            </a:r>
            <a:r>
              <a:rPr lang="en-US" sz="3200" b="1" dirty="0">
                <a:solidFill>
                  <a:srgbClr val="FF0000"/>
                </a:solidFill>
              </a:rPr>
              <a:t> </a:t>
            </a:r>
            <a:r>
              <a:rPr lang="en-US" sz="3200" b="1" dirty="0" smtClean="0">
                <a:solidFill>
                  <a:srgbClr val="FF0000"/>
                </a:solidFill>
              </a:rPr>
              <a:t>             Ca</a:t>
            </a:r>
            <a:r>
              <a:rPr lang="en-US" sz="3200" b="1" baseline="30000" dirty="0" smtClean="0">
                <a:solidFill>
                  <a:srgbClr val="FF0000"/>
                </a:solidFill>
              </a:rPr>
              <a:t>2</a:t>
            </a:r>
            <a:r>
              <a:rPr lang="en-US" sz="3200" b="1" baseline="30000" dirty="0">
                <a:solidFill>
                  <a:srgbClr val="FF0000"/>
                </a:solidFill>
              </a:rPr>
              <a:t>+ </a:t>
            </a:r>
            <a:r>
              <a:rPr lang="en-US" sz="3200" b="1" dirty="0">
                <a:solidFill>
                  <a:srgbClr val="FF0000"/>
                </a:solidFill>
              </a:rPr>
              <a:t>+ 2OH</a:t>
            </a:r>
            <a:r>
              <a:rPr lang="en-US" sz="3200" b="1" baseline="30000" dirty="0">
                <a:solidFill>
                  <a:srgbClr val="FF0000"/>
                </a:solidFill>
              </a:rPr>
              <a:t>-</a:t>
            </a:r>
            <a:r>
              <a:rPr lang="en-US" sz="3200" b="1" dirty="0">
                <a:solidFill>
                  <a:srgbClr val="FF0000"/>
                </a:solidFill>
              </a:rPr>
              <a:t> </a:t>
            </a:r>
          </a:p>
          <a:p>
            <a:pPr algn="ctr" rtl="0"/>
            <a:r>
              <a:rPr lang="en-US" sz="3200" b="1" dirty="0" err="1">
                <a:solidFill>
                  <a:srgbClr val="FF0000"/>
                </a:solidFill>
              </a:rPr>
              <a:t>NaCl</a:t>
            </a:r>
            <a:r>
              <a:rPr lang="en-US" sz="3200" b="1" dirty="0">
                <a:solidFill>
                  <a:srgbClr val="FF0000"/>
                </a:solidFill>
              </a:rPr>
              <a:t> </a:t>
            </a:r>
            <a:r>
              <a:rPr lang="en-US" sz="3200" b="1" dirty="0" smtClean="0">
                <a:solidFill>
                  <a:srgbClr val="FF0000"/>
                </a:solidFill>
              </a:rPr>
              <a:t>               Na</a:t>
            </a:r>
            <a:r>
              <a:rPr lang="en-US" sz="3200" b="1" baseline="30000" dirty="0">
                <a:solidFill>
                  <a:srgbClr val="FF0000"/>
                </a:solidFill>
              </a:rPr>
              <a:t>+</a:t>
            </a:r>
            <a:r>
              <a:rPr lang="en-US" sz="3200" b="1" dirty="0">
                <a:solidFill>
                  <a:srgbClr val="FF0000"/>
                </a:solidFill>
              </a:rPr>
              <a:t> + Cl</a:t>
            </a:r>
            <a:r>
              <a:rPr lang="en-US" sz="3200" b="1" baseline="30000" dirty="0">
                <a:solidFill>
                  <a:srgbClr val="FF0000"/>
                </a:solidFill>
              </a:rPr>
              <a:t>-</a:t>
            </a:r>
            <a:endParaRPr lang="ar-IQ" sz="3200" b="1" baseline="30000" dirty="0">
              <a:solidFill>
                <a:srgbClr val="FF0000"/>
              </a:solidFill>
            </a:endParaRPr>
          </a:p>
        </p:txBody>
      </p:sp>
      <p:cxnSp>
        <p:nvCxnSpPr>
          <p:cNvPr id="5" name="رابط كسهم مستقيم 4"/>
          <p:cNvCxnSpPr/>
          <p:nvPr/>
        </p:nvCxnSpPr>
        <p:spPr>
          <a:xfrm>
            <a:off x="5663821" y="4189863"/>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رابط كسهم مستقيم 7"/>
          <p:cNvCxnSpPr/>
          <p:nvPr/>
        </p:nvCxnSpPr>
        <p:spPr>
          <a:xfrm flipV="1">
            <a:off x="5404514" y="5602409"/>
            <a:ext cx="928047" cy="272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رابط كسهم مستقيم 10"/>
          <p:cNvCxnSpPr/>
          <p:nvPr/>
        </p:nvCxnSpPr>
        <p:spPr>
          <a:xfrm flipV="1">
            <a:off x="5390866" y="4735774"/>
            <a:ext cx="941696" cy="272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رابط كسهم مستقيم 11"/>
          <p:cNvCxnSpPr/>
          <p:nvPr/>
        </p:nvCxnSpPr>
        <p:spPr>
          <a:xfrm flipV="1">
            <a:off x="5390865" y="5254399"/>
            <a:ext cx="941696" cy="272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 name="رابط كسهم مستقيم 12"/>
          <p:cNvCxnSpPr/>
          <p:nvPr/>
        </p:nvCxnSpPr>
        <p:spPr>
          <a:xfrm flipV="1">
            <a:off x="5390865" y="5977738"/>
            <a:ext cx="941696" cy="2729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2815946"/>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1662</TotalTime>
  <Words>1245</Words>
  <Application>Microsoft Office PowerPoint</Application>
  <PresentationFormat>شاشة عريضة</PresentationFormat>
  <Paragraphs>81</Paragraphs>
  <Slides>13</Slides>
  <Notes>1</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13</vt:i4>
      </vt:variant>
    </vt:vector>
  </HeadingPairs>
  <TitlesOfParts>
    <vt:vector size="18" baseType="lpstr">
      <vt:lpstr>Arial</vt:lpstr>
      <vt:lpstr>Calibri</vt:lpstr>
      <vt:lpstr>Calibri Light</vt:lpstr>
      <vt:lpstr>Times New Roman</vt:lpstr>
      <vt:lpstr>نسق Office</vt:lpstr>
      <vt:lpstr>Chemical equilibrium</vt:lpstr>
      <vt:lpstr>عرض تقديمي في PowerPoint</vt:lpstr>
      <vt:lpstr>عرض تقديمي في PowerPoint</vt:lpstr>
      <vt:lpstr>Volumetric analysis (titration analysis)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equilibrium</dc:title>
  <dc:creator>fas</dc:creator>
  <cp:lastModifiedBy>fas</cp:lastModifiedBy>
  <cp:revision>78</cp:revision>
  <dcterms:created xsi:type="dcterms:W3CDTF">2022-03-18T08:16:47Z</dcterms:created>
  <dcterms:modified xsi:type="dcterms:W3CDTF">2023-09-11T17:11:52Z</dcterms:modified>
</cp:coreProperties>
</file>