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4A17F-716D-4536-AC2E-2DA55F8FC07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EE35F1-642E-4014-921D-6AA6510173C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15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73982-379D-4357-BAD8-D5E5CF446B43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93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493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465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925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466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980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912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200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266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902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534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6576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379F7-CCB8-411E-BE6E-CC5A00599E8B}" type="datetimeFigureOut">
              <a:rPr lang="ar-IQ" smtClean="0"/>
              <a:t>26/02/1445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65AF-0F87-4B6C-A9FD-B9AAF19227F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939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32012" y="286603"/>
                <a:ext cx="11668836" cy="6400800"/>
              </a:xfrm>
            </p:spPr>
            <p:txBody>
              <a:bodyPr>
                <a:normAutofit fontScale="92500" lnSpcReduction="10000"/>
              </a:bodyPr>
              <a:lstStyle/>
              <a:p>
                <a:pPr algn="ctr" rtl="0"/>
                <a:r>
                  <a:rPr lang="en-US" sz="3200" b="1" dirty="0" smtClean="0">
                    <a:solidFill>
                      <a:srgbClr val="FF0000"/>
                    </a:solidFill>
                  </a:rPr>
                  <a:t>ION PRODUCT CONSTANT OF WATER </a:t>
                </a:r>
              </a:p>
              <a:p>
                <a:pPr marL="0" indent="0" algn="ctr" rtl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(Equilibrium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Constant)</a:t>
                </a:r>
              </a:p>
              <a:p>
                <a:pPr marL="0" indent="0" algn="just" rtl="0">
                  <a:buNone/>
                </a:pPr>
                <a:r>
                  <a:rPr lang="en-US" sz="3200" b="1" dirty="0"/>
                  <a:t> Aqueous solutions contain small amount of hydronium ion H</a:t>
                </a:r>
                <a:r>
                  <a:rPr lang="en-US" sz="3200" b="1" baseline="-25000" dirty="0"/>
                  <a:t>3</a:t>
                </a:r>
                <a:r>
                  <a:rPr lang="en-US" sz="3200" b="1" dirty="0"/>
                  <a:t>O</a:t>
                </a:r>
                <a:r>
                  <a:rPr lang="en-US" sz="3200" b="1" baseline="30000" dirty="0" smtClean="0"/>
                  <a:t>+</a:t>
                </a:r>
                <a:r>
                  <a:rPr lang="en-US" sz="3200" b="1" dirty="0" smtClean="0"/>
                  <a:t> and </a:t>
                </a:r>
                <a:r>
                  <a:rPr lang="en-US" sz="3200" b="1" dirty="0"/>
                  <a:t>hydroxide ion OH</a:t>
                </a:r>
                <a:r>
                  <a:rPr lang="en-US" sz="3200" b="1" baseline="30000" dirty="0"/>
                  <a:t>-</a:t>
                </a:r>
                <a:r>
                  <a:rPr lang="en-US" sz="3200" b="1" dirty="0"/>
                  <a:t> </a:t>
                </a:r>
                <a:endParaRPr lang="en-US" sz="3200" b="1" dirty="0" smtClean="0"/>
              </a:p>
              <a:p>
                <a:pPr marL="0" indent="0" algn="ctr" rtl="0">
                  <a:buNone/>
                </a:pPr>
                <a:r>
                  <a:rPr lang="en-US" sz="3200" b="1" dirty="0" smtClean="0"/>
                  <a:t>2H</a:t>
                </a:r>
                <a:r>
                  <a:rPr lang="en-US" sz="3200" b="1" baseline="-25000" dirty="0" smtClean="0"/>
                  <a:t>2</a:t>
                </a:r>
                <a:r>
                  <a:rPr lang="en-US" sz="3200" b="1" dirty="0" smtClean="0"/>
                  <a:t>O                  H</a:t>
                </a:r>
                <a:r>
                  <a:rPr lang="en-US" sz="3200" b="1" baseline="-25000" dirty="0" smtClean="0"/>
                  <a:t>3</a:t>
                </a:r>
                <a:r>
                  <a:rPr lang="en-US" sz="3200" b="1" dirty="0" smtClean="0"/>
                  <a:t>O</a:t>
                </a:r>
                <a:r>
                  <a:rPr lang="en-US" sz="3200" b="1" baseline="30000" dirty="0"/>
                  <a:t>+</a:t>
                </a:r>
                <a:r>
                  <a:rPr lang="en-US" sz="3200" b="1" dirty="0"/>
                  <a:t>  + OH</a:t>
                </a:r>
                <a:r>
                  <a:rPr lang="en-US" sz="3200" b="1" baseline="30000" dirty="0"/>
                  <a:t>-</a:t>
                </a:r>
                <a:r>
                  <a:rPr lang="en-US" sz="3200" b="1" dirty="0"/>
                  <a:t> </a:t>
                </a:r>
                <a:endParaRPr lang="en-US" sz="3200" b="1" dirty="0" smtClean="0"/>
              </a:p>
              <a:p>
                <a:pPr marL="0" indent="0" algn="just" rtl="0">
                  <a:buNone/>
                </a:pPr>
                <a:r>
                  <a:rPr lang="en-US" sz="3200" dirty="0"/>
                  <a:t>Water dissociates to H</a:t>
                </a:r>
                <a:r>
                  <a:rPr lang="en-US" sz="3200" baseline="30000" dirty="0"/>
                  <a:t>+</a:t>
                </a:r>
                <a:r>
                  <a:rPr lang="en-US" sz="3200" dirty="0"/>
                  <a:t> and OH</a:t>
                </a:r>
                <a:r>
                  <a:rPr lang="en-US" sz="3200" baseline="30000" dirty="0"/>
                  <a:t>-</a:t>
                </a:r>
                <a:r>
                  <a:rPr lang="en-US" sz="3200" dirty="0"/>
                  <a:t> ions in aqueous solutions which are </a:t>
                </a:r>
                <a:r>
                  <a:rPr lang="en-US" sz="3200" dirty="0" smtClean="0"/>
                  <a:t>strongly </a:t>
                </a:r>
                <a:r>
                  <a:rPr lang="en-US" sz="3200" dirty="0"/>
                  <a:t>contacted to water molecules. Applying mass product law </a:t>
                </a:r>
                <a:r>
                  <a:rPr lang="en-US" sz="3200" dirty="0" smtClean="0"/>
                  <a:t>gives </a:t>
                </a:r>
                <a:r>
                  <a:rPr lang="en-US" sz="3200" dirty="0"/>
                  <a:t>the following equation</a:t>
                </a:r>
                <a:r>
                  <a:rPr lang="en-US" sz="3200" dirty="0" smtClean="0"/>
                  <a:t>.</a:t>
                </a: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+] [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−]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320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pPr marL="0" indent="0" algn="just" rtl="0">
                  <a:buNone/>
                </a:pPr>
                <a:r>
                  <a:rPr lang="en-US" sz="3200" dirty="0"/>
                  <a:t>The concentration of water is enormous </a:t>
                </a:r>
                <a:r>
                  <a:rPr lang="en-US" sz="3200" dirty="0" smtClean="0"/>
                  <a:t>(each </a:t>
                </a:r>
                <a:r>
                  <a:rPr lang="en-US" sz="3200" dirty="0"/>
                  <a:t>one liter of water equal </a:t>
                </a:r>
                <a:r>
                  <a:rPr lang="en-US" sz="3200" dirty="0" smtClean="0"/>
                  <a:t>to </a:t>
                </a:r>
                <a:r>
                  <a:rPr lang="en-US" sz="3200" dirty="0"/>
                  <a:t>55.5 M) when compared with the concentration of hydrogen and </a:t>
                </a:r>
                <a:r>
                  <a:rPr lang="en-US" sz="3200" dirty="0" smtClean="0"/>
                  <a:t>hydroxide </a:t>
                </a:r>
                <a:r>
                  <a:rPr lang="en-US" sz="3200" dirty="0"/>
                  <a:t>ions. As consequence water concentration can be </a:t>
                </a:r>
                <a:r>
                  <a:rPr lang="en-US" sz="3200" dirty="0" smtClean="0"/>
                  <a:t>considered </a:t>
                </a:r>
                <a:r>
                  <a:rPr lang="en-US" sz="3200" dirty="0"/>
                  <a:t>as a constant.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012" y="286603"/>
                <a:ext cx="11668836" cy="6400800"/>
              </a:xfrm>
              <a:blipFill>
                <a:blip r:embed="rId2"/>
                <a:stretch>
                  <a:fillRect l="-1202" t="-2476" r="-125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رابط كسهم مستقيم 3"/>
          <p:cNvCxnSpPr/>
          <p:nvPr/>
        </p:nvCxnSpPr>
        <p:spPr>
          <a:xfrm flipV="1">
            <a:off x="5124734" y="2251878"/>
            <a:ext cx="941696" cy="2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H="1">
            <a:off x="5124733" y="2431575"/>
            <a:ext cx="941697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22831" y="245660"/>
                <a:ext cx="11914494" cy="63462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 rtl="0">
                  <a:buNone/>
                </a:pPr>
                <a:r>
                  <a:rPr lang="en-US" sz="3200" b="1" dirty="0" smtClean="0">
                    <a:solidFill>
                      <a:srgbClr val="002060"/>
                    </a:solidFill>
                  </a:rPr>
                  <a:t> CALCULATION 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OF HYDROXID ION </a:t>
                </a:r>
                <a:r>
                  <a:rPr lang="en-US" sz="3200" b="1" dirty="0" smtClean="0">
                    <a:solidFill>
                      <a:srgbClr val="002060"/>
                    </a:solidFill>
                  </a:rPr>
                  <a:t>CONCENTRATION</a:t>
                </a:r>
                <a:endParaRPr lang="en-US" sz="3200" b="1" dirty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1. Strong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bases</a:t>
                </a:r>
                <a:endParaRPr lang="ar-IQ" sz="3200" b="1" dirty="0">
                  <a:solidFill>
                    <a:srgbClr val="00206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ar-IQ" sz="3200" b="1" dirty="0">
                    <a:solidFill>
                      <a:srgbClr val="002060"/>
                    </a:solidFill>
                  </a:rPr>
                  <a:t>    </a:t>
                </a:r>
                <a:r>
                  <a:rPr lang="en-US" sz="3200" dirty="0"/>
                  <a:t>The strong Bases will completely ionize in its aqueous solution. and </a:t>
                </a:r>
                <a:r>
                  <a:rPr lang="en-US" sz="3200" dirty="0" smtClean="0"/>
                  <a:t>shown </a:t>
                </a:r>
                <a:r>
                  <a:rPr lang="en-US" sz="3200" dirty="0"/>
                  <a:t>by one arrow. </a:t>
                </a:r>
                <a:endParaRPr lang="en-US" sz="3200" dirty="0" smtClean="0"/>
              </a:p>
              <a:p>
                <a:pPr marL="0" indent="0" algn="l" rtl="0">
                  <a:buNone/>
                </a:pPr>
                <a:r>
                  <a:rPr lang="en-US" sz="3200" dirty="0" err="1" smtClean="0">
                    <a:solidFill>
                      <a:srgbClr val="FF0000"/>
                    </a:solidFill>
                  </a:rPr>
                  <a:t>NaOH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→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Na</a:t>
                </a:r>
                <a:r>
                  <a:rPr lang="en-US" sz="3200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en-US" sz="3200" dirty="0">
                    <a:solidFill>
                      <a:srgbClr val="FF0000"/>
                    </a:solidFill>
                  </a:rPr>
                  <a:t> + OH</a:t>
                </a:r>
                <a:r>
                  <a:rPr lang="en-US" sz="3200" baseline="30000" dirty="0">
                    <a:solidFill>
                      <a:srgbClr val="FF0000"/>
                    </a:solidFill>
                  </a:rPr>
                  <a:t>-</a:t>
                </a:r>
              </a:p>
              <a:p>
                <a:pPr marL="0" indent="0" algn="l" rtl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Ca(OH)</a:t>
                </a:r>
                <a:r>
                  <a:rPr lang="en-US" sz="32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3200" dirty="0">
                    <a:solidFill>
                      <a:srgbClr val="FF0000"/>
                    </a:solidFill>
                  </a:rPr>
                  <a:t> →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Ca</a:t>
                </a:r>
                <a:r>
                  <a:rPr lang="en-US" sz="3200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3200" baseline="30000" dirty="0">
                    <a:solidFill>
                      <a:srgbClr val="FF0000"/>
                    </a:solidFill>
                  </a:rPr>
                  <a:t>+  </a:t>
                </a:r>
                <a:r>
                  <a:rPr lang="en-US" sz="3200" dirty="0">
                    <a:solidFill>
                      <a:srgbClr val="FF0000"/>
                    </a:solidFill>
                  </a:rPr>
                  <a:t>+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2OH</a:t>
                </a:r>
                <a:r>
                  <a:rPr lang="en-US" sz="3200" baseline="30000" dirty="0" smtClean="0">
                    <a:solidFill>
                      <a:srgbClr val="FF0000"/>
                    </a:solidFill>
                  </a:rPr>
                  <a:t>-</a:t>
                </a:r>
              </a:p>
              <a:p>
                <a:pPr marL="0" indent="0" algn="l" rtl="0">
                  <a:buNone/>
                </a:pPr>
                <a:r>
                  <a:rPr lang="en-US" sz="3200" b="1" dirty="0">
                    <a:solidFill>
                      <a:srgbClr val="00B0F0"/>
                    </a:solidFill>
                  </a:rPr>
                  <a:t>Ex 1: Calculate the hydronium and hydroxide ion concentrations in </a:t>
                </a:r>
              </a:p>
              <a:p>
                <a:pPr marL="0" indent="0" algn="l" rtl="0">
                  <a:buNone/>
                </a:pPr>
                <a:r>
                  <a:rPr lang="en-US" sz="3200" b="1" dirty="0">
                    <a:solidFill>
                      <a:srgbClr val="00B0F0"/>
                    </a:solidFill>
                  </a:rPr>
                  <a:t>0.2M aqueous </a:t>
                </a:r>
                <a:r>
                  <a:rPr lang="en-US" sz="3200" b="1" dirty="0" err="1">
                    <a:solidFill>
                      <a:srgbClr val="00B0F0"/>
                    </a:solidFill>
                  </a:rPr>
                  <a:t>NaOH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 solution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?</a:t>
                </a:r>
              </a:p>
              <a:p>
                <a:pPr marL="0" indent="0" algn="l" rtl="0">
                  <a:buNone/>
                </a:pPr>
                <a:r>
                  <a:rPr lang="en-US" sz="3200" dirty="0" err="1">
                    <a:solidFill>
                      <a:srgbClr val="FF0000"/>
                    </a:solidFill>
                  </a:rPr>
                  <a:t>NaOH</a:t>
                </a:r>
                <a:r>
                  <a:rPr lang="en-US" sz="3200" dirty="0">
                    <a:solidFill>
                      <a:srgbClr val="FF0000"/>
                    </a:solidFill>
                  </a:rPr>
                  <a:t> → Na</a:t>
                </a:r>
                <a:r>
                  <a:rPr lang="en-US" sz="3200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en-US" sz="3200" dirty="0">
                    <a:solidFill>
                      <a:srgbClr val="FF0000"/>
                    </a:solidFill>
                  </a:rPr>
                  <a:t> + OH</a:t>
                </a:r>
                <a:r>
                  <a:rPr lang="en-US" sz="3200" baseline="30000" dirty="0">
                    <a:solidFill>
                      <a:srgbClr val="FF0000"/>
                    </a:solidFill>
                  </a:rPr>
                  <a:t>-</a:t>
                </a:r>
              </a:p>
              <a:p>
                <a:pPr marL="0" indent="0" algn="l" rtl="0">
                  <a:buNone/>
                </a:pPr>
                <a:r>
                  <a:rPr lang="en-US" sz="3200" dirty="0" smtClean="0"/>
                  <a:t>0.2            </a:t>
                </a:r>
                <a:r>
                  <a:rPr lang="en-US" sz="3200" dirty="0"/>
                  <a:t>0         0 </a:t>
                </a:r>
              </a:p>
              <a:p>
                <a:pPr marL="0" indent="0" algn="l" rtl="0">
                  <a:buNone/>
                </a:pPr>
                <a:r>
                  <a:rPr lang="en-US" sz="3200" dirty="0"/>
                  <a:t>0       </a:t>
                </a:r>
                <a:r>
                  <a:rPr lang="en-US" sz="3200" dirty="0" smtClean="0"/>
                  <a:t>        </a:t>
                </a:r>
                <a:r>
                  <a:rPr lang="en-US" sz="3200" dirty="0"/>
                  <a:t>0.2     </a:t>
                </a:r>
                <a:r>
                  <a:rPr lang="en-US" sz="3200" dirty="0" smtClean="0"/>
                  <a:t>0.2</a:t>
                </a:r>
              </a:p>
              <a:p>
                <a:pPr marL="0" indent="0" algn="l" rtl="0">
                  <a:buNone/>
                </a:pPr>
                <a:r>
                  <a:rPr lang="en-US" sz="3200" dirty="0"/>
                  <a:t>[OH-] = 0.2 </a:t>
                </a:r>
                <a:r>
                  <a:rPr lang="en-US" sz="3200" dirty="0" smtClean="0"/>
                  <a:t>M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baseline="3000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𝐾𝑤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200" dirty="0" smtClean="0"/>
                  <a:t>=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3200" dirty="0" smtClean="0"/>
                  <a:t>= 5X 10</a:t>
                </a:r>
                <a:r>
                  <a:rPr lang="en-US" sz="3200" baseline="30000" dirty="0" smtClean="0"/>
                  <a:t>-14</a:t>
                </a:r>
              </a:p>
              <a:p>
                <a:pPr marL="0" indent="0" algn="l" rtl="0">
                  <a:buNone/>
                </a:pPr>
                <a:endParaRPr lang="ar-IQ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831" y="245660"/>
                <a:ext cx="11914494" cy="6346209"/>
              </a:xfrm>
              <a:blipFill>
                <a:blip r:embed="rId2"/>
                <a:stretch>
                  <a:fillRect l="-1228" t="-307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2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382136"/>
                <a:ext cx="11668835" cy="6264323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3200" b="1" dirty="0" smtClean="0">
                    <a:solidFill>
                      <a:srgbClr val="00B0F0"/>
                    </a:solidFill>
                  </a:rPr>
                  <a:t>Q: Calculate pOH and pH for 0.15 M Ca(OH)</a:t>
                </a:r>
                <a:r>
                  <a:rPr lang="en-US" sz="3200" b="1" baseline="-25000" dirty="0" smtClean="0">
                    <a:solidFill>
                      <a:srgbClr val="00B0F0"/>
                    </a:solidFill>
                  </a:rPr>
                  <a:t>2                    </a:t>
                </a:r>
              </a:p>
              <a:p>
                <a:pPr algn="l" rtl="0"/>
                <a:r>
                  <a:rPr lang="en-US" sz="3200" b="1" dirty="0" smtClean="0">
                    <a:solidFill>
                      <a:srgbClr val="00B0F0"/>
                    </a:solidFill>
                  </a:rPr>
                  <a:t>(homework)</a:t>
                </a:r>
              </a:p>
              <a:p>
                <a:pPr algn="l" rtl="0"/>
                <a:r>
                  <a:rPr lang="en-US" sz="3200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. Week bases: </a:t>
                </a:r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 algn="just" rtl="0"/>
                <a:r>
                  <a:rPr lang="en-US" sz="3200" dirty="0"/>
                  <a:t>The Weak Bases will incompletely ionize (partial ionization) in its aqueous solution, shown by two arrows. So the Ionic equilibrium is occurring.</a:t>
                </a:r>
              </a:p>
              <a:p>
                <a:pPr algn="just" rtl="0"/>
                <a:r>
                  <a:rPr lang="pt-BR" sz="3200" dirty="0" smtClean="0"/>
                  <a:t>NH</a:t>
                </a:r>
                <a:r>
                  <a:rPr lang="pt-BR" sz="3200" baseline="-25000" dirty="0" smtClean="0"/>
                  <a:t>3</a:t>
                </a:r>
                <a:r>
                  <a:rPr lang="pt-BR" sz="3200" dirty="0" smtClean="0"/>
                  <a:t> </a:t>
                </a:r>
                <a:r>
                  <a:rPr lang="pt-BR" sz="3200" dirty="0"/>
                  <a:t>+ H</a:t>
                </a:r>
                <a:r>
                  <a:rPr lang="pt-BR" sz="3200" baseline="-25000" dirty="0"/>
                  <a:t>2</a:t>
                </a:r>
                <a:r>
                  <a:rPr lang="pt-BR" sz="3200" dirty="0"/>
                  <a:t>O                           NH</a:t>
                </a:r>
                <a:r>
                  <a:rPr lang="pt-BR" sz="3200" baseline="-25000" dirty="0"/>
                  <a:t>4</a:t>
                </a:r>
                <a:r>
                  <a:rPr lang="pt-BR" sz="3200" dirty="0"/>
                  <a:t>OH                            NH</a:t>
                </a:r>
                <a:r>
                  <a:rPr lang="pt-BR" sz="3200" baseline="30000" dirty="0"/>
                  <a:t>4+ </a:t>
                </a:r>
                <a:r>
                  <a:rPr lang="pt-BR" sz="3200" dirty="0"/>
                  <a:t>+ </a:t>
                </a:r>
                <a:r>
                  <a:rPr lang="pt-BR" sz="3200" dirty="0" smtClean="0"/>
                  <a:t>OH</a:t>
                </a:r>
                <a:r>
                  <a:rPr lang="pt-BR" sz="3200" baseline="30000" dirty="0" smtClean="0"/>
                  <a:t>-</a:t>
                </a:r>
              </a:p>
              <a:p>
                <a:pPr algn="just" rtl="0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𝑁𝐻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] 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𝑁𝐻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] </m:t>
                        </m:r>
                      </m:den>
                    </m:f>
                  </m:oMath>
                </a14:m>
                <a:r>
                  <a:rPr lang="pt-BR" sz="3200" dirty="0" smtClean="0"/>
                  <a:t>                 base                               </a:t>
                </a:r>
                <a:r>
                  <a:rPr lang="en-US" sz="2400" dirty="0" smtClean="0"/>
                  <a:t>Conjugate </a:t>
                </a:r>
                <a:r>
                  <a:rPr lang="en-US" sz="2400" dirty="0"/>
                  <a:t>Acid </a:t>
                </a:r>
                <a:r>
                  <a:rPr lang="en-US" sz="2400" dirty="0" smtClean="0"/>
                  <a:t>   </a:t>
                </a:r>
                <a:endParaRPr lang="pt-BR" sz="2400" dirty="0" smtClean="0"/>
              </a:p>
              <a:p>
                <a:pPr algn="just" rtl="0"/>
                <a:r>
                  <a:rPr lang="en-US" sz="3200" dirty="0"/>
                  <a:t>POH = -log [OH</a:t>
                </a:r>
                <a:r>
                  <a:rPr lang="en-US" sz="3200" dirty="0" smtClean="0"/>
                  <a:t>]     Kb </a:t>
                </a:r>
                <a:r>
                  <a:rPr lang="en-US" sz="3200" dirty="0"/>
                  <a:t>is base ionization </a:t>
                </a:r>
                <a:r>
                  <a:rPr lang="en-US" sz="3200" dirty="0" smtClean="0"/>
                  <a:t>constant</a:t>
                </a:r>
              </a:p>
              <a:p>
                <a:pPr algn="just" rtl="0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𝒌𝒂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𝑲𝒘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                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for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Conjugate Acid </a:t>
                </a:r>
                <a:endParaRPr lang="ar-IQ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382136"/>
                <a:ext cx="11668835" cy="6264323"/>
              </a:xfrm>
              <a:blipFill>
                <a:blip r:embed="rId2"/>
                <a:stretch>
                  <a:fillRect l="-1202" t="-2045" r="-130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رابط كسهم مستقيم 3"/>
          <p:cNvCxnSpPr/>
          <p:nvPr/>
        </p:nvCxnSpPr>
        <p:spPr>
          <a:xfrm flipH="1">
            <a:off x="3009320" y="3868859"/>
            <a:ext cx="941697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>
            <a:off x="3070735" y="3705795"/>
            <a:ext cx="818865" cy="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7127539" y="3742190"/>
            <a:ext cx="818865" cy="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7004707" y="3951455"/>
            <a:ext cx="941697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85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91069" y="313899"/>
                <a:ext cx="11696131" cy="5863064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sz="3200" b="1" dirty="0" smtClean="0">
                    <a:solidFill>
                      <a:srgbClr val="00B0F0"/>
                    </a:solidFill>
                  </a:rPr>
                  <a:t>Ex: Calculate [OH</a:t>
                </a:r>
                <a:r>
                  <a:rPr lang="en-US" sz="3200" b="1" baseline="30000" dirty="0" smtClean="0">
                    <a:solidFill>
                      <a:srgbClr val="00B0F0"/>
                    </a:solidFill>
                  </a:rPr>
                  <a:t>-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], pH and pOH of 0.1M ammonia solution at 25 </a:t>
                </a:r>
                <a:r>
                  <a:rPr lang="en-US" sz="3200" b="1" baseline="30000" dirty="0" err="1">
                    <a:solidFill>
                      <a:srgbClr val="00B0F0"/>
                    </a:solidFill>
                  </a:rPr>
                  <a:t>o</a:t>
                </a:r>
                <a:r>
                  <a:rPr lang="en-US" sz="3200" b="1" dirty="0" err="1">
                    <a:solidFill>
                      <a:srgbClr val="00B0F0"/>
                    </a:solidFill>
                  </a:rPr>
                  <a:t>C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if 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Kb =1.8 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x 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10</a:t>
                </a:r>
                <a:r>
                  <a:rPr lang="en-US" sz="3200" b="1" baseline="30000" dirty="0">
                    <a:solidFill>
                      <a:srgbClr val="00B0F0"/>
                    </a:solidFill>
                  </a:rPr>
                  <a:t>-5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.</a:t>
                </a:r>
              </a:p>
              <a:p>
                <a:pPr algn="l" rtl="0"/>
                <a:r>
                  <a:rPr lang="en-US" sz="3200" dirty="0"/>
                  <a:t>NH</a:t>
                </a:r>
                <a:r>
                  <a:rPr lang="en-US" sz="3200" baseline="-25000" dirty="0"/>
                  <a:t>4</a:t>
                </a:r>
                <a:r>
                  <a:rPr lang="en-US" sz="3200" dirty="0"/>
                  <a:t>OH               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NH</a:t>
                </a:r>
                <a:r>
                  <a:rPr lang="en-US" sz="3200" baseline="30000" dirty="0"/>
                  <a:t>4+  </a:t>
                </a:r>
                <a:r>
                  <a:rPr lang="en-US" sz="3200" dirty="0"/>
                  <a:t>+ </a:t>
                </a:r>
                <a:r>
                  <a:rPr lang="en-US" sz="3200" dirty="0" smtClean="0"/>
                  <a:t>OH</a:t>
                </a:r>
                <a:r>
                  <a:rPr lang="en-US" sz="3200" baseline="30000" dirty="0" smtClean="0"/>
                  <a:t>-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𝑁𝐻</m:t>
                            </m:r>
                            <m:r>
                              <a:rPr lang="en-US" sz="3200" i="1" baseline="3000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i="1" baseline="3000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𝑁𝐻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] 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00B0F0"/>
                  </a:solidFill>
                </a:endParaRPr>
              </a:p>
              <a:p>
                <a:pPr algn="l" rtl="0"/>
                <a:r>
                  <a:rPr lang="en-US" sz="3200" dirty="0" smtClean="0"/>
                  <a:t>                                           NH</a:t>
                </a:r>
                <a:r>
                  <a:rPr lang="en-US" sz="3200" baseline="-25000" dirty="0" smtClean="0"/>
                  <a:t>4</a:t>
                </a:r>
                <a:r>
                  <a:rPr lang="en-US" sz="3200" dirty="0" smtClean="0"/>
                  <a:t>OH                </a:t>
                </a:r>
                <a:r>
                  <a:rPr lang="en-US" sz="3200" dirty="0"/>
                  <a:t>NH</a:t>
                </a:r>
                <a:r>
                  <a:rPr lang="en-US" sz="3200" baseline="30000" dirty="0"/>
                  <a:t>4+  </a:t>
                </a:r>
                <a:r>
                  <a:rPr lang="en-US" sz="3200" baseline="30000" dirty="0" smtClean="0"/>
                  <a:t> </a:t>
                </a:r>
                <a:r>
                  <a:rPr lang="en-US" sz="3200" dirty="0" smtClean="0"/>
                  <a:t>+    OH</a:t>
                </a:r>
                <a:r>
                  <a:rPr lang="en-US" sz="3200" baseline="30000" dirty="0" smtClean="0"/>
                  <a:t>-</a:t>
                </a:r>
              </a:p>
              <a:p>
                <a:pPr algn="l" rtl="0"/>
                <a:r>
                  <a:rPr lang="en-US" sz="3200" dirty="0"/>
                  <a:t>Before ionization </a:t>
                </a:r>
                <a:r>
                  <a:rPr lang="en-US" sz="3200" dirty="0" smtClean="0"/>
                  <a:t>              </a:t>
                </a:r>
                <a:r>
                  <a:rPr lang="en-US" sz="3200" dirty="0"/>
                  <a:t>0.1M               </a:t>
                </a:r>
                <a:r>
                  <a:rPr lang="en-US" sz="3200" dirty="0" smtClean="0"/>
                  <a:t>  zero        </a:t>
                </a:r>
                <a:r>
                  <a:rPr lang="en-US" sz="3200" dirty="0" err="1" smtClean="0"/>
                  <a:t>zero</a:t>
                </a:r>
                <a:endParaRPr lang="en-US" sz="3200" dirty="0" smtClean="0"/>
              </a:p>
              <a:p>
                <a:pPr algn="l" rtl="0"/>
                <a:r>
                  <a:rPr lang="en-US" sz="3200" dirty="0"/>
                  <a:t>After ionization  </a:t>
                </a:r>
                <a:r>
                  <a:rPr lang="en-US" sz="3200" dirty="0" smtClean="0"/>
                  <a:t>                </a:t>
                </a:r>
                <a:r>
                  <a:rPr lang="en-US" sz="3200" dirty="0"/>
                  <a:t>0.1- </a:t>
                </a:r>
                <a:r>
                  <a:rPr lang="en-US" sz="3200" dirty="0" smtClean="0"/>
                  <a:t>x                  </a:t>
                </a:r>
                <a:r>
                  <a:rPr lang="en-US" sz="3200" dirty="0" err="1" smtClean="0"/>
                  <a:t>x</a:t>
                </a:r>
                <a:r>
                  <a:rPr lang="en-US" sz="3200" dirty="0" smtClean="0"/>
                  <a:t>                </a:t>
                </a:r>
                <a:r>
                  <a:rPr lang="en-US" sz="3200" dirty="0" err="1" smtClean="0"/>
                  <a:t>x</a:t>
                </a:r>
                <a:endParaRPr lang="en-US" sz="32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/>
                  <a:t>= 1.8x10</a:t>
                </a:r>
                <a:r>
                  <a:rPr lang="en-US" sz="3200" baseline="30000" dirty="0"/>
                  <a:t>-5 </a:t>
                </a:r>
                <a:r>
                  <a:rPr lang="en-US" sz="3200" dirty="0"/>
                  <a:t>         </a:t>
                </a:r>
                <a:r>
                  <a:rPr lang="en-US" sz="3200" dirty="0" smtClean="0"/>
                  <a:t>x </a:t>
                </a:r>
                <a:r>
                  <a:rPr lang="en-US" sz="3200" dirty="0"/>
                  <a:t>is </a:t>
                </a:r>
                <a:r>
                  <a:rPr lang="en-US" sz="3200" dirty="0" smtClean="0"/>
                  <a:t>ignored</a:t>
                </a:r>
              </a:p>
              <a:p>
                <a:pPr algn="l" rtl="0"/>
                <a:r>
                  <a:rPr lang="en-US" sz="3200" dirty="0" smtClean="0"/>
                  <a:t>X = </a:t>
                </a:r>
                <a:r>
                  <a:rPr lang="en-US" sz="3200" dirty="0"/>
                  <a:t>[OH</a:t>
                </a:r>
                <a:r>
                  <a:rPr lang="en-US" sz="3200" baseline="30000" dirty="0"/>
                  <a:t>-</a:t>
                </a:r>
                <a:r>
                  <a:rPr lang="en-US" sz="3200" dirty="0"/>
                  <a:t>] = 1.342 </a:t>
                </a:r>
                <a:r>
                  <a:rPr lang="en-US" sz="3200" dirty="0" smtClean="0"/>
                  <a:t>x 10</a:t>
                </a:r>
                <a:r>
                  <a:rPr lang="en-US" sz="3200" baseline="30000" dirty="0" smtClean="0"/>
                  <a:t>-3</a:t>
                </a:r>
              </a:p>
              <a:p>
                <a:pPr algn="l" rtl="0"/>
                <a:r>
                  <a:rPr lang="sv-SE" sz="3200" dirty="0"/>
                  <a:t>pOH = -log[OH-] = -log 1.342 </a:t>
                </a:r>
                <a:r>
                  <a:rPr lang="sv-SE" sz="3200" dirty="0" smtClean="0"/>
                  <a:t>x10</a:t>
                </a:r>
                <a:r>
                  <a:rPr lang="sv-SE" sz="3200" baseline="30000" dirty="0" smtClean="0"/>
                  <a:t>-3</a:t>
                </a:r>
                <a:r>
                  <a:rPr lang="sv-SE" sz="3200" dirty="0" smtClean="0"/>
                  <a:t> </a:t>
                </a:r>
                <a:r>
                  <a:rPr lang="sv-SE" sz="3200" dirty="0"/>
                  <a:t>= 2.872 </a:t>
                </a:r>
              </a:p>
              <a:p>
                <a:pPr algn="l" rtl="0"/>
                <a:r>
                  <a:rPr lang="sv-SE" sz="3200" dirty="0"/>
                  <a:t>pH = 14- pOH = 14 – 2.872 = 11.128 </a:t>
                </a:r>
                <a:r>
                  <a:rPr lang="en-US" sz="3200" dirty="0" smtClean="0"/>
                  <a:t> </a:t>
                </a:r>
                <a:endParaRPr lang="en-US" sz="3200" dirty="0"/>
              </a:p>
              <a:p>
                <a:pPr algn="l" rtl="0"/>
                <a:endParaRPr lang="ar-IQ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069" y="313899"/>
                <a:ext cx="11696131" cy="5863064"/>
              </a:xfrm>
              <a:blipFill>
                <a:blip r:embed="rId2"/>
                <a:stretch>
                  <a:fillRect l="-1042" t="-2703" b="-31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رابط كسهم مستقيم 3"/>
          <p:cNvCxnSpPr/>
          <p:nvPr/>
        </p:nvCxnSpPr>
        <p:spPr>
          <a:xfrm>
            <a:off x="2057393" y="1367480"/>
            <a:ext cx="818865" cy="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H="1">
            <a:off x="1995976" y="1494858"/>
            <a:ext cx="941697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5629701" y="2643974"/>
            <a:ext cx="818865" cy="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5568284" y="2793636"/>
            <a:ext cx="941697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7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09182" y="341194"/>
                <a:ext cx="11750722" cy="6264322"/>
              </a:xfrm>
            </p:spPr>
            <p:txBody>
              <a:bodyPr>
                <a:normAutofit fontScale="85000" lnSpcReduction="20000"/>
              </a:bodyPr>
              <a:lstStyle/>
              <a:p>
                <a:pPr algn="l" rtl="0"/>
                <a:r>
                  <a:rPr lang="en-US" b="1" dirty="0" smtClean="0">
                    <a:solidFill>
                      <a:srgbClr val="00B0F0"/>
                    </a:solidFill>
                  </a:rPr>
                  <a:t>Ex: Calculate [H+], </a:t>
                </a:r>
                <a:r>
                  <a:rPr lang="en-US" b="1" dirty="0">
                    <a:solidFill>
                      <a:srgbClr val="00B0F0"/>
                    </a:solidFill>
                  </a:rPr>
                  <a:t>pH and pOH of 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0.001M Acetic acid </a:t>
                </a:r>
                <a:r>
                  <a:rPr lang="en-US" b="1" dirty="0">
                    <a:solidFill>
                      <a:srgbClr val="00B0F0"/>
                    </a:solidFill>
                  </a:rPr>
                  <a:t>solution at 25 </a:t>
                </a:r>
                <a:r>
                  <a:rPr lang="en-US" b="1" dirty="0" err="1">
                    <a:solidFill>
                      <a:srgbClr val="00B0F0"/>
                    </a:solidFill>
                  </a:rPr>
                  <a:t>oC</a:t>
                </a:r>
                <a:r>
                  <a:rPr lang="en-US" b="1" dirty="0">
                    <a:solidFill>
                      <a:srgbClr val="00B0F0"/>
                    </a:solidFill>
                  </a:rPr>
                  <a:t> if </a:t>
                </a:r>
                <a:r>
                  <a:rPr lang="en-US" b="1" dirty="0" err="1" smtClean="0">
                    <a:solidFill>
                      <a:srgbClr val="00B0F0"/>
                    </a:solidFill>
                  </a:rPr>
                  <a:t>Ka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b="1" dirty="0">
                    <a:solidFill>
                      <a:srgbClr val="00B0F0"/>
                    </a:solidFill>
                  </a:rPr>
                  <a:t>=1.8 x 10-5.</a:t>
                </a:r>
              </a:p>
              <a:p>
                <a:pPr algn="l" rtl="0"/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l" rtl="0"/>
                <a:r>
                  <a:rPr lang="en-US" dirty="0" smtClean="0">
                    <a:solidFill>
                      <a:srgbClr val="FF0000"/>
                    </a:solidFill>
                  </a:rPr>
                  <a:t>CH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COOH                         CH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COO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+ H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+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 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𝐶𝑂𝑂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𝐶𝐻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𝐶𝑂𝑂𝐻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 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                                    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COOH                         </a:t>
                </a:r>
                <a:r>
                  <a:rPr lang="en-US" dirty="0">
                    <a:solidFill>
                      <a:srgbClr val="FF0000"/>
                    </a:solidFill>
                  </a:rPr>
                  <a:t>CH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COO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-</a:t>
                </a:r>
                <a:r>
                  <a:rPr lang="en-US" dirty="0">
                    <a:solidFill>
                      <a:srgbClr val="FF0000"/>
                    </a:solidFill>
                  </a:rPr>
                  <a:t>  + H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+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Before </a:t>
                </a:r>
                <a:r>
                  <a:rPr lang="en-US" dirty="0" smtClean="0"/>
                  <a:t>ionization                 </a:t>
                </a:r>
                <a:r>
                  <a:rPr lang="en-US" dirty="0"/>
                  <a:t>0.001                       </a:t>
                </a:r>
                <a:r>
                  <a:rPr lang="en-US" dirty="0" smtClean="0"/>
                  <a:t>        </a:t>
                </a:r>
                <a:r>
                  <a:rPr lang="en-US" dirty="0"/>
                  <a:t>zero        </a:t>
                </a:r>
                <a:r>
                  <a:rPr lang="en-US" dirty="0" smtClean="0"/>
                  <a:t>  </a:t>
                </a:r>
                <a:r>
                  <a:rPr lang="en-US" dirty="0" err="1"/>
                  <a:t>zero</a:t>
                </a:r>
                <a:r>
                  <a:rPr lang="en-US" dirty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After </a:t>
                </a:r>
                <a:r>
                  <a:rPr lang="en-US" dirty="0" smtClean="0"/>
                  <a:t>ionization                   0.001 - x                             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                </a:t>
                </a:r>
                <a:r>
                  <a:rPr lang="en-US" dirty="0" err="1" smtClean="0"/>
                  <a:t>x</a:t>
                </a:r>
                <a:endParaRPr lang="en-US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= 1.8x10</a:t>
                </a:r>
                <a:r>
                  <a:rPr lang="en-US" baseline="30000" dirty="0"/>
                  <a:t>-5</a:t>
                </a:r>
                <a:r>
                  <a:rPr lang="en-US" dirty="0"/>
                  <a:t>          </a:t>
                </a:r>
                <a:r>
                  <a:rPr lang="en-US" b="1" dirty="0">
                    <a:solidFill>
                      <a:srgbClr val="FF0000"/>
                    </a:solidFill>
                  </a:rPr>
                  <a:t>x 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ignored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1.8 x 10</a:t>
                </a:r>
                <a:r>
                  <a:rPr lang="en-US" baseline="30000" dirty="0"/>
                  <a:t>-5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                </a:t>
                </a:r>
                <a:r>
                  <a:rPr lang="en-US" dirty="0" smtClean="0"/>
                  <a:t>So X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= 1.8x10</a:t>
                </a:r>
                <a:r>
                  <a:rPr lang="en-US" baseline="30000" dirty="0" smtClean="0"/>
                  <a:t>-5</a:t>
                </a:r>
                <a:r>
                  <a:rPr lang="en-US" dirty="0" smtClean="0"/>
                  <a:t> × </a:t>
                </a:r>
                <a:r>
                  <a:rPr lang="en-US" dirty="0"/>
                  <a:t>0.001= 1.8 </a:t>
                </a:r>
                <a:r>
                  <a:rPr lang="en-US" dirty="0" smtClean="0"/>
                  <a:t>×10</a:t>
                </a:r>
                <a:r>
                  <a:rPr lang="en-US" baseline="30000" dirty="0" smtClean="0"/>
                  <a:t>-8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= 2.621 ×</a:t>
                </a:r>
                <a:r>
                  <a:rPr lang="en-US" dirty="0" smtClean="0"/>
                  <a:t> 10</a:t>
                </a:r>
                <a:r>
                  <a:rPr lang="en-US" baseline="30000" dirty="0" smtClean="0"/>
                  <a:t>-4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pH = -log [H] = -log 2.621 ×</a:t>
                </a:r>
                <a:r>
                  <a:rPr lang="en-US" dirty="0" smtClean="0"/>
                  <a:t> </a:t>
                </a:r>
                <a:r>
                  <a:rPr lang="en-US" dirty="0"/>
                  <a:t>10</a:t>
                </a:r>
                <a:r>
                  <a:rPr lang="en-US" baseline="30000" dirty="0"/>
                  <a:t>-4</a:t>
                </a:r>
                <a:r>
                  <a:rPr lang="en-US" dirty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                       = 2.582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pOH = 14 – pH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        = </a:t>
                </a:r>
                <a:r>
                  <a:rPr lang="en-US" dirty="0"/>
                  <a:t>14 - 2.582 = 11. 418</a:t>
                </a:r>
                <a:endParaRPr lang="ar-IQ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algn="l" rtl="0"/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182" y="341194"/>
                <a:ext cx="11750722" cy="6264322"/>
              </a:xfrm>
              <a:blipFill>
                <a:blip r:embed="rId3"/>
                <a:stretch>
                  <a:fillRect l="-830" t="-223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رابط كسهم مستقيم 3"/>
          <p:cNvCxnSpPr/>
          <p:nvPr/>
        </p:nvCxnSpPr>
        <p:spPr>
          <a:xfrm>
            <a:off x="2149501" y="1197312"/>
            <a:ext cx="818865" cy="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H="1">
            <a:off x="2105157" y="1334647"/>
            <a:ext cx="941697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981430" y="2496123"/>
            <a:ext cx="818865" cy="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4920015" y="2602603"/>
            <a:ext cx="941697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1194" y="409432"/>
            <a:ext cx="11518710" cy="60186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pl-PL" sz="3200" b="1" dirty="0">
              <a:solidFill>
                <a:srgbClr val="FF0000"/>
              </a:solidFill>
            </a:endParaRPr>
          </a:p>
          <a:p>
            <a:pPr algn="l" rtl="0"/>
            <a:r>
              <a:rPr lang="pl-PL" sz="3200" b="1" dirty="0">
                <a:solidFill>
                  <a:srgbClr val="FF0000"/>
                </a:solidFill>
              </a:rPr>
              <a:t>Kw </a:t>
            </a:r>
            <a:r>
              <a:rPr lang="pl-PL" sz="3200" b="1" dirty="0" smtClean="0">
                <a:solidFill>
                  <a:srgbClr val="FF0000"/>
                </a:solidFill>
              </a:rPr>
              <a:t>= </a:t>
            </a:r>
            <a:r>
              <a:rPr lang="pl-PL" sz="3200" b="1" dirty="0">
                <a:solidFill>
                  <a:srgbClr val="FF0000"/>
                </a:solidFill>
              </a:rPr>
              <a:t>[H</a:t>
            </a:r>
            <a:r>
              <a:rPr lang="pl-PL" sz="3200" b="1" baseline="-25000" dirty="0">
                <a:solidFill>
                  <a:srgbClr val="FF0000"/>
                </a:solidFill>
              </a:rPr>
              <a:t>3</a:t>
            </a:r>
            <a:r>
              <a:rPr lang="pl-PL" sz="3200" b="1" dirty="0">
                <a:solidFill>
                  <a:srgbClr val="FF0000"/>
                </a:solidFill>
              </a:rPr>
              <a:t>O+] [OH-]  or  Kw =[H</a:t>
            </a:r>
            <a:r>
              <a:rPr lang="pl-PL" sz="3200" b="1" baseline="30000" dirty="0">
                <a:solidFill>
                  <a:srgbClr val="FF0000"/>
                </a:solidFill>
              </a:rPr>
              <a:t>+</a:t>
            </a:r>
            <a:r>
              <a:rPr lang="pl-PL" sz="3200" b="1" dirty="0">
                <a:solidFill>
                  <a:srgbClr val="FF0000"/>
                </a:solidFill>
              </a:rPr>
              <a:t>][OH</a:t>
            </a:r>
            <a:r>
              <a:rPr lang="pl-PL" sz="3200" b="1" baseline="30000" dirty="0">
                <a:solidFill>
                  <a:srgbClr val="FF0000"/>
                </a:solidFill>
              </a:rPr>
              <a:t>-</a:t>
            </a:r>
            <a:r>
              <a:rPr lang="pl-PL" sz="3200" b="1" dirty="0" smtClean="0">
                <a:solidFill>
                  <a:srgbClr val="FF0000"/>
                </a:solidFill>
              </a:rPr>
              <a:t>]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l" rtl="0"/>
            <a:r>
              <a:rPr lang="pt-BR" sz="3200" b="1" dirty="0" smtClean="0">
                <a:solidFill>
                  <a:srgbClr val="FF0000"/>
                </a:solidFill>
              </a:rPr>
              <a:t>H</a:t>
            </a:r>
            <a:r>
              <a:rPr lang="pt-BR" sz="3200" b="1" baseline="-25000" dirty="0" smtClean="0">
                <a:solidFill>
                  <a:srgbClr val="FF0000"/>
                </a:solidFill>
              </a:rPr>
              <a:t>2</a:t>
            </a:r>
            <a:r>
              <a:rPr lang="pt-BR" sz="3200" b="1" dirty="0" smtClean="0">
                <a:solidFill>
                  <a:srgbClr val="FF0000"/>
                </a:solidFill>
              </a:rPr>
              <a:t>O                 </a:t>
            </a:r>
            <a:r>
              <a:rPr lang="pt-BR" sz="3200" b="1" dirty="0">
                <a:solidFill>
                  <a:srgbClr val="FF0000"/>
                </a:solidFill>
              </a:rPr>
              <a:t>H</a:t>
            </a:r>
            <a:r>
              <a:rPr lang="pt-BR" sz="3200" b="1" baseline="30000" dirty="0">
                <a:solidFill>
                  <a:srgbClr val="FF0000"/>
                </a:solidFill>
              </a:rPr>
              <a:t>+</a:t>
            </a:r>
            <a:r>
              <a:rPr lang="pt-BR" sz="3200" b="1" dirty="0">
                <a:solidFill>
                  <a:srgbClr val="FF0000"/>
                </a:solidFill>
              </a:rPr>
              <a:t>  + OH</a:t>
            </a:r>
            <a:r>
              <a:rPr lang="pt-BR" sz="3200" b="1" baseline="30000" dirty="0">
                <a:solidFill>
                  <a:srgbClr val="FF0000"/>
                </a:solidFill>
              </a:rPr>
              <a:t>-</a:t>
            </a:r>
          </a:p>
          <a:p>
            <a:pPr algn="l" rtl="0"/>
            <a:r>
              <a:rPr lang="pt-BR" sz="3200" b="1" dirty="0">
                <a:solidFill>
                  <a:srgbClr val="FF0000"/>
                </a:solidFill>
              </a:rPr>
              <a:t>Kw = [H</a:t>
            </a:r>
            <a:r>
              <a:rPr lang="pt-BR" sz="3200" b="1" baseline="30000" dirty="0">
                <a:solidFill>
                  <a:srgbClr val="FF0000"/>
                </a:solidFill>
              </a:rPr>
              <a:t>+</a:t>
            </a:r>
            <a:r>
              <a:rPr lang="pt-BR" sz="3200" b="1" dirty="0">
                <a:solidFill>
                  <a:srgbClr val="FF0000"/>
                </a:solidFill>
              </a:rPr>
              <a:t>] . [OH</a:t>
            </a:r>
            <a:r>
              <a:rPr lang="pt-BR" sz="3200" b="1" baseline="30000" dirty="0">
                <a:solidFill>
                  <a:srgbClr val="FF0000"/>
                </a:solidFill>
              </a:rPr>
              <a:t>-</a:t>
            </a:r>
            <a:r>
              <a:rPr lang="pt-BR" sz="3200" b="1" dirty="0">
                <a:solidFill>
                  <a:srgbClr val="FF0000"/>
                </a:solidFill>
              </a:rPr>
              <a:t>]                     </a:t>
            </a:r>
          </a:p>
          <a:p>
            <a:pPr algn="l" rtl="0"/>
            <a:r>
              <a:rPr lang="pt-BR" sz="3200" b="1" dirty="0">
                <a:solidFill>
                  <a:srgbClr val="FF0000"/>
                </a:solidFill>
              </a:rPr>
              <a:t>Kw = 1.0 </a:t>
            </a:r>
            <a:r>
              <a:rPr lang="pt-BR" sz="3200" b="1" dirty="0" smtClean="0">
                <a:solidFill>
                  <a:srgbClr val="FF0000"/>
                </a:solidFill>
              </a:rPr>
              <a:t>x </a:t>
            </a:r>
            <a:r>
              <a:rPr lang="pt-BR" sz="3200" b="1" dirty="0">
                <a:solidFill>
                  <a:srgbClr val="FF0000"/>
                </a:solidFill>
              </a:rPr>
              <a:t>10</a:t>
            </a:r>
            <a:r>
              <a:rPr lang="pt-BR" sz="3200" b="1" baseline="30000" dirty="0">
                <a:solidFill>
                  <a:srgbClr val="FF0000"/>
                </a:solidFill>
              </a:rPr>
              <a:t>-14</a:t>
            </a:r>
            <a:r>
              <a:rPr lang="pt-BR" sz="3200" b="1" dirty="0">
                <a:solidFill>
                  <a:srgbClr val="FF0000"/>
                </a:solidFill>
              </a:rPr>
              <a:t> mole/L </a:t>
            </a:r>
            <a:endParaRPr lang="pt-BR" sz="3200" b="1" dirty="0" smtClean="0">
              <a:solidFill>
                <a:srgbClr val="FF0000"/>
              </a:solidFill>
            </a:endParaRPr>
          </a:p>
          <a:p>
            <a:pPr algn="just" rtl="0"/>
            <a:r>
              <a:rPr lang="en-US" b="1" dirty="0"/>
              <a:t>[H+] . [OH-] = K [H</a:t>
            </a:r>
            <a:r>
              <a:rPr lang="en-US" b="1" baseline="-25000" dirty="0"/>
              <a:t>2</a:t>
            </a:r>
            <a:r>
              <a:rPr lang="en-US" b="1" dirty="0"/>
              <a:t>O] = Kw (ion product constant of water) by </a:t>
            </a:r>
            <a:r>
              <a:rPr lang="en-US" b="1" dirty="0" smtClean="0"/>
              <a:t>using water </a:t>
            </a:r>
            <a:r>
              <a:rPr lang="en-US" b="1" dirty="0"/>
              <a:t>concentration as one, Kw </a:t>
            </a:r>
            <a:r>
              <a:rPr lang="en-US" b="1" dirty="0" smtClean="0"/>
              <a:t>approximation </a:t>
            </a:r>
            <a:r>
              <a:rPr lang="en-US" b="1" dirty="0"/>
              <a:t>value is: </a:t>
            </a:r>
            <a:endParaRPr lang="en-US" b="1" dirty="0" smtClean="0"/>
          </a:p>
          <a:p>
            <a:pPr algn="just" rtl="0"/>
            <a:endParaRPr lang="en-US" b="1" dirty="0" smtClean="0"/>
          </a:p>
          <a:p>
            <a:pPr algn="just" rtl="0"/>
            <a:r>
              <a:rPr lang="en-US" b="1" dirty="0" smtClean="0">
                <a:solidFill>
                  <a:srgbClr val="FF0000"/>
                </a:solidFill>
              </a:rPr>
              <a:t>1.01x10</a:t>
            </a:r>
            <a:r>
              <a:rPr lang="en-US" b="1" baseline="30000" dirty="0" smtClean="0">
                <a:solidFill>
                  <a:srgbClr val="FF0000"/>
                </a:solidFill>
              </a:rPr>
              <a:t>-14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or </a:t>
            </a:r>
            <a:r>
              <a:rPr lang="en-US" b="1" dirty="0" smtClean="0">
                <a:solidFill>
                  <a:srgbClr val="FF0000"/>
                </a:solidFill>
              </a:rPr>
              <a:t>1.0x10</a:t>
            </a:r>
            <a:r>
              <a:rPr lang="en-US" b="1" baseline="30000" dirty="0" smtClean="0">
                <a:solidFill>
                  <a:srgbClr val="FF0000"/>
                </a:solidFill>
              </a:rPr>
              <a:t>-14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at </a:t>
            </a:r>
            <a:r>
              <a:rPr lang="en-US" b="1" dirty="0" smtClean="0">
                <a:solidFill>
                  <a:srgbClr val="FF0000"/>
                </a:solidFill>
              </a:rPr>
              <a:t>25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dirty="0" err="1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Kw increasing with the increase in </a:t>
            </a:r>
            <a:r>
              <a:rPr lang="en-US" b="1" dirty="0" smtClean="0">
                <a:solidFill>
                  <a:srgbClr val="FF0000"/>
                </a:solidFill>
              </a:rPr>
              <a:t>temperature </a:t>
            </a:r>
            <a:r>
              <a:rPr lang="en-US" b="1" dirty="0">
                <a:solidFill>
                  <a:srgbClr val="FF0000"/>
                </a:solidFill>
              </a:rPr>
              <a:t>(at </a:t>
            </a:r>
            <a:r>
              <a:rPr lang="en-US" b="1" dirty="0" smtClean="0">
                <a:solidFill>
                  <a:srgbClr val="FF0000"/>
                </a:solidFill>
              </a:rPr>
              <a:t>50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5.47 </a:t>
            </a:r>
            <a:r>
              <a:rPr lang="en-US" b="1" dirty="0" smtClean="0">
                <a:solidFill>
                  <a:srgbClr val="FF0000"/>
                </a:solidFill>
              </a:rPr>
              <a:t>x </a:t>
            </a: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b="1" baseline="30000" dirty="0">
                <a:solidFill>
                  <a:srgbClr val="FF0000"/>
                </a:solidFill>
              </a:rPr>
              <a:t>-14</a:t>
            </a:r>
            <a:r>
              <a:rPr lang="en-US" b="1" dirty="0">
                <a:solidFill>
                  <a:srgbClr val="FF0000"/>
                </a:solidFill>
              </a:rPr>
              <a:t> and at </a:t>
            </a:r>
            <a:r>
              <a:rPr lang="en-US" b="1" dirty="0" smtClean="0">
                <a:solidFill>
                  <a:srgbClr val="FF0000"/>
                </a:solidFill>
              </a:rPr>
              <a:t>100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49x10</a:t>
            </a:r>
            <a:r>
              <a:rPr lang="en-US" b="1" baseline="30000" dirty="0" smtClean="0">
                <a:solidFill>
                  <a:srgbClr val="FF0000"/>
                </a:solidFill>
              </a:rPr>
              <a:t>-14</a:t>
            </a:r>
            <a:r>
              <a:rPr lang="en-US" b="1" dirty="0">
                <a:solidFill>
                  <a:srgbClr val="FF0000"/>
                </a:solidFill>
              </a:rPr>
              <a:t>). </a:t>
            </a:r>
            <a:endParaRPr lang="ar-IQ" b="1" dirty="0">
              <a:solidFill>
                <a:srgbClr val="FF0000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1637730" y="1776483"/>
            <a:ext cx="941696" cy="2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2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8364" y="327546"/>
            <a:ext cx="11805314" cy="6223379"/>
          </a:xfrm>
        </p:spPr>
        <p:txBody>
          <a:bodyPr/>
          <a:lstStyle/>
          <a:p>
            <a:pPr algn="l" rtl="0"/>
            <a:r>
              <a:rPr lang="en-US" dirty="0"/>
              <a:t>Kw = ion product constant of water = [H</a:t>
            </a:r>
            <a:r>
              <a:rPr lang="en-US" baseline="30000" dirty="0"/>
              <a:t>+</a:t>
            </a:r>
            <a:r>
              <a:rPr lang="en-US" dirty="0"/>
              <a:t>][OH-] = </a:t>
            </a:r>
            <a:r>
              <a:rPr lang="en-US" dirty="0" smtClean="0"/>
              <a:t>1.0x10</a:t>
            </a:r>
            <a:r>
              <a:rPr lang="en-US" baseline="30000" dirty="0" smtClean="0"/>
              <a:t>-14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case of pure water. </a:t>
            </a:r>
            <a:endParaRPr lang="en-US" b="1" dirty="0"/>
          </a:p>
          <a:p>
            <a:pPr algn="ctr" rtl="0"/>
            <a:r>
              <a:rPr lang="en-US" b="1" dirty="0">
                <a:solidFill>
                  <a:srgbClr val="FF0000"/>
                </a:solidFill>
              </a:rPr>
              <a:t>[H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] = [OH</a:t>
            </a:r>
            <a:r>
              <a:rPr lang="en-US" b="1" baseline="30000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] </a:t>
            </a:r>
          </a:p>
          <a:p>
            <a:pPr algn="ctr" rtl="0"/>
            <a:r>
              <a:rPr lang="en-US" b="1" dirty="0">
                <a:solidFill>
                  <a:srgbClr val="FF0000"/>
                </a:solidFill>
              </a:rPr>
              <a:t>[H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] = [OH</a:t>
            </a:r>
            <a:r>
              <a:rPr lang="en-US" b="1" baseline="30000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] = 10</a:t>
            </a:r>
            <a:r>
              <a:rPr lang="en-US" b="1" baseline="30000" dirty="0">
                <a:solidFill>
                  <a:srgbClr val="FF0000"/>
                </a:solidFill>
              </a:rPr>
              <a:t>-7</a:t>
            </a:r>
            <a:r>
              <a:rPr lang="en-US" b="1" dirty="0">
                <a:solidFill>
                  <a:srgbClr val="FF0000"/>
                </a:solidFill>
              </a:rPr>
              <a:t> mole/L </a:t>
            </a:r>
            <a:r>
              <a:rPr lang="en-US" b="1" dirty="0" smtClean="0">
                <a:solidFill>
                  <a:srgbClr val="FF0000"/>
                </a:solidFill>
              </a:rPr>
              <a:t>= M</a:t>
            </a:r>
          </a:p>
          <a:p>
            <a:pPr algn="l" rtl="0"/>
            <a:r>
              <a:rPr lang="en-US" b="1" dirty="0"/>
              <a:t>By taking the logarithm of this equation </a:t>
            </a:r>
            <a:endParaRPr lang="en-US" b="1" dirty="0" smtClean="0"/>
          </a:p>
          <a:p>
            <a:pPr algn="l" rtl="0"/>
            <a:r>
              <a:rPr lang="pl-PL" b="1" dirty="0"/>
              <a:t>Kw= [H+] [OH-] </a:t>
            </a:r>
          </a:p>
          <a:p>
            <a:pPr algn="l" rtl="0"/>
            <a:r>
              <a:rPr lang="pl-PL" b="1" dirty="0"/>
              <a:t>-log Kw= -log [H</a:t>
            </a:r>
            <a:r>
              <a:rPr lang="pl-PL" b="1" baseline="30000" dirty="0"/>
              <a:t>+</a:t>
            </a:r>
            <a:r>
              <a:rPr lang="pl-PL" b="1" dirty="0"/>
              <a:t>] [OH</a:t>
            </a:r>
            <a:r>
              <a:rPr lang="pl-PL" b="1" baseline="30000" dirty="0"/>
              <a:t>-</a:t>
            </a:r>
            <a:r>
              <a:rPr lang="pl-PL" b="1" dirty="0"/>
              <a:t>] </a:t>
            </a:r>
          </a:p>
          <a:p>
            <a:pPr algn="l" rtl="0"/>
            <a:r>
              <a:rPr lang="pl-PL" b="1" dirty="0"/>
              <a:t>-log Kw= -log [H</a:t>
            </a:r>
            <a:r>
              <a:rPr lang="pl-PL" b="1" baseline="30000" dirty="0"/>
              <a:t>+</a:t>
            </a:r>
            <a:r>
              <a:rPr lang="pl-PL" b="1" dirty="0"/>
              <a:t>] –log  [OH</a:t>
            </a:r>
            <a:r>
              <a:rPr lang="pl-PL" b="1" baseline="30000" dirty="0"/>
              <a:t>-</a:t>
            </a:r>
            <a:r>
              <a:rPr lang="pl-PL" b="1" dirty="0"/>
              <a:t>] </a:t>
            </a:r>
          </a:p>
          <a:p>
            <a:pPr algn="l" rtl="0"/>
            <a:r>
              <a:rPr lang="pl-PL" b="1" dirty="0"/>
              <a:t>pKw = pH + pOH = 14 </a:t>
            </a:r>
            <a:endParaRPr lang="en-US" b="1" dirty="0" smtClean="0"/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if pH &lt; 7 then the solution acidic.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if pH &gt; 7 then the solution is basic.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If pH = 7 then the solution is equilibrium. 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908720"/>
            <a:ext cx="61926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4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3773" y="177420"/>
            <a:ext cx="11928143" cy="6680579"/>
          </a:xfrm>
        </p:spPr>
        <p:txBody>
          <a:bodyPr/>
          <a:lstStyle/>
          <a:p>
            <a:pPr algn="just" rtl="0"/>
            <a:r>
              <a:rPr lang="en-US" sz="3200" b="1" dirty="0">
                <a:solidFill>
                  <a:srgbClr val="00B0F0"/>
                </a:solidFill>
              </a:rPr>
              <a:t>Ex2: Calculate the pH and pOH values of a solution in which </a:t>
            </a:r>
            <a:r>
              <a:rPr lang="en-US" sz="3200" b="1" dirty="0" smtClean="0">
                <a:solidFill>
                  <a:srgbClr val="00B0F0"/>
                </a:solidFill>
              </a:rPr>
              <a:t>the hydronium </a:t>
            </a:r>
            <a:r>
              <a:rPr lang="en-US" sz="3200" b="1" dirty="0">
                <a:solidFill>
                  <a:srgbClr val="00B0F0"/>
                </a:solidFill>
              </a:rPr>
              <a:t>ion concentration is 2.0 </a:t>
            </a:r>
            <a:r>
              <a:rPr lang="en-US" sz="3200" b="1" dirty="0" smtClean="0">
                <a:solidFill>
                  <a:srgbClr val="00B0F0"/>
                </a:solidFill>
              </a:rPr>
              <a:t>x </a:t>
            </a:r>
            <a:r>
              <a:rPr lang="en-US" sz="3200" b="1" dirty="0">
                <a:solidFill>
                  <a:srgbClr val="00B0F0"/>
                </a:solidFill>
              </a:rPr>
              <a:t>10</a:t>
            </a:r>
            <a:r>
              <a:rPr lang="en-US" sz="3200" b="1" baseline="30000" dirty="0">
                <a:solidFill>
                  <a:srgbClr val="00B0F0"/>
                </a:solidFill>
              </a:rPr>
              <a:t>-3</a:t>
            </a:r>
            <a:r>
              <a:rPr lang="en-US" sz="3200" b="1" dirty="0">
                <a:solidFill>
                  <a:srgbClr val="00B0F0"/>
                </a:solidFill>
              </a:rPr>
              <a:t> M. </a:t>
            </a:r>
          </a:p>
          <a:p>
            <a:pPr algn="l" rtl="0"/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=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 = 2.0 </a:t>
            </a:r>
            <a:r>
              <a:rPr lang="en-US" dirty="0" smtClean="0"/>
              <a:t>x </a:t>
            </a:r>
            <a:r>
              <a:rPr lang="en-US" dirty="0"/>
              <a:t>10</a:t>
            </a:r>
            <a:r>
              <a:rPr lang="en-US" baseline="30000" dirty="0"/>
              <a:t>-3</a:t>
            </a:r>
            <a:r>
              <a:rPr lang="en-US" dirty="0"/>
              <a:t> mole/L</a:t>
            </a:r>
          </a:p>
          <a:p>
            <a:pPr algn="l" rtl="0"/>
            <a:r>
              <a:rPr lang="en-US" dirty="0"/>
              <a:t>pH = -log [H] = -log [2.0 </a:t>
            </a:r>
            <a:r>
              <a:rPr lang="en-US" dirty="0" smtClean="0"/>
              <a:t>x </a:t>
            </a:r>
            <a:r>
              <a:rPr lang="en-US" dirty="0"/>
              <a:t>10</a:t>
            </a:r>
            <a:r>
              <a:rPr lang="en-US" baseline="30000" dirty="0"/>
              <a:t>-3</a:t>
            </a:r>
            <a:r>
              <a:rPr lang="en-US" dirty="0"/>
              <a:t>] </a:t>
            </a:r>
          </a:p>
          <a:p>
            <a:pPr algn="l" rtl="0"/>
            <a:r>
              <a:rPr lang="en-US" dirty="0" smtClean="0"/>
              <a:t>                      = </a:t>
            </a:r>
            <a:r>
              <a:rPr lang="en-US" dirty="0"/>
              <a:t>2.699 </a:t>
            </a:r>
          </a:p>
          <a:p>
            <a:pPr algn="l" rtl="0"/>
            <a:r>
              <a:rPr lang="en-US" dirty="0"/>
              <a:t>pOH= 14- pH = 14 – 2.699 = 11.301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951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1069" y="218364"/>
            <a:ext cx="11737073" cy="6414448"/>
          </a:xfrm>
        </p:spPr>
        <p:txBody>
          <a:bodyPr>
            <a:normAutofit fontScale="85000" lnSpcReduction="20000"/>
          </a:bodyPr>
          <a:lstStyle/>
          <a:p>
            <a:pPr algn="ctr" rtl="0"/>
            <a:r>
              <a:rPr lang="en-US" sz="3200" b="1" dirty="0">
                <a:solidFill>
                  <a:srgbClr val="002060"/>
                </a:solidFill>
              </a:rPr>
              <a:t>EQUILIBRIUM CONSTANTS </a:t>
            </a:r>
            <a:r>
              <a:rPr lang="en-US" sz="3200" b="1" dirty="0" smtClean="0">
                <a:solidFill>
                  <a:srgbClr val="002060"/>
                </a:solidFill>
              </a:rPr>
              <a:t>FOR PAIR </a:t>
            </a:r>
            <a:r>
              <a:rPr lang="en-US" sz="3200" b="1" dirty="0">
                <a:solidFill>
                  <a:srgbClr val="002060"/>
                </a:solidFill>
              </a:rPr>
              <a:t>ACIDS </a:t>
            </a:r>
            <a:r>
              <a:rPr lang="en-US" sz="3200" b="1" dirty="0" smtClean="0">
                <a:solidFill>
                  <a:srgbClr val="002060"/>
                </a:solidFill>
              </a:rPr>
              <a:t>AND BASES</a:t>
            </a:r>
          </a:p>
          <a:p>
            <a:pPr algn="just" rtl="0"/>
            <a:r>
              <a:rPr lang="en-US" sz="3200" dirty="0"/>
              <a:t>Calculation of hydronium and hydroxide ions for strong, acids and </a:t>
            </a:r>
            <a:r>
              <a:rPr lang="en-US" sz="3200" dirty="0" smtClean="0"/>
              <a:t>bases </a:t>
            </a:r>
            <a:r>
              <a:rPr lang="en-US" sz="3200" dirty="0"/>
              <a:t>and weak </a:t>
            </a:r>
            <a:r>
              <a:rPr lang="en-US" sz="3200" dirty="0" smtClean="0"/>
              <a:t>acids and </a:t>
            </a:r>
            <a:r>
              <a:rPr lang="en-US" sz="3200" dirty="0"/>
              <a:t>bases. </a:t>
            </a:r>
            <a:endParaRPr lang="en-US" sz="3200" dirty="0" smtClean="0"/>
          </a:p>
          <a:p>
            <a:pPr algn="just" rtl="0"/>
            <a:r>
              <a:rPr lang="en-US" sz="3200" b="1" dirty="0">
                <a:solidFill>
                  <a:srgbClr val="FF0000"/>
                </a:solidFill>
              </a:rPr>
              <a:t>1-Strong </a:t>
            </a:r>
            <a:r>
              <a:rPr lang="en-US" sz="3200" b="1" dirty="0" smtClean="0">
                <a:solidFill>
                  <a:srgbClr val="FF0000"/>
                </a:solidFill>
              </a:rPr>
              <a:t>acids</a:t>
            </a:r>
            <a:endParaRPr lang="ar-IQ" sz="3200" b="1" dirty="0">
              <a:solidFill>
                <a:srgbClr val="FF0000"/>
              </a:solidFill>
            </a:endParaRPr>
          </a:p>
          <a:p>
            <a:pPr algn="just" rtl="0"/>
            <a:r>
              <a:rPr lang="en-US" sz="3200" dirty="0"/>
              <a:t>The strong Acids will completely ionize in its aqueous solution, and </a:t>
            </a:r>
            <a:r>
              <a:rPr lang="en-US" sz="3200" dirty="0" smtClean="0"/>
              <a:t>shown </a:t>
            </a:r>
            <a:r>
              <a:rPr lang="en-US" sz="3200" dirty="0"/>
              <a:t>by one arrow. </a:t>
            </a:r>
            <a:endParaRPr lang="en-US" sz="3200" dirty="0" smtClean="0"/>
          </a:p>
          <a:p>
            <a:pPr algn="just" rtl="0"/>
            <a:r>
              <a:rPr lang="pt-BR" sz="3200" dirty="0" smtClean="0"/>
              <a:t>HCl                    H</a:t>
            </a:r>
            <a:r>
              <a:rPr lang="pt-BR" sz="3200" baseline="30000" dirty="0"/>
              <a:t>+</a:t>
            </a:r>
            <a:r>
              <a:rPr lang="pt-BR" sz="3200" dirty="0"/>
              <a:t>  + </a:t>
            </a:r>
            <a:r>
              <a:rPr lang="pt-BR" sz="3200" dirty="0" smtClean="0"/>
              <a:t>Cl</a:t>
            </a:r>
            <a:r>
              <a:rPr lang="pt-BR" sz="3200" baseline="30000" dirty="0" smtClean="0"/>
              <a:t>-</a:t>
            </a:r>
            <a:r>
              <a:rPr lang="pt-BR" sz="3200" dirty="0" smtClean="0"/>
              <a:t>    [</a:t>
            </a:r>
            <a:r>
              <a:rPr lang="pt-BR" sz="3200" dirty="0"/>
              <a:t>H</a:t>
            </a:r>
            <a:r>
              <a:rPr lang="pt-BR" sz="3200" baseline="30000" dirty="0"/>
              <a:t>+</a:t>
            </a:r>
            <a:r>
              <a:rPr lang="pt-BR" sz="3200" dirty="0"/>
              <a:t>] = [HCl] </a:t>
            </a:r>
            <a:endParaRPr lang="pt-BR" sz="3200" dirty="0" smtClean="0"/>
          </a:p>
          <a:p>
            <a:pPr algn="just" rtl="0"/>
            <a:endParaRPr lang="pt-BR" sz="3200" dirty="0"/>
          </a:p>
          <a:p>
            <a:pPr algn="just" rtl="0"/>
            <a:endParaRPr lang="pt-BR" sz="3200" dirty="0" smtClean="0"/>
          </a:p>
          <a:p>
            <a:pPr algn="just" rtl="0"/>
            <a:r>
              <a:rPr lang="en-US" sz="3200" dirty="0"/>
              <a:t>Ex. Calculate [H+] and pH of 0.01 M </a:t>
            </a:r>
            <a:r>
              <a:rPr lang="en-US" sz="3200" dirty="0" err="1"/>
              <a:t>HCl</a:t>
            </a:r>
            <a:r>
              <a:rPr lang="en-US" sz="3200" dirty="0"/>
              <a:t> solution </a:t>
            </a:r>
          </a:p>
          <a:p>
            <a:pPr algn="just" rtl="0"/>
            <a:r>
              <a:rPr lang="en-US" sz="3200" dirty="0"/>
              <a:t>                            </a:t>
            </a:r>
            <a:r>
              <a:rPr lang="en-US" sz="3200" dirty="0" smtClean="0"/>
              <a:t>         </a:t>
            </a:r>
            <a:r>
              <a:rPr lang="en-US" sz="3200" dirty="0" err="1"/>
              <a:t>HCl</a:t>
            </a:r>
            <a:r>
              <a:rPr lang="en-US" sz="3200" dirty="0"/>
              <a:t> </a:t>
            </a:r>
            <a:r>
              <a:rPr lang="en-US" sz="3200" dirty="0" smtClean="0"/>
              <a:t>                  H</a:t>
            </a:r>
            <a:r>
              <a:rPr lang="en-US" sz="3200" dirty="0"/>
              <a:t>+  +   Cl-</a:t>
            </a:r>
          </a:p>
          <a:p>
            <a:pPr algn="just" rtl="0"/>
            <a:r>
              <a:rPr lang="en-US" sz="3200" dirty="0"/>
              <a:t>before ionization </a:t>
            </a:r>
            <a:r>
              <a:rPr lang="en-US" sz="3200" dirty="0" smtClean="0"/>
              <a:t>     </a:t>
            </a:r>
            <a:r>
              <a:rPr lang="en-US" sz="3200" dirty="0"/>
              <a:t>0.01    </a:t>
            </a:r>
            <a:r>
              <a:rPr lang="en-US" sz="3200" dirty="0" smtClean="0"/>
              <a:t>                </a:t>
            </a:r>
            <a:r>
              <a:rPr lang="en-US" sz="3200" dirty="0"/>
              <a:t>0         0</a:t>
            </a:r>
          </a:p>
          <a:p>
            <a:pPr algn="just" rtl="0"/>
            <a:r>
              <a:rPr lang="en-US" sz="3200" dirty="0"/>
              <a:t>after ionization     </a:t>
            </a:r>
            <a:r>
              <a:rPr lang="en-US" sz="3200" dirty="0" smtClean="0"/>
              <a:t>      </a:t>
            </a:r>
            <a:r>
              <a:rPr lang="en-US" sz="3200" dirty="0"/>
              <a:t>0   </a:t>
            </a:r>
            <a:r>
              <a:rPr lang="en-US" sz="3200" dirty="0" smtClean="0"/>
              <a:t>                  </a:t>
            </a:r>
            <a:r>
              <a:rPr lang="en-US" sz="3200" dirty="0"/>
              <a:t>0.01     0.01 </a:t>
            </a:r>
          </a:p>
          <a:p>
            <a:pPr algn="just" rtl="0"/>
            <a:r>
              <a:rPr lang="en-US" sz="3200" dirty="0"/>
              <a:t>[H+] = 0.01 M </a:t>
            </a:r>
          </a:p>
          <a:p>
            <a:pPr algn="just" rtl="0"/>
            <a:r>
              <a:rPr lang="en-US" sz="3200" dirty="0"/>
              <a:t>pH = -log [H</a:t>
            </a:r>
            <a:r>
              <a:rPr lang="en-US" sz="3200" baseline="30000" dirty="0"/>
              <a:t>+</a:t>
            </a:r>
            <a:r>
              <a:rPr lang="en-US" sz="3200" dirty="0"/>
              <a:t>] = -log 0.01 = 2</a:t>
            </a:r>
            <a:endParaRPr lang="ar-IQ" sz="3200" dirty="0"/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1255593" y="2622645"/>
            <a:ext cx="941696" cy="2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V="1">
            <a:off x="4121624" y="4235355"/>
            <a:ext cx="984913" cy="22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34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3773" y="150124"/>
            <a:ext cx="11818961" cy="6482687"/>
          </a:xfrm>
        </p:spPr>
        <p:txBody>
          <a:bodyPr/>
          <a:lstStyle/>
          <a:p>
            <a:pPr algn="l" rtl="0"/>
            <a:r>
              <a:rPr lang="en-US" dirty="0"/>
              <a:t>Ex: Calculate pH and pOH for 0.15 M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                           </a:t>
            </a:r>
            <a:r>
              <a:rPr lang="en-US" dirty="0" smtClean="0"/>
              <a:t>                       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                   2H</a:t>
            </a:r>
            <a:r>
              <a:rPr lang="en-US" baseline="30000" dirty="0"/>
              <a:t>+</a:t>
            </a:r>
            <a:r>
              <a:rPr lang="en-US" dirty="0"/>
              <a:t>     +     SO</a:t>
            </a:r>
            <a:r>
              <a:rPr lang="en-US" baseline="30000" dirty="0"/>
              <a:t>4-</a:t>
            </a:r>
          </a:p>
          <a:p>
            <a:pPr algn="l" rtl="0"/>
            <a:r>
              <a:rPr lang="en-US" dirty="0"/>
              <a:t>before ionization </a:t>
            </a:r>
            <a:r>
              <a:rPr lang="en-US" dirty="0" smtClean="0"/>
              <a:t>                      0.015                    </a:t>
            </a:r>
            <a:r>
              <a:rPr lang="en-US" dirty="0"/>
              <a:t>0                0 </a:t>
            </a:r>
          </a:p>
          <a:p>
            <a:pPr algn="l" rtl="0"/>
            <a:r>
              <a:rPr lang="en-US" dirty="0"/>
              <a:t>after ionization     </a:t>
            </a:r>
            <a:r>
              <a:rPr lang="en-US" dirty="0" smtClean="0"/>
              <a:t>                       0                       </a:t>
            </a:r>
            <a:r>
              <a:rPr lang="en-US" dirty="0"/>
              <a:t>2 x 0.15       0.15 </a:t>
            </a:r>
          </a:p>
          <a:p>
            <a:pPr algn="l" rtl="0"/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= 2 x 0.15 = 0.3 M </a:t>
            </a:r>
          </a:p>
          <a:p>
            <a:pPr algn="l" rtl="0"/>
            <a:r>
              <a:rPr lang="en-US" dirty="0"/>
              <a:t>pH = -log [H</a:t>
            </a:r>
            <a:r>
              <a:rPr lang="en-US" baseline="30000" dirty="0"/>
              <a:t>+</a:t>
            </a:r>
            <a:r>
              <a:rPr lang="en-US" dirty="0"/>
              <a:t>] = -log 0.3 = 0.523 </a:t>
            </a:r>
          </a:p>
          <a:p>
            <a:pPr algn="l" rtl="0"/>
            <a:r>
              <a:rPr lang="en-US" dirty="0"/>
              <a:t>Kw = </a:t>
            </a:r>
            <a:r>
              <a:rPr lang="en-US" dirty="0" smtClean="0"/>
              <a:t>PH + pOH </a:t>
            </a:r>
            <a:r>
              <a:rPr lang="en-US" dirty="0"/>
              <a:t>=14 </a:t>
            </a:r>
          </a:p>
          <a:p>
            <a:pPr algn="l" rtl="0"/>
            <a:r>
              <a:rPr lang="en-US" dirty="0"/>
              <a:t>pOH = </a:t>
            </a:r>
            <a:r>
              <a:rPr lang="en-US" dirty="0" smtClean="0"/>
              <a:t>14 — 0.523 </a:t>
            </a:r>
            <a:r>
              <a:rPr lang="en-US" dirty="0"/>
              <a:t>= </a:t>
            </a:r>
            <a:r>
              <a:rPr lang="en-US" dirty="0" smtClean="0"/>
              <a:t>13.477 </a:t>
            </a:r>
            <a:endParaRPr lang="ar-IQ" dirty="0"/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5895831" y="862083"/>
            <a:ext cx="941696" cy="2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41194" y="204716"/>
                <a:ext cx="11518710" cy="6332562"/>
              </a:xfrm>
            </p:spPr>
            <p:txBody>
              <a:bodyPr/>
              <a:lstStyle/>
              <a:p>
                <a:pPr algn="l" rtl="0"/>
                <a:r>
                  <a:rPr lang="en-US" sz="3200" b="1" dirty="0" smtClean="0">
                    <a:solidFill>
                      <a:srgbClr val="FF0000"/>
                    </a:solidFill>
                  </a:rPr>
                  <a:t>2- Week acids</a:t>
                </a:r>
                <a:endParaRPr lang="ar-IQ" sz="3200" b="1" dirty="0">
                  <a:solidFill>
                    <a:srgbClr val="FF0000"/>
                  </a:solidFill>
                </a:endParaRPr>
              </a:p>
              <a:p>
                <a:pPr algn="just" rtl="0"/>
                <a:r>
                  <a:rPr lang="en-US" dirty="0"/>
                  <a:t>The Weak Acids will incompletely ionize (partial ionization) in </a:t>
                </a:r>
                <a:r>
                  <a:rPr lang="en-US" dirty="0" smtClean="0"/>
                  <a:t>its </a:t>
                </a:r>
                <a:r>
                  <a:rPr lang="en-US" dirty="0"/>
                  <a:t>aqueous solution, and shown by two reverse arrows. So Ionic </a:t>
                </a:r>
                <a:r>
                  <a:rPr lang="en-US" dirty="0" smtClean="0"/>
                  <a:t>equilibrium </a:t>
                </a:r>
                <a:r>
                  <a:rPr lang="en-US" dirty="0"/>
                  <a:t>in is occurring</a:t>
                </a:r>
                <a:r>
                  <a:rPr lang="en-US" dirty="0" smtClean="0"/>
                  <a:t>.</a:t>
                </a:r>
              </a:p>
              <a:p>
                <a:pPr marL="0" indent="0" algn="ctr" rtl="0">
                  <a:buNone/>
                </a:pPr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COOH + H</a:t>
                </a:r>
                <a:r>
                  <a:rPr lang="en-US" baseline="-25000" dirty="0"/>
                  <a:t>2</a:t>
                </a:r>
                <a:r>
                  <a:rPr lang="en-US" dirty="0"/>
                  <a:t>O                </a:t>
                </a:r>
                <a:r>
                  <a:rPr lang="en-US" dirty="0" smtClean="0"/>
                  <a:t>  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O</a:t>
                </a:r>
                <a:r>
                  <a:rPr lang="en-US" baseline="30000" dirty="0"/>
                  <a:t>+</a:t>
                </a:r>
                <a:r>
                  <a:rPr lang="en-US" dirty="0"/>
                  <a:t> + </a:t>
                </a:r>
                <a:r>
                  <a:rPr lang="en-US" dirty="0" smtClean="0"/>
                  <a:t>CH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COO</a:t>
                </a:r>
                <a:r>
                  <a:rPr lang="en-US" baseline="30000" dirty="0" smtClean="0"/>
                  <a:t>-</a:t>
                </a:r>
              </a:p>
              <a:p>
                <a:pPr marL="0" indent="0" algn="ctr" rtl="0">
                  <a:buNone/>
                </a:pPr>
                <a:endParaRPr lang="en-US" dirty="0" smtClean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𝑘𝑎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𝐶𝑂𝑂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𝐶𝑂𝑂𝐻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just" rtl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Ka</a:t>
                </a:r>
                <a:r>
                  <a:rPr lang="en-US" dirty="0"/>
                  <a:t> is a reaction between the ionized part of the acid and the unionized part of the acid, </a:t>
                </a:r>
                <a:r>
                  <a:rPr lang="en-US" b="1" dirty="0">
                    <a:solidFill>
                      <a:srgbClr val="FF0000"/>
                    </a:solidFill>
                  </a:rPr>
                  <a:t>Ka</a:t>
                </a:r>
                <a:r>
                  <a:rPr lang="en-US" dirty="0"/>
                  <a:t> is a constant provided temperature and pressure are constant, called acid ionization or dissociation constant.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𝒌𝒃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𝑲𝒘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𝑲𝒂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 for Conjugate Base</a:t>
                </a:r>
              </a:p>
              <a:p>
                <a:pPr marL="0" indent="0" algn="l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194" y="204716"/>
                <a:ext cx="11518710" cy="6332562"/>
              </a:xfrm>
              <a:blipFill>
                <a:blip r:embed="rId2"/>
                <a:stretch>
                  <a:fillRect l="-1217" t="-1927" r="-100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رابط كسهم مستقيم 3"/>
          <p:cNvCxnSpPr/>
          <p:nvPr/>
        </p:nvCxnSpPr>
        <p:spPr>
          <a:xfrm>
            <a:off x="5472743" y="2306472"/>
            <a:ext cx="818865" cy="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5411328" y="2174971"/>
            <a:ext cx="941697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7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00251" y="327546"/>
                <a:ext cx="11614245" cy="6250675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3200" b="1" dirty="0" smtClean="0">
                    <a:solidFill>
                      <a:srgbClr val="00B0F0"/>
                    </a:solidFill>
                  </a:rPr>
                  <a:t>Ex. Calculate [H</a:t>
                </a:r>
                <a:r>
                  <a:rPr lang="en-US" sz="3200" b="1" baseline="30000" dirty="0" smtClean="0">
                    <a:solidFill>
                      <a:srgbClr val="00B0F0"/>
                    </a:solidFill>
                  </a:rPr>
                  <a:t>+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] of 0.1 M CH</a:t>
                </a:r>
                <a:r>
                  <a:rPr lang="en-US" sz="3200" b="1" baseline="-25000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COOH at 25 </a:t>
                </a:r>
                <a:r>
                  <a:rPr lang="en-US" sz="3200" b="1" baseline="30000" dirty="0" err="1">
                    <a:solidFill>
                      <a:srgbClr val="00B0F0"/>
                    </a:solidFill>
                  </a:rPr>
                  <a:t>o</a:t>
                </a:r>
                <a:r>
                  <a:rPr lang="en-US" sz="3200" b="1" dirty="0" err="1">
                    <a:solidFill>
                      <a:srgbClr val="00B0F0"/>
                    </a:solidFill>
                  </a:rPr>
                  <a:t>C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 ( </a:t>
                </a:r>
                <a:r>
                  <a:rPr lang="en-US" sz="3200" b="1" dirty="0" err="1">
                    <a:solidFill>
                      <a:srgbClr val="00B0F0"/>
                    </a:solidFill>
                  </a:rPr>
                  <a:t>Ka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 = </a:t>
                </a:r>
                <a:r>
                  <a:rPr lang="en-US" sz="3200" b="1" dirty="0" smtClean="0">
                    <a:solidFill>
                      <a:srgbClr val="00B0F0"/>
                    </a:solidFill>
                  </a:rPr>
                  <a:t>1.8x10</a:t>
                </a:r>
                <a:r>
                  <a:rPr lang="en-US" sz="3200" b="1" baseline="30000" dirty="0" smtClean="0">
                    <a:solidFill>
                      <a:srgbClr val="00B0F0"/>
                    </a:solidFill>
                  </a:rPr>
                  <a:t>-5</a:t>
                </a:r>
                <a:r>
                  <a:rPr lang="en-US" sz="3200" b="1" dirty="0">
                    <a:solidFill>
                      <a:srgbClr val="00B0F0"/>
                    </a:solidFill>
                  </a:rPr>
                  <a:t>)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                                 CH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COOH                         </a:t>
                </a:r>
                <a:r>
                  <a:rPr lang="en-US" dirty="0"/>
                  <a:t>CH</a:t>
                </a:r>
                <a:r>
                  <a:rPr lang="en-US" baseline="-25000" dirty="0"/>
                  <a:t>3</a:t>
                </a:r>
                <a:r>
                  <a:rPr lang="en-US" dirty="0"/>
                  <a:t>COO-  + H</a:t>
                </a:r>
                <a:r>
                  <a:rPr lang="en-US" baseline="30000" dirty="0"/>
                  <a:t>+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Before </a:t>
                </a:r>
                <a:r>
                  <a:rPr lang="en-US" dirty="0"/>
                  <a:t>ionization     0.1                                     </a:t>
                </a:r>
                <a:r>
                  <a:rPr lang="en-US" dirty="0" smtClean="0"/>
                  <a:t>     </a:t>
                </a:r>
                <a:r>
                  <a:rPr lang="en-US" dirty="0"/>
                  <a:t>0             0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After ionization     </a:t>
                </a:r>
                <a:r>
                  <a:rPr lang="en-US" dirty="0" smtClean="0"/>
                  <a:t>   </a:t>
                </a:r>
                <a:r>
                  <a:rPr lang="en-US" dirty="0"/>
                  <a:t>0.1 - </a:t>
                </a:r>
                <a:r>
                  <a:rPr lang="en-US" dirty="0" smtClean="0"/>
                  <a:t>x                                     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            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    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𝐶𝑂𝑂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𝐶𝑂𝑂𝐻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err="1"/>
                  <a:t>Ka</a:t>
                </a:r>
                <a:r>
                  <a:rPr lang="en-US" dirty="0"/>
                  <a:t> = 1.8 </a:t>
                </a:r>
                <a:r>
                  <a:rPr lang="en-US" dirty="0" smtClean="0"/>
                  <a:t>x </a:t>
                </a:r>
                <a:r>
                  <a:rPr lang="en-US" dirty="0"/>
                  <a:t>10</a:t>
                </a:r>
                <a:r>
                  <a:rPr lang="en-US" baseline="30000" dirty="0"/>
                  <a:t>-5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/>
                  <a:t>1.8 </a:t>
                </a:r>
                <a:r>
                  <a:rPr lang="en-US" dirty="0" smtClean="0"/>
                  <a:t>x </a:t>
                </a:r>
                <a:r>
                  <a:rPr lang="en-US" dirty="0"/>
                  <a:t>10</a:t>
                </a:r>
                <a:r>
                  <a:rPr lang="en-US" baseline="30000" dirty="0"/>
                  <a:t>-5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                    </a:t>
                </a:r>
                <a:r>
                  <a:rPr lang="en-US" dirty="0"/>
                  <a:t>X is small value and hence it is neglected</a:t>
                </a:r>
                <a:endParaRPr lang="ar-IQ" dirty="0"/>
              </a:p>
              <a:p>
                <a:pPr marL="0" indent="0" algn="l" rtl="0">
                  <a:buNone/>
                </a:pPr>
                <a:r>
                  <a:rPr lang="en-US" dirty="0" smtClean="0"/>
                  <a:t>x2 </a:t>
                </a:r>
                <a:r>
                  <a:rPr lang="en-US" dirty="0"/>
                  <a:t>= 1.8 </a:t>
                </a:r>
                <a:r>
                  <a:rPr lang="en-US" dirty="0" smtClean="0"/>
                  <a:t>x </a:t>
                </a:r>
                <a:r>
                  <a:rPr lang="en-US" dirty="0"/>
                  <a:t>10</a:t>
                </a:r>
                <a:r>
                  <a:rPr lang="en-US" baseline="30000" dirty="0"/>
                  <a:t>-6</a:t>
                </a:r>
                <a:r>
                  <a:rPr lang="en-US" dirty="0"/>
                  <a:t> </a:t>
                </a:r>
                <a:r>
                  <a:rPr lang="en-US" dirty="0" smtClean="0"/>
                  <a:t>       so x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x </a:t>
                </a:r>
                <a:r>
                  <a:rPr lang="en-US" dirty="0"/>
                  <a:t>= 1.342 </a:t>
                </a:r>
                <a:r>
                  <a:rPr lang="en-US" dirty="0" smtClean="0"/>
                  <a:t>x </a:t>
                </a:r>
                <a:r>
                  <a:rPr lang="en-US" dirty="0"/>
                  <a:t>10</a:t>
                </a:r>
                <a:r>
                  <a:rPr lang="en-US" baseline="30000" dirty="0"/>
                  <a:t>-3</a:t>
                </a:r>
                <a:r>
                  <a:rPr lang="en-US" dirty="0"/>
                  <a:t> mole/L </a:t>
                </a:r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251" y="327546"/>
                <a:ext cx="11614245" cy="6250675"/>
              </a:xfrm>
              <a:blipFill>
                <a:blip r:embed="rId2"/>
                <a:stretch>
                  <a:fillRect l="-1207" t="-204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رابط كسهم مستقيم 3"/>
          <p:cNvCxnSpPr/>
          <p:nvPr/>
        </p:nvCxnSpPr>
        <p:spPr>
          <a:xfrm>
            <a:off x="5158853" y="1146412"/>
            <a:ext cx="818865" cy="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flipH="1">
            <a:off x="5097436" y="1328810"/>
            <a:ext cx="941697" cy="11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723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Office PowerPoint</Application>
  <PresentationFormat>شاشة عريضة</PresentationFormat>
  <Paragraphs>119</Paragraphs>
  <Slides>13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fas</dc:creator>
  <cp:lastModifiedBy>fas</cp:lastModifiedBy>
  <cp:revision>1</cp:revision>
  <dcterms:created xsi:type="dcterms:W3CDTF">2023-09-11T17:11:38Z</dcterms:created>
  <dcterms:modified xsi:type="dcterms:W3CDTF">2023-09-11T17:11:47Z</dcterms:modified>
</cp:coreProperties>
</file>