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4" r:id="rId2"/>
    <p:sldId id="275" r:id="rId3"/>
    <p:sldId id="276" r:id="rId4"/>
    <p:sldId id="257" r:id="rId5"/>
    <p:sldId id="258" r:id="rId6"/>
    <p:sldId id="259" r:id="rId7"/>
    <p:sldId id="256" r:id="rId8"/>
    <p:sldId id="260" r:id="rId9"/>
    <p:sldId id="261" r:id="rId10"/>
    <p:sldId id="262"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41" autoAdjust="0"/>
    <p:restoredTop sz="94660"/>
  </p:normalViewPr>
  <p:slideViewPr>
    <p:cSldViewPr snapToGrid="0">
      <p:cViewPr varScale="1">
        <p:scale>
          <a:sx n="70" d="100"/>
          <a:sy n="70"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2965281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365493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263763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215408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393741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DE0AFE2-5F62-4572-9CB5-73D759E196F3}"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174662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DE0AFE2-5F62-4572-9CB5-73D759E196F3}" type="datetimeFigureOut">
              <a:rPr lang="ar-IQ" smtClean="0"/>
              <a:t>26/02/1445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420394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DE0AFE2-5F62-4572-9CB5-73D759E196F3}" type="datetimeFigureOut">
              <a:rPr lang="ar-IQ" smtClean="0"/>
              <a:t>26/02/1445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9532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E0AFE2-5F62-4572-9CB5-73D759E196F3}" type="datetimeFigureOut">
              <a:rPr lang="ar-IQ" smtClean="0"/>
              <a:t>26/02/1445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3612761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1DE0AFE2-5F62-4572-9CB5-73D759E196F3}"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221451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1DE0AFE2-5F62-4572-9CB5-73D759E196F3}"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6EEAFD-A77A-4FDD-89BA-D73CFC3A6CF2}" type="slidenum">
              <a:rPr lang="ar-IQ" smtClean="0"/>
              <a:t>‹#›</a:t>
            </a:fld>
            <a:endParaRPr lang="ar-IQ"/>
          </a:p>
        </p:txBody>
      </p:sp>
    </p:spTree>
    <p:extLst>
      <p:ext uri="{BB962C8B-B14F-4D97-AF65-F5344CB8AC3E}">
        <p14:creationId xmlns:p14="http://schemas.microsoft.com/office/powerpoint/2010/main" val="196643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E0AFE2-5F62-4572-9CB5-73D759E196F3}" type="datetimeFigureOut">
              <a:rPr lang="ar-IQ" smtClean="0"/>
              <a:t>26/02/1445</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6EEAFD-A77A-4FDD-89BA-D73CFC3A6CF2}" type="slidenum">
              <a:rPr lang="ar-IQ" smtClean="0"/>
              <a:t>‹#›</a:t>
            </a:fld>
            <a:endParaRPr lang="ar-IQ"/>
          </a:p>
        </p:txBody>
      </p:sp>
    </p:spTree>
    <p:extLst>
      <p:ext uri="{BB962C8B-B14F-4D97-AF65-F5344CB8AC3E}">
        <p14:creationId xmlns:p14="http://schemas.microsoft.com/office/powerpoint/2010/main" val="2577245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88024" y="245660"/>
            <a:ext cx="9144000" cy="818865"/>
          </a:xfrm>
        </p:spPr>
        <p:txBody>
          <a:bodyPr>
            <a:normAutofit fontScale="90000"/>
          </a:bodyPr>
          <a:lstStyle/>
          <a:p>
            <a:r>
              <a:rPr lang="en-US" b="1" dirty="0"/>
              <a:t>Classification</a:t>
            </a:r>
            <a:r>
              <a:rPr lang="en-US" dirty="0"/>
              <a:t> </a:t>
            </a:r>
            <a:r>
              <a:rPr lang="en-US" b="1" dirty="0"/>
              <a:t>of</a:t>
            </a:r>
            <a:r>
              <a:rPr lang="en-US" dirty="0"/>
              <a:t> </a:t>
            </a:r>
            <a:r>
              <a:rPr lang="en-US" b="1" dirty="0"/>
              <a:t>solutions</a:t>
            </a:r>
            <a:endParaRPr lang="ar-IQ" b="1" dirty="0"/>
          </a:p>
        </p:txBody>
      </p:sp>
      <p:sp>
        <p:nvSpPr>
          <p:cNvPr id="3" name="عنوان فرعي 2"/>
          <p:cNvSpPr>
            <a:spLocks noGrp="1"/>
          </p:cNvSpPr>
          <p:nvPr>
            <p:ph type="subTitle" idx="1"/>
          </p:nvPr>
        </p:nvSpPr>
        <p:spPr>
          <a:xfrm>
            <a:off x="150125" y="1228299"/>
            <a:ext cx="11832609" cy="5431808"/>
          </a:xfrm>
        </p:spPr>
        <p:txBody>
          <a:bodyPr>
            <a:normAutofit/>
          </a:bodyPr>
          <a:lstStyle/>
          <a:p>
            <a:pPr algn="l" rtl="0"/>
            <a:r>
              <a:rPr lang="en-US" dirty="0"/>
              <a:t>Solutions are classified into:</a:t>
            </a:r>
          </a:p>
          <a:p>
            <a:pPr algn="l" rtl="0"/>
            <a:r>
              <a:rPr lang="en-US" dirty="0"/>
              <a:t>According to the concentration of solute in solution as follows;</a:t>
            </a:r>
          </a:p>
          <a:p>
            <a:pPr algn="just" rtl="0"/>
            <a:r>
              <a:rPr lang="en-US" dirty="0"/>
              <a:t>1. </a:t>
            </a:r>
            <a:r>
              <a:rPr lang="en-US" b="1" dirty="0" smtClean="0">
                <a:solidFill>
                  <a:srgbClr val="FF0000"/>
                </a:solidFill>
              </a:rPr>
              <a:t>Saturated solution: </a:t>
            </a:r>
            <a:r>
              <a:rPr lang="en-US" dirty="0"/>
              <a:t>the solution in which the solute is in a dynamic equilibrium state with a solution at a certain temperature. i.e. </a:t>
            </a:r>
            <a:r>
              <a:rPr lang="en-US" b="1" dirty="0">
                <a:solidFill>
                  <a:srgbClr val="FF0000"/>
                </a:solidFill>
              </a:rPr>
              <a:t>dissolve the amount of solute= amount precipitated of it</a:t>
            </a:r>
            <a:r>
              <a:rPr lang="en-US" dirty="0"/>
              <a:t>. The concentration of saturated solution at a certain temperature is represented by the solubility of the solute in a solvent at that temperature. e.g. 37g </a:t>
            </a:r>
            <a:r>
              <a:rPr lang="en-US" dirty="0" err="1"/>
              <a:t>NaCl</a:t>
            </a:r>
            <a:r>
              <a:rPr lang="en-US" dirty="0"/>
              <a:t> /100 mL H2O at 0°C.</a:t>
            </a:r>
          </a:p>
          <a:p>
            <a:pPr algn="just" rtl="0"/>
            <a:r>
              <a:rPr lang="en-US" dirty="0" smtClean="0">
                <a:solidFill>
                  <a:srgbClr val="FF0000"/>
                </a:solidFill>
              </a:rPr>
              <a:t>2</a:t>
            </a:r>
            <a:r>
              <a:rPr lang="en-US" dirty="0">
                <a:solidFill>
                  <a:srgbClr val="FF0000"/>
                </a:solidFill>
              </a:rPr>
              <a:t>. Unsatu</a:t>
            </a:r>
            <a:r>
              <a:rPr lang="en-US" b="1" dirty="0">
                <a:solidFill>
                  <a:srgbClr val="FF0000"/>
                </a:solidFill>
              </a:rPr>
              <a:t>rated </a:t>
            </a:r>
            <a:r>
              <a:rPr lang="en-US" b="1" dirty="0" smtClean="0">
                <a:solidFill>
                  <a:srgbClr val="FF0000"/>
                </a:solidFill>
              </a:rPr>
              <a:t>solution: </a:t>
            </a:r>
            <a:r>
              <a:rPr lang="en-US" dirty="0"/>
              <a:t>the solution in which the amount of solute is less than is needed for saturation, thus, no dynamic equilibrium exists between the solute and solvent e.g. 20g of </a:t>
            </a:r>
            <a:r>
              <a:rPr lang="en-US" dirty="0" err="1"/>
              <a:t>NaCl</a:t>
            </a:r>
            <a:r>
              <a:rPr lang="en-US" dirty="0"/>
              <a:t> in 100 mL of water at 0°C</a:t>
            </a:r>
            <a:r>
              <a:rPr lang="en-US" dirty="0" smtClean="0"/>
              <a:t>.</a:t>
            </a:r>
          </a:p>
          <a:p>
            <a:pPr algn="just" rtl="0"/>
            <a:r>
              <a:rPr lang="en-US" b="1" dirty="0" smtClean="0">
                <a:solidFill>
                  <a:srgbClr val="FF0000"/>
                </a:solidFill>
              </a:rPr>
              <a:t>3- </a:t>
            </a:r>
            <a:r>
              <a:rPr lang="en-US" b="1" dirty="0">
                <a:solidFill>
                  <a:srgbClr val="FF0000"/>
                </a:solidFill>
              </a:rPr>
              <a:t>Supersaturated </a:t>
            </a:r>
            <a:r>
              <a:rPr lang="en-US" b="1" dirty="0" smtClean="0">
                <a:solidFill>
                  <a:srgbClr val="FF0000"/>
                </a:solidFill>
              </a:rPr>
              <a:t>solutions: </a:t>
            </a:r>
            <a:r>
              <a:rPr lang="en-US" dirty="0"/>
              <a:t>the solutions that contain more solute than </a:t>
            </a:r>
            <a:r>
              <a:rPr lang="en-US" dirty="0" smtClean="0"/>
              <a:t>ordinary required </a:t>
            </a:r>
            <a:r>
              <a:rPr lang="en-US" dirty="0"/>
              <a:t>for saturation, at 0°C. Sodium acetate dissolves in water to extent </a:t>
            </a:r>
            <a:r>
              <a:rPr lang="en-US" dirty="0" smtClean="0"/>
              <a:t>of 119g/100 mL</a:t>
            </a:r>
            <a:r>
              <a:rPr lang="en-US" dirty="0"/>
              <a:t>, but its solubility increases with increasing temperature.</a:t>
            </a:r>
            <a:endParaRPr lang="ar-IQ" dirty="0"/>
          </a:p>
        </p:txBody>
      </p:sp>
    </p:spTree>
    <p:extLst>
      <p:ext uri="{BB962C8B-B14F-4D97-AF65-F5344CB8AC3E}">
        <p14:creationId xmlns:p14="http://schemas.microsoft.com/office/powerpoint/2010/main" val="187740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365" y="204716"/>
            <a:ext cx="11832608" cy="6373505"/>
          </a:xfrm>
        </p:spPr>
        <p:txBody>
          <a:bodyPr>
            <a:normAutofit/>
          </a:bodyPr>
          <a:lstStyle/>
          <a:p>
            <a:pPr marL="0" indent="0" algn="ctr" rtl="0">
              <a:buNone/>
            </a:pPr>
            <a:r>
              <a:rPr lang="en-US" sz="3200" b="1" dirty="0" smtClean="0">
                <a:solidFill>
                  <a:srgbClr val="FF0000"/>
                </a:solidFill>
              </a:rPr>
              <a:t>  [Ag</a:t>
            </a:r>
            <a:r>
              <a:rPr lang="en-US" sz="3200" b="1" baseline="30000" dirty="0" smtClean="0">
                <a:solidFill>
                  <a:srgbClr val="FF0000"/>
                </a:solidFill>
              </a:rPr>
              <a:t>+</a:t>
            </a:r>
            <a:r>
              <a:rPr lang="en-US" sz="3200" b="1" dirty="0" smtClean="0">
                <a:solidFill>
                  <a:srgbClr val="FF0000"/>
                </a:solidFill>
              </a:rPr>
              <a:t>] [Cl</a:t>
            </a:r>
            <a:r>
              <a:rPr lang="en-US" sz="3200" b="1" baseline="30000" dirty="0" smtClean="0">
                <a:solidFill>
                  <a:srgbClr val="FF0000"/>
                </a:solidFill>
              </a:rPr>
              <a:t>-</a:t>
            </a:r>
            <a:r>
              <a:rPr lang="en-US" sz="3200" b="1" dirty="0" smtClean="0">
                <a:solidFill>
                  <a:srgbClr val="FF0000"/>
                </a:solidFill>
              </a:rPr>
              <a:t>] = </a:t>
            </a:r>
            <a:r>
              <a:rPr lang="en-US" sz="3200" b="1" dirty="0" err="1" smtClean="0">
                <a:solidFill>
                  <a:srgbClr val="FF0000"/>
                </a:solidFill>
              </a:rPr>
              <a:t>Keq</a:t>
            </a:r>
            <a:r>
              <a:rPr lang="en-US" sz="3200" b="1" dirty="0" smtClean="0">
                <a:solidFill>
                  <a:srgbClr val="FF0000"/>
                </a:solidFill>
              </a:rPr>
              <a:t> [</a:t>
            </a:r>
            <a:r>
              <a:rPr lang="en-US" sz="3200" b="1" dirty="0" err="1" smtClean="0">
                <a:solidFill>
                  <a:srgbClr val="FF0000"/>
                </a:solidFill>
              </a:rPr>
              <a:t>AgCl</a:t>
            </a:r>
            <a:r>
              <a:rPr lang="en-US" sz="3200" b="1" dirty="0" smtClean="0">
                <a:solidFill>
                  <a:srgbClr val="FF0000"/>
                </a:solidFill>
              </a:rPr>
              <a:t> ] = constant</a:t>
            </a:r>
          </a:p>
          <a:p>
            <a:pPr algn="l" rtl="0"/>
            <a:r>
              <a:rPr lang="en-US" sz="3200" b="1" dirty="0" smtClean="0">
                <a:solidFill>
                  <a:srgbClr val="FF0000"/>
                </a:solidFill>
              </a:rPr>
              <a:t>This constant called constant of solubility product:</a:t>
            </a:r>
          </a:p>
          <a:p>
            <a:pPr marL="0" indent="0" algn="ctr" rtl="0">
              <a:buNone/>
            </a:pPr>
            <a:r>
              <a:rPr lang="en-US" sz="3200" b="1" dirty="0" smtClean="0">
                <a:solidFill>
                  <a:srgbClr val="FF0000"/>
                </a:solidFill>
              </a:rPr>
              <a:t> </a:t>
            </a:r>
            <a:r>
              <a:rPr lang="en-US" sz="3200" b="1" dirty="0" err="1" smtClean="0">
                <a:solidFill>
                  <a:srgbClr val="FF0000"/>
                </a:solidFill>
              </a:rPr>
              <a:t>Ksp</a:t>
            </a:r>
            <a:r>
              <a:rPr lang="en-US" sz="3200" b="1" dirty="0" smtClean="0">
                <a:solidFill>
                  <a:srgbClr val="FF0000"/>
                </a:solidFill>
              </a:rPr>
              <a:t>  =  </a:t>
            </a:r>
            <a:r>
              <a:rPr lang="en-US" sz="3200" b="1" dirty="0" err="1" smtClean="0">
                <a:solidFill>
                  <a:srgbClr val="FF0000"/>
                </a:solidFill>
              </a:rPr>
              <a:t>Keq</a:t>
            </a:r>
            <a:r>
              <a:rPr lang="en-US" sz="3200" b="1" dirty="0" smtClean="0">
                <a:solidFill>
                  <a:srgbClr val="FF0000"/>
                </a:solidFill>
              </a:rPr>
              <a:t>  =  [Ag</a:t>
            </a:r>
            <a:r>
              <a:rPr lang="en-US" sz="3200" b="1" baseline="30000" dirty="0" smtClean="0">
                <a:solidFill>
                  <a:srgbClr val="FF0000"/>
                </a:solidFill>
              </a:rPr>
              <a:t>+</a:t>
            </a:r>
            <a:r>
              <a:rPr lang="en-US" sz="3200" b="1" dirty="0" smtClean="0">
                <a:solidFill>
                  <a:srgbClr val="FF0000"/>
                </a:solidFill>
              </a:rPr>
              <a:t>] [Cl</a:t>
            </a:r>
            <a:r>
              <a:rPr lang="en-US" sz="3200" b="1" baseline="30000" dirty="0" smtClean="0">
                <a:solidFill>
                  <a:srgbClr val="FF0000"/>
                </a:solidFill>
              </a:rPr>
              <a:t>-</a:t>
            </a:r>
            <a:r>
              <a:rPr lang="en-US" sz="3200" b="1" dirty="0" smtClean="0">
                <a:solidFill>
                  <a:srgbClr val="FF0000"/>
                </a:solidFill>
              </a:rPr>
              <a:t>]</a:t>
            </a:r>
          </a:p>
          <a:p>
            <a:pPr marL="0" indent="0" algn="just" rtl="0">
              <a:buNone/>
            </a:pPr>
            <a:r>
              <a:rPr lang="en-US" sz="3200" dirty="0" smtClean="0"/>
              <a:t>Every substance that is poorly soluble in water has its own solubility product</a:t>
            </a:r>
          </a:p>
          <a:p>
            <a:pPr marL="0" indent="0" algn="just" rtl="0">
              <a:buNone/>
            </a:pPr>
            <a:r>
              <a:rPr lang="en-US" sz="3200" dirty="0" smtClean="0"/>
              <a:t>Salt that has a </a:t>
            </a:r>
            <a:r>
              <a:rPr lang="en-US" sz="3200" b="1" dirty="0" smtClean="0">
                <a:solidFill>
                  <a:srgbClr val="FF0000"/>
                </a:solidFill>
              </a:rPr>
              <a:t>lower </a:t>
            </a:r>
            <a:r>
              <a:rPr lang="en-US" sz="3200" b="1" dirty="0" err="1" smtClean="0">
                <a:solidFill>
                  <a:srgbClr val="FF0000"/>
                </a:solidFill>
              </a:rPr>
              <a:t>Ksp</a:t>
            </a:r>
            <a:r>
              <a:rPr lang="en-US" sz="3200" b="1" dirty="0" smtClean="0">
                <a:solidFill>
                  <a:srgbClr val="FF0000"/>
                </a:solidFill>
              </a:rPr>
              <a:t> </a:t>
            </a:r>
            <a:r>
              <a:rPr lang="en-US" sz="3200" dirty="0" smtClean="0"/>
              <a:t>value is the one that </a:t>
            </a:r>
            <a:r>
              <a:rPr lang="en-US" sz="3200" b="1" dirty="0" smtClean="0">
                <a:solidFill>
                  <a:srgbClr val="FF0000"/>
                </a:solidFill>
              </a:rPr>
              <a:t>precipitates first</a:t>
            </a:r>
            <a:r>
              <a:rPr lang="en-US" sz="3200" dirty="0" smtClean="0"/>
              <a:t>, that is, if it has a </a:t>
            </a:r>
            <a:r>
              <a:rPr lang="en-US" sz="3200" b="1" dirty="0" smtClean="0">
                <a:solidFill>
                  <a:srgbClr val="FF0000"/>
                </a:solidFill>
              </a:rPr>
              <a:t>low </a:t>
            </a:r>
            <a:r>
              <a:rPr lang="en-US" sz="3200" b="1" dirty="0" err="1" smtClean="0">
                <a:solidFill>
                  <a:srgbClr val="FF0000"/>
                </a:solidFill>
              </a:rPr>
              <a:t>Ksp</a:t>
            </a:r>
            <a:r>
              <a:rPr lang="en-US" sz="3200" b="1" dirty="0" smtClean="0">
                <a:solidFill>
                  <a:srgbClr val="FF0000"/>
                </a:solidFill>
              </a:rPr>
              <a:t> value</a:t>
            </a:r>
            <a:r>
              <a:rPr lang="en-US" sz="3200" dirty="0" smtClean="0"/>
              <a:t>, it indicates that the </a:t>
            </a:r>
            <a:r>
              <a:rPr lang="en-US" sz="3200" b="1" dirty="0" smtClean="0">
                <a:solidFill>
                  <a:srgbClr val="FF0000"/>
                </a:solidFill>
              </a:rPr>
              <a:t>solubility of the salt is lo</a:t>
            </a:r>
            <a:r>
              <a:rPr lang="en-US" sz="3200" dirty="0" smtClean="0"/>
              <a:t>w.</a:t>
            </a:r>
            <a:endParaRPr lang="ar-IQ" sz="3200" dirty="0"/>
          </a:p>
        </p:txBody>
      </p:sp>
    </p:spTree>
    <p:extLst>
      <p:ext uri="{BB962C8B-B14F-4D97-AF65-F5344CB8AC3E}">
        <p14:creationId xmlns:p14="http://schemas.microsoft.com/office/powerpoint/2010/main" val="902654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a:t>Solubility of precipitates</a:t>
            </a:r>
            <a:endParaRPr lang="ar-IQ" b="1" dirty="0"/>
          </a:p>
        </p:txBody>
      </p:sp>
      <p:sp>
        <p:nvSpPr>
          <p:cNvPr id="3" name="عنصر نائب للمحتوى 2"/>
          <p:cNvSpPr>
            <a:spLocks noGrp="1"/>
          </p:cNvSpPr>
          <p:nvPr>
            <p:ph idx="1"/>
          </p:nvPr>
        </p:nvSpPr>
        <p:spPr/>
        <p:txBody>
          <a:bodyPr>
            <a:normAutofit/>
          </a:bodyPr>
          <a:lstStyle/>
          <a:p>
            <a:pPr algn="just" rtl="0"/>
            <a:r>
              <a:rPr lang="en-US" dirty="0">
                <a:solidFill>
                  <a:srgbClr val="FF0000"/>
                </a:solidFill>
              </a:rPr>
              <a:t>Solubility is the amount of solute needed to give a saturated solution with a </a:t>
            </a:r>
            <a:r>
              <a:rPr lang="en-US" dirty="0" smtClean="0">
                <a:solidFill>
                  <a:srgbClr val="FF0000"/>
                </a:solidFill>
              </a:rPr>
              <a:t>given amount </a:t>
            </a:r>
            <a:r>
              <a:rPr lang="en-US" dirty="0">
                <a:solidFill>
                  <a:srgbClr val="FF0000"/>
                </a:solidFill>
              </a:rPr>
              <a:t>of solvent. </a:t>
            </a:r>
            <a:r>
              <a:rPr lang="en-US" dirty="0"/>
              <a:t>Thus, the solubility of </a:t>
            </a:r>
            <a:r>
              <a:rPr lang="en-US" dirty="0" err="1"/>
              <a:t>NaCl</a:t>
            </a:r>
            <a:r>
              <a:rPr lang="en-US" dirty="0"/>
              <a:t> in water at 0°C is </a:t>
            </a:r>
            <a:r>
              <a:rPr lang="en-US" dirty="0" smtClean="0"/>
              <a:t>37g/100mL. Usually </a:t>
            </a:r>
            <a:r>
              <a:rPr lang="en-US" dirty="0"/>
              <a:t>solute's solubility changes with temperature. For example at 100°C </a:t>
            </a:r>
            <a:r>
              <a:rPr lang="en-US" dirty="0" smtClean="0"/>
              <a:t>the solubility </a:t>
            </a:r>
            <a:r>
              <a:rPr lang="en-US" dirty="0"/>
              <a:t>of </a:t>
            </a:r>
            <a:r>
              <a:rPr lang="en-US" dirty="0" err="1"/>
              <a:t>NaCl</a:t>
            </a:r>
            <a:r>
              <a:rPr lang="en-US" dirty="0"/>
              <a:t> is 39.1g/100mL of H</a:t>
            </a:r>
            <a:r>
              <a:rPr lang="en-US" baseline="-25000" dirty="0"/>
              <a:t>2</a:t>
            </a:r>
            <a:r>
              <a:rPr lang="en-US" dirty="0"/>
              <a:t>O.this means that we should always </a:t>
            </a:r>
            <a:r>
              <a:rPr lang="en-US" dirty="0" smtClean="0"/>
              <a:t>specify the </a:t>
            </a:r>
            <a:r>
              <a:rPr lang="en-US" dirty="0"/>
              <a:t>temperature when stating the solubility. </a:t>
            </a:r>
            <a:endParaRPr lang="ar-IQ" dirty="0"/>
          </a:p>
        </p:txBody>
      </p:sp>
    </p:spTree>
    <p:extLst>
      <p:ext uri="{BB962C8B-B14F-4D97-AF65-F5344CB8AC3E}">
        <p14:creationId xmlns:p14="http://schemas.microsoft.com/office/powerpoint/2010/main" val="339188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7" y="191069"/>
            <a:ext cx="11832608" cy="6469038"/>
          </a:xfrm>
        </p:spPr>
        <p:txBody>
          <a:bodyPr/>
          <a:lstStyle/>
          <a:p>
            <a:pPr algn="l" rtl="0"/>
            <a:r>
              <a:rPr lang="en-US" dirty="0" smtClean="0"/>
              <a:t>Reactions that yield products of limited solubility find application in three important analytical processes:</a:t>
            </a:r>
          </a:p>
          <a:p>
            <a:pPr algn="just" rtl="0"/>
            <a:r>
              <a:rPr lang="en-US" b="1" dirty="0" smtClean="0">
                <a:solidFill>
                  <a:srgbClr val="FF0000"/>
                </a:solidFill>
              </a:rPr>
              <a:t>1</a:t>
            </a:r>
            <a:r>
              <a:rPr lang="en-US" b="1" dirty="0">
                <a:solidFill>
                  <a:srgbClr val="FF0000"/>
                </a:solidFill>
              </a:rPr>
              <a:t>. The separation</a:t>
            </a:r>
            <a:r>
              <a:rPr lang="en-US" dirty="0"/>
              <a:t> of an </a:t>
            </a:r>
            <a:r>
              <a:rPr lang="en-US" dirty="0" err="1"/>
              <a:t>analyte</a:t>
            </a:r>
            <a:r>
              <a:rPr lang="en-US" dirty="0"/>
              <a:t> as a precipitate from soluble substances that </a:t>
            </a:r>
            <a:r>
              <a:rPr lang="en-US" dirty="0" smtClean="0"/>
              <a:t>would otherwise </a:t>
            </a:r>
            <a:r>
              <a:rPr lang="en-US" dirty="0"/>
              <a:t>interfere with ultimate measurement.</a:t>
            </a:r>
          </a:p>
          <a:p>
            <a:pPr algn="just" rtl="0"/>
            <a:r>
              <a:rPr lang="en-US" b="1" dirty="0">
                <a:solidFill>
                  <a:srgbClr val="FF0000"/>
                </a:solidFill>
              </a:rPr>
              <a:t>2. Gravimetric analysis, </a:t>
            </a:r>
            <a:r>
              <a:rPr lang="en-US" dirty="0"/>
              <a:t>in which the precipitate is formed whose weight </a:t>
            </a:r>
            <a:r>
              <a:rPr lang="en-US" dirty="0" smtClean="0"/>
              <a:t>is chemically </a:t>
            </a:r>
            <a:r>
              <a:rPr lang="en-US" dirty="0"/>
              <a:t>related to the amount of </a:t>
            </a:r>
            <a:r>
              <a:rPr lang="en-US" dirty="0" err="1"/>
              <a:t>analyte</a:t>
            </a:r>
            <a:r>
              <a:rPr lang="en-US" dirty="0"/>
              <a:t>.</a:t>
            </a:r>
          </a:p>
          <a:p>
            <a:pPr algn="just" rtl="0"/>
            <a:r>
              <a:rPr lang="en-US" b="1" dirty="0">
                <a:solidFill>
                  <a:srgbClr val="FF0000"/>
                </a:solidFill>
              </a:rPr>
              <a:t>3. Titrimetric analysis, </a:t>
            </a:r>
            <a:r>
              <a:rPr lang="en-US" dirty="0"/>
              <a:t>based on the determination of volume of a </a:t>
            </a:r>
            <a:r>
              <a:rPr lang="en-US" dirty="0" smtClean="0"/>
              <a:t>standard reagent </a:t>
            </a:r>
            <a:r>
              <a:rPr lang="en-US" dirty="0"/>
              <a:t>required precipitating the </a:t>
            </a:r>
            <a:r>
              <a:rPr lang="en-US" dirty="0" err="1"/>
              <a:t>analyte</a:t>
            </a:r>
            <a:r>
              <a:rPr lang="en-US" dirty="0"/>
              <a:t> essentially completely</a:t>
            </a:r>
            <a:r>
              <a:rPr lang="en-US" dirty="0" smtClean="0"/>
              <a:t>.</a:t>
            </a:r>
          </a:p>
          <a:p>
            <a:pPr algn="just" rtl="0"/>
            <a:endParaRPr lang="en-US" dirty="0"/>
          </a:p>
          <a:p>
            <a:pPr algn="just" rtl="0"/>
            <a:r>
              <a:rPr lang="en-US" dirty="0"/>
              <a:t>The success of each of these applications requires that the solids produced have </a:t>
            </a:r>
            <a:r>
              <a:rPr lang="en-US" dirty="0" smtClean="0"/>
              <a:t>a </a:t>
            </a:r>
            <a:r>
              <a:rPr lang="en-US" b="1" dirty="0" smtClean="0">
                <a:solidFill>
                  <a:srgbClr val="FF0000"/>
                </a:solidFill>
              </a:rPr>
              <a:t>relatively </a:t>
            </a:r>
            <a:r>
              <a:rPr lang="en-US" b="1" dirty="0">
                <a:solidFill>
                  <a:srgbClr val="FF0000"/>
                </a:solidFill>
              </a:rPr>
              <a:t>low solubility, </a:t>
            </a:r>
            <a:r>
              <a:rPr lang="en-US" dirty="0"/>
              <a:t>be </a:t>
            </a:r>
            <a:r>
              <a:rPr lang="en-US" b="1" dirty="0">
                <a:solidFill>
                  <a:srgbClr val="FF0000"/>
                </a:solidFill>
              </a:rPr>
              <a:t>reasonably pure</a:t>
            </a:r>
            <a:r>
              <a:rPr lang="en-US" dirty="0"/>
              <a:t>, and have a suitable </a:t>
            </a:r>
            <a:r>
              <a:rPr lang="en-US" b="1" dirty="0">
                <a:solidFill>
                  <a:srgbClr val="FF0000"/>
                </a:solidFill>
              </a:rPr>
              <a:t>particle size.</a:t>
            </a:r>
            <a:endParaRPr lang="ar-IQ" b="1" dirty="0">
              <a:solidFill>
                <a:srgbClr val="FF0000"/>
              </a:solidFill>
            </a:endParaRPr>
          </a:p>
        </p:txBody>
      </p:sp>
    </p:spTree>
    <p:extLst>
      <p:ext uri="{BB962C8B-B14F-4D97-AF65-F5344CB8AC3E}">
        <p14:creationId xmlns:p14="http://schemas.microsoft.com/office/powerpoint/2010/main" val="200629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33182" y="0"/>
            <a:ext cx="9144000" cy="859809"/>
          </a:xfrm>
        </p:spPr>
        <p:txBody>
          <a:bodyPr>
            <a:normAutofit fontScale="90000"/>
          </a:bodyPr>
          <a:lstStyle/>
          <a:p>
            <a:r>
              <a:rPr lang="en-US" dirty="0" smtClean="0">
                <a:solidFill>
                  <a:srgbClr val="FF0000"/>
                </a:solidFill>
              </a:rPr>
              <a:t>PRECIPITATION TITRATION</a:t>
            </a:r>
            <a:endParaRPr lang="ar-IQ" dirty="0">
              <a:solidFill>
                <a:srgbClr val="FF0000"/>
              </a:solidFill>
            </a:endParaRPr>
          </a:p>
        </p:txBody>
      </p:sp>
      <p:sp>
        <p:nvSpPr>
          <p:cNvPr id="3" name="عنوان فرعي 2"/>
          <p:cNvSpPr>
            <a:spLocks noGrp="1"/>
          </p:cNvSpPr>
          <p:nvPr>
            <p:ph type="subTitle" idx="1"/>
          </p:nvPr>
        </p:nvSpPr>
        <p:spPr>
          <a:xfrm>
            <a:off x="150125" y="859809"/>
            <a:ext cx="11846257" cy="5882185"/>
          </a:xfrm>
        </p:spPr>
        <p:txBody>
          <a:bodyPr>
            <a:normAutofit fontScale="92500" lnSpcReduction="20000"/>
          </a:bodyPr>
          <a:lstStyle/>
          <a:p>
            <a:pPr algn="l"/>
            <a:r>
              <a:rPr lang="en-US" sz="3200" b="1" dirty="0" smtClean="0">
                <a:solidFill>
                  <a:srgbClr val="FF0000"/>
                </a:solidFill>
              </a:rPr>
              <a:t>Precipitation Reaction:</a:t>
            </a:r>
          </a:p>
          <a:p>
            <a:pPr algn="just" rtl="0"/>
            <a:r>
              <a:rPr lang="en-US" sz="2800" dirty="0"/>
              <a:t>- Reactions occurring in solution may produce substances that are insoluble in the solution and thus eventually settle to the bottom or "precipitate" out.</a:t>
            </a:r>
          </a:p>
          <a:p>
            <a:pPr algn="just" rtl="0"/>
            <a:endParaRPr lang="en-US" sz="2800" dirty="0" smtClean="0"/>
          </a:p>
          <a:p>
            <a:pPr algn="just" rtl="0"/>
            <a:r>
              <a:rPr lang="en-US" sz="2800" dirty="0" smtClean="0">
                <a:cs typeface="+mj-cs"/>
              </a:rPr>
              <a:t>- Typically precipitation reactions occurs in aqueous solutions between ions (i.e., the reactants are electrolytes). Often only one pair of ions actually reacts or precipitates while the other pair remains in the solution unchanged. </a:t>
            </a:r>
          </a:p>
          <a:p>
            <a:pPr algn="just" rtl="0"/>
            <a:r>
              <a:rPr lang="en-US" sz="2800" dirty="0" smtClean="0">
                <a:solidFill>
                  <a:srgbClr val="FF0000"/>
                </a:solidFill>
              </a:rPr>
              <a:t>Precipitation Titrations </a:t>
            </a:r>
          </a:p>
          <a:p>
            <a:pPr algn="just" rtl="0"/>
            <a:r>
              <a:rPr lang="en-US" sz="2800" dirty="0" smtClean="0"/>
              <a:t>A reaction in which the </a:t>
            </a:r>
            <a:r>
              <a:rPr lang="en-US" sz="2800" dirty="0" err="1" smtClean="0"/>
              <a:t>analyte</a:t>
            </a:r>
            <a:r>
              <a:rPr lang="en-US" sz="2800" dirty="0" smtClean="0"/>
              <a:t> and titrant form an </a:t>
            </a:r>
            <a:r>
              <a:rPr lang="en-US" sz="2800" b="1" dirty="0" smtClean="0">
                <a:solidFill>
                  <a:srgbClr val="FF0000"/>
                </a:solidFill>
              </a:rPr>
              <a:t>insoluble precipitate </a:t>
            </a:r>
            <a:r>
              <a:rPr lang="en-US" sz="2800" dirty="0" smtClean="0"/>
              <a:t>also can form the basis for a titration. We call this type of titration a </a:t>
            </a:r>
            <a:r>
              <a:rPr lang="en-US" sz="2800" b="1" dirty="0" smtClean="0">
                <a:solidFill>
                  <a:srgbClr val="FF0000"/>
                </a:solidFill>
              </a:rPr>
              <a:t>precipitation titration</a:t>
            </a:r>
            <a:r>
              <a:rPr lang="en-US" sz="2800" dirty="0" smtClean="0"/>
              <a:t>.</a:t>
            </a:r>
          </a:p>
          <a:p>
            <a:pPr algn="just" rtl="0"/>
            <a:endParaRPr lang="en-US" sz="2800" dirty="0" smtClean="0"/>
          </a:p>
          <a:p>
            <a:pPr algn="just" rtl="0"/>
            <a:r>
              <a:rPr lang="en-US" sz="2800" dirty="0" smtClean="0"/>
              <a:t>The meaning of </a:t>
            </a:r>
            <a:r>
              <a:rPr lang="en-US" sz="2800" dirty="0" smtClean="0">
                <a:solidFill>
                  <a:srgbClr val="FF0000"/>
                </a:solidFill>
              </a:rPr>
              <a:t>ANALYTE</a:t>
            </a:r>
            <a:r>
              <a:rPr lang="en-US" sz="2800" dirty="0" smtClean="0"/>
              <a:t> is a chemical substance that is the subject of chemical analysis.</a:t>
            </a:r>
          </a:p>
          <a:p>
            <a:pPr algn="just" rtl="0"/>
            <a:r>
              <a:rPr lang="en-US" sz="2800" dirty="0" smtClean="0"/>
              <a:t>The meaning of </a:t>
            </a:r>
            <a:r>
              <a:rPr lang="en-US" sz="2800" dirty="0" smtClean="0">
                <a:solidFill>
                  <a:srgbClr val="FF0000"/>
                </a:solidFill>
              </a:rPr>
              <a:t>TITRANT</a:t>
            </a:r>
            <a:r>
              <a:rPr lang="en-US" sz="2800" dirty="0" smtClean="0"/>
              <a:t> is a substance (such as a reagent solution of precisely known concentration) that is added in titration.</a:t>
            </a:r>
            <a:endParaRPr lang="ar-IQ" sz="2800" dirty="0"/>
          </a:p>
        </p:txBody>
      </p:sp>
    </p:spTree>
    <p:extLst>
      <p:ext uri="{BB962C8B-B14F-4D97-AF65-F5344CB8AC3E}">
        <p14:creationId xmlns:p14="http://schemas.microsoft.com/office/powerpoint/2010/main" val="462272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228600"/>
            <a:ext cx="9144000" cy="762000"/>
          </a:xfrm>
        </p:spPr>
        <p:txBody>
          <a:bodyPr>
            <a:normAutofit fontScale="90000"/>
          </a:bodyPr>
          <a:lstStyle/>
          <a:p>
            <a:r>
              <a:rPr lang="en-US" altLang="ar-IQ" sz="2800" b="1">
                <a:latin typeface="Arial" panose="020B0604020202020204" pitchFamily="34" charset="0"/>
              </a:rPr>
              <a:t>Precipitation</a:t>
            </a:r>
            <a:r>
              <a:rPr lang="en-US" altLang="ar-IQ" sz="2800">
                <a:latin typeface="Arial" panose="020B0604020202020204" pitchFamily="34" charset="0"/>
              </a:rPr>
              <a:t>= Reaction that results in the formation of    </a:t>
            </a:r>
            <a:br>
              <a:rPr lang="en-US" altLang="ar-IQ" sz="2800">
                <a:latin typeface="Arial" panose="020B0604020202020204" pitchFamily="34" charset="0"/>
              </a:rPr>
            </a:br>
            <a:r>
              <a:rPr lang="en-US" altLang="ar-IQ" sz="2800">
                <a:latin typeface="Arial" panose="020B0604020202020204" pitchFamily="34" charset="0"/>
              </a:rPr>
              <a:t>              an insoluble product (precipitate)</a:t>
            </a:r>
          </a:p>
        </p:txBody>
      </p:sp>
      <p:sp>
        <p:nvSpPr>
          <p:cNvPr id="15363" name="Text Box 3"/>
          <p:cNvSpPr txBox="1">
            <a:spLocks noChangeArrowheads="1"/>
          </p:cNvSpPr>
          <p:nvPr/>
        </p:nvSpPr>
        <p:spPr bwMode="auto">
          <a:xfrm>
            <a:off x="1547814" y="1066801"/>
            <a:ext cx="9132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ar-IQ" sz="2800" b="1">
                <a:latin typeface="Arial" panose="020B0604020202020204" pitchFamily="34" charset="0"/>
              </a:rPr>
              <a:t>Precipitate</a:t>
            </a:r>
            <a:r>
              <a:rPr lang="en-US" altLang="ar-IQ" sz="2800">
                <a:latin typeface="Arial" panose="020B0604020202020204" pitchFamily="34" charset="0"/>
              </a:rPr>
              <a:t>= insoluble solid that separates from solution</a:t>
            </a:r>
          </a:p>
        </p:txBody>
      </p:sp>
      <p:grpSp>
        <p:nvGrpSpPr>
          <p:cNvPr id="15364" name="Group 26"/>
          <p:cNvGrpSpPr>
            <a:grpSpLocks/>
          </p:cNvGrpSpPr>
          <p:nvPr/>
        </p:nvGrpSpPr>
        <p:grpSpPr bwMode="auto">
          <a:xfrm>
            <a:off x="1676400" y="2667000"/>
            <a:ext cx="1665288" cy="4038600"/>
            <a:chOff x="0" y="1056"/>
            <a:chExt cx="1049" cy="2544"/>
          </a:xfrm>
        </p:grpSpPr>
        <p:pic>
          <p:nvPicPr>
            <p:cNvPr id="15372" name="Picture 24" descr="cha56011_0403"/>
            <p:cNvPicPr>
              <a:picLocks noChangeAspect="1" noChangeArrowheads="1"/>
            </p:cNvPicPr>
            <p:nvPr/>
          </p:nvPicPr>
          <p:blipFill>
            <a:blip r:embed="rId2">
              <a:extLst>
                <a:ext uri="{28A0092B-C50C-407E-A947-70E740481C1C}">
                  <a14:useLocalDpi xmlns:a14="http://schemas.microsoft.com/office/drawing/2010/main" val="0"/>
                </a:ext>
              </a:extLst>
            </a:blip>
            <a:srcRect l="21739" t="8571" r="21739" b="6429"/>
            <a:stretch>
              <a:fillRect/>
            </a:stretch>
          </p:blipFill>
          <p:spPr bwMode="auto">
            <a:xfrm>
              <a:off x="0" y="1056"/>
              <a:ext cx="1049" cy="2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3" name="Text Box 25"/>
            <p:cNvSpPr txBox="1">
              <a:spLocks noChangeArrowheads="1"/>
            </p:cNvSpPr>
            <p:nvPr/>
          </p:nvSpPr>
          <p:spPr bwMode="auto">
            <a:xfrm>
              <a:off x="277" y="3312"/>
              <a:ext cx="4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latin typeface="Arial" panose="020B0604020202020204" pitchFamily="34" charset="0"/>
                </a:rPr>
                <a:t>PbI</a:t>
              </a:r>
              <a:r>
                <a:rPr lang="en-US" altLang="ar-IQ" sz="2400" baseline="-25000">
                  <a:latin typeface="Arial" panose="020B0604020202020204" pitchFamily="34" charset="0"/>
                </a:rPr>
                <a:t>2</a:t>
              </a:r>
              <a:endParaRPr lang="en-US" altLang="ar-IQ" sz="2400">
                <a:latin typeface="Arial" panose="020B0604020202020204" pitchFamily="34" charset="0"/>
              </a:endParaRPr>
            </a:p>
          </p:txBody>
        </p:sp>
      </p:grpSp>
      <p:grpSp>
        <p:nvGrpSpPr>
          <p:cNvPr id="15365" name="Group 31"/>
          <p:cNvGrpSpPr>
            <a:grpSpLocks/>
          </p:cNvGrpSpPr>
          <p:nvPr/>
        </p:nvGrpSpPr>
        <p:grpSpPr bwMode="auto">
          <a:xfrm>
            <a:off x="3446464" y="4511675"/>
            <a:ext cx="7221537" cy="457200"/>
            <a:chOff x="1184" y="1435"/>
            <a:chExt cx="4549" cy="288"/>
          </a:xfrm>
        </p:grpSpPr>
        <p:sp>
          <p:nvSpPr>
            <p:cNvPr id="15370" name="Text Box 8"/>
            <p:cNvSpPr txBox="1">
              <a:spLocks noChangeArrowheads="1"/>
            </p:cNvSpPr>
            <p:nvPr/>
          </p:nvSpPr>
          <p:spPr bwMode="auto">
            <a:xfrm>
              <a:off x="1184" y="1435"/>
              <a:ext cx="45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ar-IQ" sz="2400" dirty="0" err="1">
                  <a:latin typeface="Arial" panose="020B0604020202020204" pitchFamily="34" charset="0"/>
                </a:rPr>
                <a:t>Pb</a:t>
              </a:r>
              <a:r>
                <a:rPr lang="en-US" altLang="ar-IQ" sz="2400" dirty="0">
                  <a:latin typeface="Arial" panose="020B0604020202020204" pitchFamily="34" charset="0"/>
                </a:rPr>
                <a:t>(NO</a:t>
              </a:r>
              <a:r>
                <a:rPr lang="en-US" altLang="ar-IQ" sz="2400" baseline="-25000" dirty="0">
                  <a:latin typeface="Arial" panose="020B0604020202020204" pitchFamily="34" charset="0"/>
                </a:rPr>
                <a:t>3</a:t>
              </a:r>
              <a:r>
                <a:rPr lang="en-US" altLang="ar-IQ" sz="2400" dirty="0">
                  <a:latin typeface="Arial" panose="020B0604020202020204" pitchFamily="34" charset="0"/>
                </a:rPr>
                <a:t>)</a:t>
              </a:r>
              <a:r>
                <a:rPr lang="en-US" altLang="ar-IQ" sz="2400" baseline="-25000" dirty="0">
                  <a:latin typeface="Arial" panose="020B0604020202020204" pitchFamily="34" charset="0"/>
                </a:rPr>
                <a:t>2</a:t>
              </a:r>
              <a:r>
                <a:rPr lang="en-US" altLang="ar-IQ" sz="2400" dirty="0">
                  <a:latin typeface="Arial" panose="020B0604020202020204" pitchFamily="34" charset="0"/>
                </a:rPr>
                <a:t> </a:t>
              </a:r>
              <a:r>
                <a:rPr lang="en-US" altLang="ar-IQ" sz="2000" dirty="0">
                  <a:latin typeface="Arial" panose="020B0604020202020204" pitchFamily="34" charset="0"/>
                </a:rPr>
                <a:t>(</a:t>
              </a:r>
              <a:r>
                <a:rPr lang="en-US" altLang="ar-IQ" sz="2000" i="1" dirty="0" err="1">
                  <a:latin typeface="Arial" panose="020B0604020202020204" pitchFamily="34" charset="0"/>
                </a:rPr>
                <a:t>aq</a:t>
              </a:r>
              <a:r>
                <a:rPr lang="en-US" altLang="ar-IQ" sz="2000" dirty="0">
                  <a:latin typeface="Arial" panose="020B0604020202020204" pitchFamily="34" charset="0"/>
                </a:rPr>
                <a:t>)</a:t>
              </a:r>
              <a:r>
                <a:rPr lang="en-US" altLang="ar-IQ" sz="2400" dirty="0">
                  <a:latin typeface="Arial" panose="020B0604020202020204" pitchFamily="34" charset="0"/>
                </a:rPr>
                <a:t> + 2NaI </a:t>
              </a:r>
              <a:r>
                <a:rPr lang="en-US" altLang="ar-IQ" sz="2000" dirty="0">
                  <a:latin typeface="Arial" panose="020B0604020202020204" pitchFamily="34" charset="0"/>
                </a:rPr>
                <a:t>(</a:t>
              </a:r>
              <a:r>
                <a:rPr lang="en-US" altLang="ar-IQ" sz="2000" i="1" dirty="0" err="1">
                  <a:latin typeface="Arial" panose="020B0604020202020204" pitchFamily="34" charset="0"/>
                </a:rPr>
                <a:t>aq</a:t>
              </a:r>
              <a:r>
                <a:rPr lang="en-US" altLang="ar-IQ" sz="2000" dirty="0">
                  <a:latin typeface="Arial" panose="020B0604020202020204" pitchFamily="34" charset="0"/>
                </a:rPr>
                <a:t>)</a:t>
              </a:r>
              <a:r>
                <a:rPr lang="en-US" altLang="ar-IQ" sz="2400" dirty="0">
                  <a:latin typeface="Arial" panose="020B0604020202020204" pitchFamily="34" charset="0"/>
                </a:rPr>
                <a:t>         </a:t>
              </a:r>
              <a:r>
                <a:rPr lang="en-US" altLang="ar-IQ" sz="2400" dirty="0">
                  <a:solidFill>
                    <a:srgbClr val="FF0000"/>
                  </a:solidFill>
                  <a:latin typeface="Arial" panose="020B0604020202020204" pitchFamily="34" charset="0"/>
                </a:rPr>
                <a:t>PbI</a:t>
              </a:r>
              <a:r>
                <a:rPr lang="en-US" altLang="ar-IQ" sz="2400" baseline="-25000" dirty="0">
                  <a:solidFill>
                    <a:srgbClr val="FF0000"/>
                  </a:solidFill>
                  <a:latin typeface="Arial" panose="020B0604020202020204" pitchFamily="34" charset="0"/>
                </a:rPr>
                <a:t>2</a:t>
              </a:r>
              <a:r>
                <a:rPr lang="en-US" altLang="ar-IQ" sz="2400" dirty="0">
                  <a:solidFill>
                    <a:srgbClr val="FF0000"/>
                  </a:solidFill>
                  <a:latin typeface="Arial" panose="020B0604020202020204" pitchFamily="34" charset="0"/>
                </a:rPr>
                <a:t> </a:t>
              </a:r>
              <a:r>
                <a:rPr lang="en-US" altLang="ar-IQ" sz="2000" dirty="0">
                  <a:latin typeface="Arial" panose="020B0604020202020204" pitchFamily="34" charset="0"/>
                </a:rPr>
                <a:t>(</a:t>
              </a:r>
              <a:r>
                <a:rPr lang="en-US" altLang="ar-IQ" sz="2000" i="1" dirty="0">
                  <a:latin typeface="Arial" panose="020B0604020202020204" pitchFamily="34" charset="0"/>
                </a:rPr>
                <a:t>s</a:t>
              </a:r>
              <a:r>
                <a:rPr lang="en-US" altLang="ar-IQ" sz="2000" dirty="0">
                  <a:latin typeface="Arial" panose="020B0604020202020204" pitchFamily="34" charset="0"/>
                </a:rPr>
                <a:t>)</a:t>
              </a:r>
              <a:r>
                <a:rPr lang="en-US" altLang="ar-IQ" sz="2400" dirty="0">
                  <a:latin typeface="Arial" panose="020B0604020202020204" pitchFamily="34" charset="0"/>
                </a:rPr>
                <a:t> + 2NaNO</a:t>
              </a:r>
              <a:r>
                <a:rPr lang="en-US" altLang="ar-IQ" sz="2400" baseline="-25000" dirty="0">
                  <a:latin typeface="Arial" panose="020B0604020202020204" pitchFamily="34" charset="0"/>
                </a:rPr>
                <a:t>3</a:t>
              </a:r>
              <a:r>
                <a:rPr lang="en-US" altLang="ar-IQ" sz="2400" dirty="0">
                  <a:latin typeface="Arial" panose="020B0604020202020204" pitchFamily="34" charset="0"/>
                </a:rPr>
                <a:t> </a:t>
              </a:r>
              <a:r>
                <a:rPr lang="en-US" altLang="ar-IQ" sz="2000" dirty="0">
                  <a:latin typeface="Arial" panose="020B0604020202020204" pitchFamily="34" charset="0"/>
                </a:rPr>
                <a:t>(</a:t>
              </a:r>
              <a:r>
                <a:rPr lang="en-US" altLang="ar-IQ" sz="2000" i="1" dirty="0" err="1">
                  <a:latin typeface="Arial" panose="020B0604020202020204" pitchFamily="34" charset="0"/>
                </a:rPr>
                <a:t>aq</a:t>
              </a:r>
              <a:r>
                <a:rPr lang="en-US" altLang="ar-IQ" sz="2000" dirty="0">
                  <a:latin typeface="Arial" panose="020B0604020202020204" pitchFamily="34" charset="0"/>
                </a:rPr>
                <a:t>)</a:t>
              </a:r>
            </a:p>
          </p:txBody>
        </p:sp>
        <p:sp>
          <p:nvSpPr>
            <p:cNvPr id="15371" name="Line 27"/>
            <p:cNvSpPr>
              <a:spLocks noChangeShapeType="1"/>
            </p:cNvSpPr>
            <p:nvPr/>
          </p:nvSpPr>
          <p:spPr bwMode="auto">
            <a:xfrm>
              <a:off x="3408" y="1587"/>
              <a:ext cx="336"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grpSp>
      <p:sp>
        <p:nvSpPr>
          <p:cNvPr id="15366" name="Text Box 28"/>
          <p:cNvSpPr txBox="1">
            <a:spLocks noChangeArrowheads="1"/>
          </p:cNvSpPr>
          <p:nvPr/>
        </p:nvSpPr>
        <p:spPr bwMode="auto">
          <a:xfrm>
            <a:off x="6724650" y="5341938"/>
            <a:ext cx="2571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ar-IQ" sz="2400">
                <a:solidFill>
                  <a:srgbClr val="FF0000"/>
                </a:solidFill>
                <a:latin typeface="Arial" panose="020B0604020202020204" pitchFamily="34" charset="0"/>
              </a:rPr>
              <a:t>Yellow precipitate</a:t>
            </a:r>
          </a:p>
          <a:p>
            <a:pPr algn="ctr">
              <a:spcBef>
                <a:spcPct val="0"/>
              </a:spcBef>
              <a:buFontTx/>
              <a:buNone/>
            </a:pPr>
            <a:r>
              <a:rPr lang="en-US" altLang="ar-IQ" sz="2400">
                <a:solidFill>
                  <a:srgbClr val="FF0000"/>
                </a:solidFill>
                <a:latin typeface="Arial" panose="020B0604020202020204" pitchFamily="34" charset="0"/>
              </a:rPr>
              <a:t>(insoluble)</a:t>
            </a:r>
          </a:p>
        </p:txBody>
      </p:sp>
      <p:sp>
        <p:nvSpPr>
          <p:cNvPr id="15367" name="Text Box 3"/>
          <p:cNvSpPr txBox="1">
            <a:spLocks noChangeArrowheads="1"/>
          </p:cNvSpPr>
          <p:nvPr/>
        </p:nvSpPr>
        <p:spPr bwMode="auto">
          <a:xfrm>
            <a:off x="2057400" y="1676400"/>
            <a:ext cx="8610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ar-IQ" sz="2800" b="1" dirty="0" smtClean="0">
                <a:latin typeface="Arial" panose="020B0604020202020204" pitchFamily="34" charset="0"/>
              </a:rPr>
              <a:t>Metathesis/ double-displacement </a:t>
            </a:r>
            <a:r>
              <a:rPr lang="en-US" altLang="ar-IQ" sz="2800" b="1" dirty="0">
                <a:latin typeface="Arial" panose="020B0604020202020204" pitchFamily="34" charset="0"/>
              </a:rPr>
              <a:t>reaction</a:t>
            </a:r>
          </a:p>
          <a:p>
            <a:pPr algn="ctr" eaLnBrk="1" hangingPunct="1">
              <a:spcBef>
                <a:spcPct val="0"/>
              </a:spcBef>
              <a:buFontTx/>
              <a:buNone/>
            </a:pPr>
            <a:r>
              <a:rPr lang="en-US" altLang="ar-IQ" sz="2800" dirty="0">
                <a:latin typeface="Arial" panose="020B0604020202020204" pitchFamily="34" charset="0"/>
              </a:rPr>
              <a:t>= reaction that involves the exchange of parts </a:t>
            </a:r>
          </a:p>
          <a:p>
            <a:pPr algn="ctr" eaLnBrk="1" hangingPunct="1">
              <a:spcBef>
                <a:spcPct val="0"/>
              </a:spcBef>
              <a:buFontTx/>
              <a:buNone/>
            </a:pPr>
            <a:r>
              <a:rPr lang="en-US" altLang="ar-IQ" sz="2800" dirty="0">
                <a:latin typeface="Arial" panose="020B0604020202020204" pitchFamily="34" charset="0"/>
              </a:rPr>
              <a:t>between two compounds</a:t>
            </a:r>
          </a:p>
        </p:txBody>
      </p:sp>
      <p:cxnSp>
        <p:nvCxnSpPr>
          <p:cNvPr id="15368" name="Straight Arrow Connector 30"/>
          <p:cNvCxnSpPr>
            <a:cxnSpLocks noChangeShapeType="1"/>
          </p:cNvCxnSpPr>
          <p:nvPr/>
        </p:nvCxnSpPr>
        <p:spPr bwMode="auto">
          <a:xfrm flipV="1">
            <a:off x="8001000" y="4960938"/>
            <a:ext cx="0" cy="381000"/>
          </a:xfrm>
          <a:prstGeom prst="straightConnector1">
            <a:avLst/>
          </a:prstGeom>
          <a:noFill/>
          <a:ln w="317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2" name="Rectangle 2"/>
          <p:cNvSpPr txBox="1">
            <a:spLocks noChangeArrowheads="1"/>
          </p:cNvSpPr>
          <p:nvPr/>
        </p:nvSpPr>
        <p:spPr bwMode="auto">
          <a:xfrm>
            <a:off x="2667000" y="3276600"/>
            <a:ext cx="9144000" cy="762000"/>
          </a:xfrm>
          <a:prstGeom prst="rect">
            <a:avLst/>
          </a:prstGeom>
          <a:noFill/>
          <a:ln w="9525">
            <a:noFill/>
            <a:miter lim="800000"/>
            <a:headEnd/>
            <a:tailEnd/>
          </a:ln>
          <a:effectLst/>
        </p:spPr>
        <p:txBody>
          <a:bodyPr anchor="ctr"/>
          <a:lstStyle/>
          <a:p>
            <a:pPr algn="ctr">
              <a:defRPr/>
            </a:pPr>
            <a:r>
              <a:rPr lang="en-US" sz="2800" kern="0" dirty="0">
                <a:latin typeface="Arial" charset="0"/>
                <a:ea typeface="+mj-ea"/>
                <a:cs typeface="+mj-cs"/>
              </a:rPr>
              <a:t>Example: </a:t>
            </a:r>
            <a:r>
              <a:rPr lang="en-US" sz="2800" dirty="0">
                <a:solidFill>
                  <a:schemeClr val="accent2"/>
                </a:solidFill>
                <a:latin typeface="Arial" charset="0"/>
              </a:rPr>
              <a:t>Precipitation of Lead Iodide</a:t>
            </a:r>
            <a:r>
              <a:rPr lang="en-US" sz="2800" kern="0" dirty="0">
                <a:solidFill>
                  <a:schemeClr val="accent2"/>
                </a:solidFill>
                <a:latin typeface="Arial" charset="0"/>
                <a:ea typeface="+mj-ea"/>
                <a:cs typeface="+mj-cs"/>
              </a:rPr>
              <a:t> </a:t>
            </a:r>
          </a:p>
        </p:txBody>
      </p:sp>
    </p:spTree>
    <p:extLst>
      <p:ext uri="{BB962C8B-B14F-4D97-AF65-F5344CB8AC3E}">
        <p14:creationId xmlns:p14="http://schemas.microsoft.com/office/powerpoint/2010/main" val="355305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46830" y="194315"/>
            <a:ext cx="9144000" cy="1006688"/>
          </a:xfrm>
        </p:spPr>
        <p:txBody>
          <a:bodyPr/>
          <a:lstStyle/>
          <a:p>
            <a:r>
              <a:rPr lang="en-US" dirty="0" smtClean="0">
                <a:solidFill>
                  <a:srgbClr val="FF0000"/>
                </a:solidFill>
              </a:rPr>
              <a:t>PRECIPITATION TITRATION</a:t>
            </a:r>
            <a:endParaRPr lang="ar-IQ" dirty="0">
              <a:solidFill>
                <a:srgbClr val="FF0000"/>
              </a:solidFill>
            </a:endParaRPr>
          </a:p>
        </p:txBody>
      </p:sp>
      <p:sp>
        <p:nvSpPr>
          <p:cNvPr id="3" name="عنوان فرعي 2"/>
          <p:cNvSpPr>
            <a:spLocks noGrp="1"/>
          </p:cNvSpPr>
          <p:nvPr>
            <p:ph type="subTitle" idx="1"/>
          </p:nvPr>
        </p:nvSpPr>
        <p:spPr>
          <a:xfrm>
            <a:off x="150125" y="1201003"/>
            <a:ext cx="11846257" cy="5227093"/>
          </a:xfrm>
        </p:spPr>
        <p:txBody>
          <a:bodyPr>
            <a:normAutofit/>
          </a:bodyPr>
          <a:lstStyle/>
          <a:p>
            <a:pPr algn="l"/>
            <a:r>
              <a:rPr lang="en-US" sz="3200" b="1" dirty="0" smtClean="0">
                <a:solidFill>
                  <a:srgbClr val="FF0000"/>
                </a:solidFill>
              </a:rPr>
              <a:t>Precipitation Reactions </a:t>
            </a:r>
          </a:p>
          <a:p>
            <a:pPr algn="just" rtl="0"/>
            <a:r>
              <a:rPr lang="en-US" sz="3200" dirty="0" smtClean="0"/>
              <a:t>A precipitation reaction occurs when two or more soluble species combine to form an insoluble product that we call a precipitate. The most common precipitation reaction is a </a:t>
            </a:r>
            <a:r>
              <a:rPr lang="en-US" sz="3200" b="1" dirty="0" smtClean="0">
                <a:solidFill>
                  <a:srgbClr val="FF0000"/>
                </a:solidFill>
              </a:rPr>
              <a:t>metathesis reaction</a:t>
            </a:r>
            <a:r>
              <a:rPr lang="en-US" sz="3200" dirty="0" smtClean="0"/>
              <a:t>, in which two soluble ionic compounds exchange parts. When a solution of </a:t>
            </a:r>
            <a:r>
              <a:rPr lang="en-US" sz="3200" b="1" dirty="0" smtClean="0">
                <a:solidFill>
                  <a:srgbClr val="FF0000"/>
                </a:solidFill>
              </a:rPr>
              <a:t>lead nitrate </a:t>
            </a:r>
            <a:r>
              <a:rPr lang="en-US" sz="3200" dirty="0" smtClean="0"/>
              <a:t>is added to a solution of </a:t>
            </a:r>
            <a:r>
              <a:rPr lang="en-US" sz="3200" b="1" dirty="0" smtClean="0">
                <a:solidFill>
                  <a:srgbClr val="FF0000"/>
                </a:solidFill>
              </a:rPr>
              <a:t>potassium chloride</a:t>
            </a:r>
            <a:r>
              <a:rPr lang="en-US" sz="3200" dirty="0" smtClean="0"/>
              <a:t>, for example, a precipitate of lead chloride forms. We usually write the balanced reaction as a </a:t>
            </a:r>
            <a:r>
              <a:rPr lang="en-US" sz="3200" b="1" dirty="0" smtClean="0">
                <a:solidFill>
                  <a:srgbClr val="FF0000"/>
                </a:solidFill>
              </a:rPr>
              <a:t>net ionic equation</a:t>
            </a:r>
            <a:r>
              <a:rPr lang="en-US" sz="3200" dirty="0" smtClean="0"/>
              <a:t>, in which only the precipitate and those ions involved in the reaction are included. </a:t>
            </a:r>
            <a:endParaRPr lang="ar-IQ" sz="2800" dirty="0"/>
          </a:p>
        </p:txBody>
      </p:sp>
      <p:sp>
        <p:nvSpPr>
          <p:cNvPr id="6" name="Line 27"/>
          <p:cNvSpPr>
            <a:spLocks noChangeShapeType="1"/>
          </p:cNvSpPr>
          <p:nvPr/>
        </p:nvSpPr>
        <p:spPr bwMode="auto">
          <a:xfrm>
            <a:off x="5177430" y="3694421"/>
            <a:ext cx="5334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ar-IQ"/>
          </a:p>
        </p:txBody>
      </p:sp>
    </p:spTree>
    <p:extLst>
      <p:ext uri="{BB962C8B-B14F-4D97-AF65-F5344CB8AC3E}">
        <p14:creationId xmlns:p14="http://schemas.microsoft.com/office/powerpoint/2010/main" val="3369858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0125" y="272956"/>
            <a:ext cx="11873552" cy="6182436"/>
          </a:xfrm>
        </p:spPr>
        <p:txBody>
          <a:bodyPr/>
          <a:lstStyle/>
          <a:p>
            <a:pPr algn="l"/>
            <a:r>
              <a:rPr lang="en-US" sz="2800" dirty="0" smtClean="0">
                <a:solidFill>
                  <a:srgbClr val="FF0000"/>
                </a:solidFill>
              </a:rPr>
              <a:t>Precipitation Reactions</a:t>
            </a:r>
          </a:p>
          <a:p>
            <a:pPr algn="l"/>
            <a:r>
              <a:rPr lang="en-US" sz="2800" b="1" dirty="0" smtClean="0"/>
              <a:t>Precipitation </a:t>
            </a:r>
            <a:r>
              <a:rPr lang="en-US" dirty="0" smtClean="0"/>
              <a:t>is the formation of a solid in a solution</a:t>
            </a:r>
          </a:p>
          <a:p>
            <a:pPr algn="l"/>
            <a:r>
              <a:rPr lang="en-US" dirty="0" smtClean="0"/>
              <a:t>solid formed is called the </a:t>
            </a:r>
            <a:r>
              <a:rPr lang="en-US" b="1" dirty="0" smtClean="0"/>
              <a:t>precipitate</a:t>
            </a:r>
          </a:p>
          <a:p>
            <a:pPr algn="l"/>
            <a:r>
              <a:rPr lang="en-US" b="1" dirty="0">
                <a:solidFill>
                  <a:srgbClr val="FF0000"/>
                </a:solidFill>
              </a:rPr>
              <a:t>A precipitation reaction </a:t>
            </a:r>
            <a:r>
              <a:rPr lang="en-US" dirty="0"/>
              <a:t>occurs when water solutions of two different ionic compounds are mixed and an insoluble solid separates out of the solution.</a:t>
            </a:r>
          </a:p>
          <a:p>
            <a:pPr algn="l"/>
            <a:endParaRPr lang="ar-IQ" dirty="0" smtClean="0"/>
          </a:p>
          <a:p>
            <a:r>
              <a:rPr lang="en-US" sz="2800" dirty="0" err="1" smtClean="0">
                <a:solidFill>
                  <a:srgbClr val="FF0000"/>
                </a:solidFill>
              </a:rPr>
              <a:t>KCl</a:t>
            </a:r>
            <a:r>
              <a:rPr lang="en-US" sz="2800" dirty="0" smtClean="0">
                <a:solidFill>
                  <a:srgbClr val="FF0000"/>
                </a:solidFill>
              </a:rPr>
              <a:t> + AgNO</a:t>
            </a:r>
            <a:r>
              <a:rPr lang="en-US" sz="2800" baseline="-25000" dirty="0" smtClean="0">
                <a:solidFill>
                  <a:srgbClr val="FF0000"/>
                </a:solidFill>
              </a:rPr>
              <a:t>3</a:t>
            </a:r>
            <a:r>
              <a:rPr lang="en-US" sz="2800" dirty="0" smtClean="0">
                <a:solidFill>
                  <a:srgbClr val="FF0000"/>
                </a:solidFill>
              </a:rPr>
              <a:t>                </a:t>
            </a:r>
            <a:r>
              <a:rPr lang="en-US" sz="2800" dirty="0" err="1" smtClean="0">
                <a:solidFill>
                  <a:srgbClr val="FF0000"/>
                </a:solidFill>
              </a:rPr>
              <a:t>AgCl</a:t>
            </a:r>
            <a:r>
              <a:rPr lang="en-US" sz="2800" dirty="0" smtClean="0">
                <a:solidFill>
                  <a:srgbClr val="FF0000"/>
                </a:solidFill>
              </a:rPr>
              <a:t> + KNO</a:t>
            </a:r>
            <a:r>
              <a:rPr lang="en-US" sz="2800" baseline="-25000" dirty="0" smtClean="0">
                <a:solidFill>
                  <a:srgbClr val="FF0000"/>
                </a:solidFill>
              </a:rPr>
              <a:t>3</a:t>
            </a:r>
          </a:p>
          <a:p>
            <a:pPr algn="l"/>
            <a:endParaRPr lang="en-US" dirty="0" smtClean="0"/>
          </a:p>
          <a:p>
            <a:pPr algn="l"/>
            <a:r>
              <a:rPr lang="en-US" dirty="0" smtClean="0"/>
              <a:t>                                      Cl- solution     Precipitating          White </a:t>
            </a:r>
          </a:p>
          <a:p>
            <a:pPr algn="l"/>
            <a:r>
              <a:rPr lang="en-US" dirty="0"/>
              <a:t> </a:t>
            </a:r>
            <a:r>
              <a:rPr lang="en-US" dirty="0" smtClean="0"/>
              <a:t>                                                                        agent            precipitate</a:t>
            </a:r>
            <a:r>
              <a:rPr lang="ar-IQ" dirty="0" smtClean="0"/>
              <a:t>    </a:t>
            </a:r>
            <a:endParaRPr lang="en-US" dirty="0" smtClean="0"/>
          </a:p>
          <a:p>
            <a:pPr algn="l"/>
            <a:endParaRPr lang="en-US" dirty="0" smtClean="0"/>
          </a:p>
          <a:p>
            <a:pPr algn="l"/>
            <a:r>
              <a:rPr lang="en-US" sz="2800" dirty="0" smtClean="0"/>
              <a:t>The precipitate is itself ionic; the </a:t>
            </a:r>
            <a:r>
              <a:rPr lang="en-US" sz="2800" b="1" dirty="0" smtClean="0">
                <a:solidFill>
                  <a:srgbClr val="FF0000"/>
                </a:solidFill>
              </a:rPr>
              <a:t>cation</a:t>
            </a:r>
            <a:r>
              <a:rPr lang="en-US" sz="2800" dirty="0" smtClean="0"/>
              <a:t> comes from one solution and the </a:t>
            </a:r>
            <a:r>
              <a:rPr lang="en-US" sz="2800" b="1" dirty="0" smtClean="0">
                <a:solidFill>
                  <a:srgbClr val="FF0000"/>
                </a:solidFill>
              </a:rPr>
              <a:t>anion</a:t>
            </a:r>
            <a:r>
              <a:rPr lang="en-US" sz="2800" b="1" dirty="0" smtClean="0"/>
              <a:t> </a:t>
            </a:r>
            <a:r>
              <a:rPr lang="en-US" sz="2800" dirty="0" smtClean="0"/>
              <a:t>from another.</a:t>
            </a:r>
          </a:p>
          <a:p>
            <a:pPr algn="l"/>
            <a:endParaRPr lang="ar-IQ" dirty="0" smtClean="0"/>
          </a:p>
          <a:p>
            <a:pPr algn="l"/>
            <a:endParaRPr lang="ar-IQ" dirty="0"/>
          </a:p>
        </p:txBody>
      </p:sp>
      <p:cxnSp>
        <p:nvCxnSpPr>
          <p:cNvPr id="7" name="رابط كسهم مستقيم 6"/>
          <p:cNvCxnSpPr/>
          <p:nvPr/>
        </p:nvCxnSpPr>
        <p:spPr>
          <a:xfrm>
            <a:off x="5745707" y="3302758"/>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5595581" y="3234520"/>
            <a:ext cx="982639" cy="13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917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7" y="259306"/>
            <a:ext cx="11737074" cy="6346209"/>
          </a:xfrm>
        </p:spPr>
        <p:txBody>
          <a:bodyPr>
            <a:normAutofit/>
          </a:bodyPr>
          <a:lstStyle/>
          <a:p>
            <a:pPr algn="l" rtl="0"/>
            <a:r>
              <a:rPr lang="en-US" sz="3200" b="1" dirty="0" smtClean="0">
                <a:solidFill>
                  <a:srgbClr val="FF0000"/>
                </a:solidFill>
              </a:rPr>
              <a:t>Solubility product (</a:t>
            </a:r>
            <a:r>
              <a:rPr lang="en-US" sz="3200" b="1" dirty="0" err="1" smtClean="0">
                <a:solidFill>
                  <a:srgbClr val="FF0000"/>
                </a:solidFill>
              </a:rPr>
              <a:t>Ksp</a:t>
            </a:r>
            <a:r>
              <a:rPr lang="en-US" sz="3200" b="1" dirty="0" smtClean="0">
                <a:solidFill>
                  <a:srgbClr val="FF0000"/>
                </a:solidFill>
              </a:rPr>
              <a:t>):</a:t>
            </a:r>
          </a:p>
          <a:p>
            <a:pPr algn="just" rtl="0"/>
            <a:r>
              <a:rPr lang="en-US" sz="3200" dirty="0" smtClean="0"/>
              <a:t>The </a:t>
            </a:r>
            <a:r>
              <a:rPr lang="en-US" sz="3200" b="1" dirty="0" smtClean="0">
                <a:solidFill>
                  <a:srgbClr val="FF0000"/>
                </a:solidFill>
              </a:rPr>
              <a:t>solubility product constant, </a:t>
            </a:r>
            <a:r>
              <a:rPr lang="en-US" sz="3200" b="1" dirty="0" err="1" smtClean="0">
                <a:solidFill>
                  <a:srgbClr val="FF0000"/>
                </a:solidFill>
              </a:rPr>
              <a:t>Ksp</a:t>
            </a:r>
            <a:r>
              <a:rPr lang="en-US" sz="3200" dirty="0" smtClean="0"/>
              <a:t>​, is the equilibrium constant for a solid substance dissolving in an aqueous solution. It represents the level at which a solute dissolves in solution. </a:t>
            </a:r>
            <a:r>
              <a:rPr lang="en-US" sz="3200" b="1" dirty="0" smtClean="0">
                <a:solidFill>
                  <a:srgbClr val="FF0000"/>
                </a:solidFill>
              </a:rPr>
              <a:t>The more soluble a substance is, the higher the </a:t>
            </a:r>
            <a:r>
              <a:rPr lang="en-US" sz="3200" b="1" dirty="0" err="1" smtClean="0">
                <a:solidFill>
                  <a:srgbClr val="FF0000"/>
                </a:solidFill>
              </a:rPr>
              <a:t>Ksp</a:t>
            </a:r>
            <a:r>
              <a:rPr lang="en-US" sz="3200" b="1" dirty="0" smtClean="0">
                <a:solidFill>
                  <a:srgbClr val="FF0000"/>
                </a:solidFill>
              </a:rPr>
              <a:t> value it has</a:t>
            </a:r>
            <a:r>
              <a:rPr lang="en-US" sz="3200" dirty="0" smtClean="0"/>
              <a:t>.</a:t>
            </a:r>
          </a:p>
          <a:p>
            <a:pPr marL="0" indent="0" algn="l" rtl="0">
              <a:buNone/>
            </a:pPr>
            <a:endParaRPr lang="en-US" sz="3200" b="1" dirty="0" smtClean="0">
              <a:solidFill>
                <a:srgbClr val="FF0000"/>
              </a:solidFill>
            </a:endParaRPr>
          </a:p>
          <a:p>
            <a:pPr algn="just" rtl="0"/>
            <a:r>
              <a:rPr lang="en-US" sz="3200" dirty="0" smtClean="0"/>
              <a:t>When a compound is referred to as insoluble, its </a:t>
            </a:r>
            <a:r>
              <a:rPr lang="en-US" sz="3200" b="1" dirty="0" smtClean="0">
                <a:solidFill>
                  <a:srgbClr val="FF0000"/>
                </a:solidFill>
              </a:rPr>
              <a:t>not completely insoluble </a:t>
            </a:r>
            <a:r>
              <a:rPr lang="en-US" sz="3200" dirty="0" smtClean="0"/>
              <a:t>but is </a:t>
            </a:r>
            <a:r>
              <a:rPr lang="en-US" sz="3200" b="1" dirty="0" smtClean="0">
                <a:solidFill>
                  <a:srgbClr val="FF0000"/>
                </a:solidFill>
              </a:rPr>
              <a:t>slightly soluble</a:t>
            </a:r>
            <a:r>
              <a:rPr lang="en-US" sz="3200" dirty="0" smtClean="0"/>
              <a:t>. When </a:t>
            </a:r>
            <a:r>
              <a:rPr lang="en-US" sz="3200" dirty="0"/>
              <a:t>substances have a limited solubility and their solubility is exceeded, the ions of the dissolved portions exist in equilibrium with a solid material. So-called "insoluble" compounds generally exhibit this property. </a:t>
            </a:r>
          </a:p>
        </p:txBody>
      </p:sp>
    </p:spTree>
    <p:extLst>
      <p:ext uri="{BB962C8B-B14F-4D97-AF65-F5344CB8AC3E}">
        <p14:creationId xmlns:p14="http://schemas.microsoft.com/office/powerpoint/2010/main" val="4168809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77421" y="259307"/>
                <a:ext cx="11900847" cy="6332562"/>
              </a:xfrm>
            </p:spPr>
            <p:txBody>
              <a:bodyPr>
                <a:normAutofit lnSpcReduction="10000"/>
              </a:bodyPr>
              <a:lstStyle/>
              <a:p>
                <a:pPr algn="just" rtl="0"/>
                <a:r>
                  <a:rPr lang="en-US" dirty="0" smtClean="0"/>
                  <a:t>The precipitate will have a definite solubility (i.e., a definite amount that will dissolve) in g/dm-</a:t>
                </a:r>
                <a:r>
                  <a:rPr lang="en-US" baseline="30000" dirty="0" smtClean="0"/>
                  <a:t>3</a:t>
                </a:r>
                <a:r>
                  <a:rPr lang="en-US" dirty="0" smtClean="0"/>
                  <a:t> or </a:t>
                </a:r>
                <a:r>
                  <a:rPr lang="en-US" dirty="0" err="1" smtClean="0"/>
                  <a:t>mol</a:t>
                </a:r>
                <a:r>
                  <a:rPr lang="en-US" dirty="0" smtClean="0"/>
                  <a:t>/dm-</a:t>
                </a:r>
                <a:r>
                  <a:rPr lang="en-US" baseline="30000" dirty="0" smtClean="0"/>
                  <a:t>3</a:t>
                </a:r>
                <a:r>
                  <a:rPr lang="en-US" dirty="0" smtClean="0"/>
                  <a:t> at a given temperature (a saturated solution). A small amount of un-dissolved compound usually exists in equilibrium in the aqueous phase (e.g., on the order of 0.1%) and its concentration is constant. It is difficult to measure the un-dissociated molecule, and we are interested in the ionized form, presence of any un-dissociated species can generally be neglected.</a:t>
                </a:r>
              </a:p>
              <a:p>
                <a:pPr marL="0" indent="0" algn="ctr" rtl="0">
                  <a:buNone/>
                </a:pPr>
                <a:r>
                  <a:rPr lang="en-US" b="1" dirty="0" smtClean="0">
                    <a:solidFill>
                      <a:srgbClr val="FF0000"/>
                    </a:solidFill>
                  </a:rPr>
                  <a:t> </a:t>
                </a:r>
                <a:r>
                  <a:rPr lang="en-US" b="1" dirty="0" err="1" smtClean="0">
                    <a:solidFill>
                      <a:srgbClr val="FF0000"/>
                    </a:solidFill>
                  </a:rPr>
                  <a:t>AgCl</a:t>
                </a:r>
                <a:r>
                  <a:rPr lang="en-US" b="1" dirty="0" smtClean="0">
                    <a:solidFill>
                      <a:srgbClr val="FF0000"/>
                    </a:solidFill>
                  </a:rPr>
                  <a:t>                 Ag</a:t>
                </a:r>
                <a:r>
                  <a:rPr lang="en-US" b="1" baseline="30000" dirty="0" smtClean="0">
                    <a:solidFill>
                      <a:srgbClr val="FF0000"/>
                    </a:solidFill>
                  </a:rPr>
                  <a:t>+</a:t>
                </a:r>
                <a:r>
                  <a:rPr lang="en-US" b="1" dirty="0" smtClean="0">
                    <a:solidFill>
                      <a:srgbClr val="FF0000"/>
                    </a:solidFill>
                  </a:rPr>
                  <a:t> + Cl</a:t>
                </a:r>
                <a:r>
                  <a:rPr lang="en-US" b="1" baseline="30000" dirty="0" smtClean="0">
                    <a:solidFill>
                      <a:srgbClr val="FF0000"/>
                    </a:solidFill>
                  </a:rPr>
                  <a:t>-</a:t>
                </a:r>
              </a:p>
              <a:p>
                <a:pPr marL="0" indent="0" algn="l" rtl="0">
                  <a:buNone/>
                </a:pPr>
                <a:r>
                  <a:rPr lang="en-US" b="1" dirty="0" err="1" smtClean="0">
                    <a:solidFill>
                      <a:srgbClr val="FF0000"/>
                    </a:solidFill>
                  </a:rPr>
                  <a:t>Keq</a:t>
                </a:r>
                <a:r>
                  <a:rPr lang="en-US" b="1" dirty="0" smtClean="0">
                    <a:solidFill>
                      <a:srgbClr val="FF0000"/>
                    </a:solidFill>
                  </a:rPr>
                  <a:t> = </a:t>
                </a:r>
                <a14:m>
                  <m:oMath xmlns:m="http://schemas.openxmlformats.org/officeDocument/2006/math">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𝑷𝒓𝒐𝒖𝒄𝒕</m:t>
                        </m:r>
                        <m:r>
                          <a:rPr lang="en-US" b="1" i="1" smtClean="0">
                            <a:solidFill>
                              <a:srgbClr val="FF0000"/>
                            </a:solidFill>
                            <a:latin typeface="Cambria Math" panose="02040503050406030204" pitchFamily="18" charset="0"/>
                          </a:rPr>
                          <m:t>}</m:t>
                        </m:r>
                      </m:num>
                      <m:den>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𝑹𝒆𝒂𝒄𝒕𝒂𝒏𝒕</m:t>
                        </m:r>
                        <m:r>
                          <a:rPr lang="en-US" b="1" i="1" smtClean="0">
                            <a:solidFill>
                              <a:srgbClr val="FF0000"/>
                            </a:solidFill>
                            <a:latin typeface="Cambria Math" panose="02040503050406030204" pitchFamily="18" charset="0"/>
                          </a:rPr>
                          <m:t>}</m:t>
                        </m:r>
                      </m:den>
                    </m:f>
                  </m:oMath>
                </a14:m>
                <a:endParaRPr lang="en-US" b="1" dirty="0" smtClean="0">
                  <a:solidFill>
                    <a:srgbClr val="FF0000"/>
                  </a:solidFill>
                </a:endParaRPr>
              </a:p>
              <a:p>
                <a:pPr marL="0" indent="0" algn="l" rtl="0">
                  <a:buNone/>
                </a:pPr>
                <a:endParaRPr lang="en-US" b="1" dirty="0" smtClean="0">
                  <a:solidFill>
                    <a:srgbClr val="FF0000"/>
                  </a:solidFill>
                </a:endParaRPr>
              </a:p>
              <a:p>
                <a:pPr marL="0" indent="0" algn="l" rtl="0">
                  <a:buNone/>
                </a:pPr>
                <a:r>
                  <a:rPr lang="en-US" b="1" dirty="0" smtClean="0">
                    <a:solidFill>
                      <a:srgbClr val="FF0000"/>
                    </a:solidFill>
                  </a:rPr>
                  <a:t>Keq = </a:t>
                </a:r>
                <a14:m>
                  <m:oMath xmlns:m="http://schemas.openxmlformats.org/officeDocument/2006/math">
                    <m:f>
                      <m:fPr>
                        <m:ctrlPr>
                          <a:rPr lang="en-US" b="1" i="1" smtClean="0">
                            <a:solidFill>
                              <a:srgbClr val="FF0000"/>
                            </a:solidFill>
                            <a:latin typeface="Cambria Math" panose="02040503050406030204" pitchFamily="18" charset="0"/>
                          </a:rPr>
                        </m:ctrlPr>
                      </m:fPr>
                      <m:num>
                        <m:d>
                          <m:dPr>
                            <m:begChr m:val="{"/>
                            <m:endChr m:val="}"/>
                            <m:ctrlPr>
                              <a:rPr lang="en-US" b="1" i="1" smtClean="0">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𝑨𝒈</m:t>
                            </m:r>
                            <m:r>
                              <a:rPr lang="en-US" b="1" i="1" baseline="30000" smtClean="0">
                                <a:solidFill>
                                  <a:srgbClr val="FF0000"/>
                                </a:solidFill>
                                <a:latin typeface="Cambria Math" panose="02040503050406030204" pitchFamily="18" charset="0"/>
                              </a:rPr>
                              <m:t>+</m:t>
                            </m:r>
                          </m:e>
                        </m:d>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𝑪𝒍</m:t>
                        </m:r>
                        <m:r>
                          <a:rPr lang="en-US" b="1" i="1" baseline="30000"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m:t>
                        </m:r>
                      </m:num>
                      <m:den>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𝑨𝒈𝑪𝒍</m:t>
                        </m:r>
                        <m:r>
                          <a:rPr lang="en-US" b="1" i="1" smtClean="0">
                            <a:solidFill>
                              <a:srgbClr val="FF0000"/>
                            </a:solidFill>
                            <a:latin typeface="Cambria Math" panose="02040503050406030204" pitchFamily="18" charset="0"/>
                          </a:rPr>
                          <m:t>}</m:t>
                        </m:r>
                      </m:den>
                    </m:f>
                  </m:oMath>
                </a14:m>
                <a:endParaRPr lang="en-US" b="1" dirty="0" smtClean="0">
                  <a:solidFill>
                    <a:srgbClr val="FF0000"/>
                  </a:solidFill>
                </a:endParaRPr>
              </a:p>
              <a:p>
                <a:pPr marL="0" indent="0" algn="just" rtl="0">
                  <a:buNone/>
                </a:pPr>
                <a:r>
                  <a:rPr lang="en-US" dirty="0" smtClean="0"/>
                  <a:t>Since the concentration of a solid is a constant value that does not depend on temperature, pressure, or the presence of the solution in contact with it and can be neglected, , we simplify the above equation to.</a:t>
                </a:r>
              </a:p>
              <a:p>
                <a:pPr marL="0" indent="0" algn="ctr" rtl="0">
                  <a:buNone/>
                </a:pPr>
                <a:endParaRPr lang="ar-IQ" b="1" dirty="0">
                  <a:solidFill>
                    <a:srgbClr val="FF0000"/>
                  </a:solidFill>
                </a:endParaRP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77421" y="259307"/>
                <a:ext cx="11900847" cy="6332562"/>
              </a:xfrm>
              <a:blipFill>
                <a:blip r:embed="rId2"/>
                <a:stretch>
                  <a:fillRect l="-1025" t="-2216" r="-1076"/>
                </a:stretch>
              </a:blipFill>
            </p:spPr>
            <p:txBody>
              <a:bodyPr/>
              <a:lstStyle/>
              <a:p>
                <a:r>
                  <a:rPr lang="ar-IQ">
                    <a:noFill/>
                  </a:rPr>
                  <a:t> </a:t>
                </a:r>
              </a:p>
            </p:txBody>
          </p:sp>
        </mc:Fallback>
      </mc:AlternateContent>
      <p:cxnSp>
        <p:nvCxnSpPr>
          <p:cNvPr id="4" name="رابط كسهم مستقيم 3"/>
          <p:cNvCxnSpPr/>
          <p:nvPr/>
        </p:nvCxnSpPr>
        <p:spPr>
          <a:xfrm flipV="1">
            <a:off x="5404513" y="3002510"/>
            <a:ext cx="1078172" cy="27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448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1012</Words>
  <Application>Microsoft Office PowerPoint</Application>
  <PresentationFormat>شاشة عريضة</PresentationFormat>
  <Paragraphs>63</Paragraphs>
  <Slides>10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10</vt:i4>
      </vt:variant>
    </vt:vector>
  </HeadingPairs>
  <TitlesOfParts>
    <vt:vector size="16" baseType="lpstr">
      <vt:lpstr>Arial</vt:lpstr>
      <vt:lpstr>Calibri</vt:lpstr>
      <vt:lpstr>Calibri Light</vt:lpstr>
      <vt:lpstr>Cambria Math</vt:lpstr>
      <vt:lpstr>Times New Roman</vt:lpstr>
      <vt:lpstr>نسق Office</vt:lpstr>
      <vt:lpstr>Classification of solutions</vt:lpstr>
      <vt:lpstr>Solubility of precipitates</vt:lpstr>
      <vt:lpstr>عرض تقديمي في PowerPoint</vt:lpstr>
      <vt:lpstr>PRECIPITATION TITRATION</vt:lpstr>
      <vt:lpstr>Precipitation= Reaction that results in the formation of                   an insoluble product (precipitate)</vt:lpstr>
      <vt:lpstr>PRECIPITATION TITRATION</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PRECIPITATION TITRATION</dc:title>
  <dc:creator>fas</dc:creator>
  <cp:lastModifiedBy>fas</cp:lastModifiedBy>
  <cp:revision>55</cp:revision>
  <dcterms:created xsi:type="dcterms:W3CDTF">2022-03-20T23:10:14Z</dcterms:created>
  <dcterms:modified xsi:type="dcterms:W3CDTF">2023-09-11T17:14:13Z</dcterms:modified>
</cp:coreProperties>
</file>