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44DC-225F-4D9E-AD3D-A6F4D58B5E0A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8C7E-038D-4B7A-B421-B82F5DA3AE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98150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44DC-225F-4D9E-AD3D-A6F4D58B5E0A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8C7E-038D-4B7A-B421-B82F5DA3AE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1721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44DC-225F-4D9E-AD3D-A6F4D58B5E0A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8C7E-038D-4B7A-B421-B82F5DA3AE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9312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44DC-225F-4D9E-AD3D-A6F4D58B5E0A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8C7E-038D-4B7A-B421-B82F5DA3AE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47918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44DC-225F-4D9E-AD3D-A6F4D58B5E0A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8C7E-038D-4B7A-B421-B82F5DA3AE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152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44DC-225F-4D9E-AD3D-A6F4D58B5E0A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8C7E-038D-4B7A-B421-B82F5DA3AE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7539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44DC-225F-4D9E-AD3D-A6F4D58B5E0A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8C7E-038D-4B7A-B421-B82F5DA3AE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3392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44DC-225F-4D9E-AD3D-A6F4D58B5E0A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8C7E-038D-4B7A-B421-B82F5DA3AE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14923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44DC-225F-4D9E-AD3D-A6F4D58B5E0A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8C7E-038D-4B7A-B421-B82F5DA3AE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607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44DC-225F-4D9E-AD3D-A6F4D58B5E0A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8C7E-038D-4B7A-B421-B82F5DA3AE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713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44DC-225F-4D9E-AD3D-A6F4D58B5E0A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8C7E-038D-4B7A-B421-B82F5DA3AE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586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744DC-225F-4D9E-AD3D-A6F4D58B5E0A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E8C7E-038D-4B7A-B421-B82F5DA3AE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854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6478" y="191069"/>
            <a:ext cx="11887200" cy="6509982"/>
          </a:xfrm>
        </p:spPr>
        <p:txBody>
          <a:bodyPr/>
          <a:lstStyle/>
          <a:p>
            <a:pPr algn="l" rtl="0"/>
            <a:r>
              <a:rPr lang="en-US" sz="3200" b="1" dirty="0">
                <a:solidFill>
                  <a:srgbClr val="FF0000"/>
                </a:solidFill>
              </a:rPr>
              <a:t>Reagent EDTA</a:t>
            </a:r>
          </a:p>
          <a:p>
            <a:pPr marL="0" indent="0" algn="just" rtl="0">
              <a:buNone/>
            </a:pPr>
            <a:r>
              <a:rPr lang="en-US" dirty="0"/>
              <a:t>• </a:t>
            </a:r>
            <a:r>
              <a:rPr lang="en-US" b="1" dirty="0">
                <a:solidFill>
                  <a:srgbClr val="FF0000"/>
                </a:solidFill>
              </a:rPr>
              <a:t>Disodium salt </a:t>
            </a:r>
            <a:r>
              <a:rPr lang="en-US" dirty="0"/>
              <a:t>of EDTA is a water-soluble chelating agent and is always preferred. It is non-hygroscopic and a very stable sequestering agent.</a:t>
            </a:r>
          </a:p>
          <a:p>
            <a:pPr marL="0" indent="0" algn="just" rtl="0">
              <a:buNone/>
            </a:pPr>
            <a:r>
              <a:rPr lang="en-US" dirty="0"/>
              <a:t>• </a:t>
            </a:r>
            <a:r>
              <a:rPr lang="en-US" b="1" dirty="0" smtClean="0"/>
              <a:t>EDTA </a:t>
            </a:r>
            <a:r>
              <a:rPr lang="en-US" b="1" dirty="0"/>
              <a:t>has the broadest general application because:</a:t>
            </a:r>
          </a:p>
          <a:p>
            <a:pPr marL="0" indent="0" algn="just" rtl="0">
              <a:buNone/>
            </a:pPr>
            <a:r>
              <a:rPr lang="en-US" dirty="0"/>
              <a:t>1. It has a low price</a:t>
            </a:r>
          </a:p>
          <a:p>
            <a:pPr marL="0" indent="0" algn="just" rtl="0">
              <a:buNone/>
            </a:pPr>
            <a:r>
              <a:rPr lang="en-US" dirty="0"/>
              <a:t>2. The unique structure, which has six ligands atoms</a:t>
            </a:r>
          </a:p>
          <a:p>
            <a:pPr marL="0" indent="0" algn="just" rtl="0">
              <a:buNone/>
            </a:pPr>
            <a:r>
              <a:rPr lang="en-US" dirty="0"/>
              <a:t>3. It forms </a:t>
            </a:r>
            <a:r>
              <a:rPr lang="en-US" dirty="0" err="1"/>
              <a:t>strainless</a:t>
            </a:r>
            <a:r>
              <a:rPr lang="en-US" dirty="0"/>
              <a:t> five-membered rings</a:t>
            </a:r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9710" y="2347414"/>
            <a:ext cx="3977490" cy="391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867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3773" y="191069"/>
            <a:ext cx="11846257" cy="6469038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/>
              <a:t>The selectivity of EDTA can be increased by the following procedures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FF0000"/>
                </a:solidFill>
              </a:rPr>
              <a:t>Masking </a:t>
            </a:r>
            <a:r>
              <a:rPr lang="en-US" b="1" dirty="0">
                <a:solidFill>
                  <a:srgbClr val="FF0000"/>
                </a:solidFill>
              </a:rPr>
              <a:t>and </a:t>
            </a:r>
            <a:r>
              <a:rPr lang="en-US" b="1" dirty="0" err="1">
                <a:solidFill>
                  <a:srgbClr val="FF0000"/>
                </a:solidFill>
              </a:rPr>
              <a:t>demasking</a:t>
            </a:r>
            <a:r>
              <a:rPr lang="en-US" b="1" dirty="0">
                <a:solidFill>
                  <a:srgbClr val="FF0000"/>
                </a:solidFill>
              </a:rPr>
              <a:t> agent</a:t>
            </a:r>
          </a:p>
          <a:p>
            <a:pPr algn="just" rtl="0"/>
            <a:r>
              <a:rPr lang="en-US" dirty="0"/>
              <a:t>• </a:t>
            </a:r>
            <a:r>
              <a:rPr lang="en-US" b="1" dirty="0"/>
              <a:t>Masking agents: </a:t>
            </a:r>
            <a:r>
              <a:rPr lang="en-US" dirty="0"/>
              <a:t>Protects some components of the </a:t>
            </a:r>
            <a:r>
              <a:rPr lang="en-US" dirty="0" err="1"/>
              <a:t>analyte</a:t>
            </a:r>
            <a:r>
              <a:rPr lang="en-US" dirty="0"/>
              <a:t> from reacting with EDTA. These reagents form complexes with interfering ions which are more stable than complexes formed with </a:t>
            </a:r>
            <a:r>
              <a:rPr lang="en-US" dirty="0" smtClean="0"/>
              <a:t>EDTA.</a:t>
            </a:r>
          </a:p>
          <a:p>
            <a:pPr algn="just" rtl="0"/>
            <a:r>
              <a:rPr lang="en-US" b="1" dirty="0">
                <a:solidFill>
                  <a:srgbClr val="FF0000"/>
                </a:solidFill>
              </a:rPr>
              <a:t>Masking agents: </a:t>
            </a:r>
            <a:r>
              <a:rPr lang="en-US" dirty="0"/>
              <a:t>A reagent added to prevent reaction </a:t>
            </a:r>
            <a:r>
              <a:rPr lang="en-US" dirty="0" smtClean="0"/>
              <a:t>of </a:t>
            </a:r>
            <a:r>
              <a:rPr lang="en-US" dirty="0"/>
              <a:t>some metal ion with EDTA (block metal ions)</a:t>
            </a:r>
            <a:endParaRPr lang="en-US" dirty="0" smtClean="0"/>
          </a:p>
          <a:p>
            <a:pPr algn="just" rtl="0"/>
            <a:r>
              <a:rPr lang="en-US" dirty="0"/>
              <a:t>• Examples of masking agent: (give examples of masking agent</a:t>
            </a:r>
            <a:r>
              <a:rPr lang="en-US" dirty="0" smtClean="0"/>
              <a:t>)</a:t>
            </a:r>
          </a:p>
          <a:p>
            <a:pPr algn="just" rtl="0"/>
            <a:r>
              <a:rPr lang="en-US" b="1" dirty="0">
                <a:solidFill>
                  <a:srgbClr val="FF0000"/>
                </a:solidFill>
              </a:rPr>
              <a:t>KCN: </a:t>
            </a:r>
            <a:r>
              <a:rPr lang="en-US" dirty="0"/>
              <a:t>It is used as masking agent for Ag+ , Cu</a:t>
            </a:r>
            <a:r>
              <a:rPr lang="en-US" baseline="30000" dirty="0"/>
              <a:t>2+ </a:t>
            </a:r>
            <a:r>
              <a:rPr lang="en-US" dirty="0"/>
              <a:t>, Cd</a:t>
            </a:r>
            <a:r>
              <a:rPr lang="en-US" baseline="30000" dirty="0"/>
              <a:t>2+ </a:t>
            </a:r>
            <a:r>
              <a:rPr lang="en-US" dirty="0"/>
              <a:t>, Co</a:t>
            </a:r>
            <a:r>
              <a:rPr lang="en-US" baseline="30000" dirty="0"/>
              <a:t>2+ </a:t>
            </a:r>
            <a:r>
              <a:rPr lang="en-US" dirty="0"/>
              <a:t>, Ni</a:t>
            </a:r>
            <a:r>
              <a:rPr lang="en-US" baseline="30000" dirty="0"/>
              <a:t>2+ </a:t>
            </a:r>
            <a:r>
              <a:rPr lang="en-US" dirty="0"/>
              <a:t>, Zn</a:t>
            </a:r>
            <a:r>
              <a:rPr lang="en-US" baseline="30000" dirty="0"/>
              <a:t>2+ </a:t>
            </a:r>
            <a:r>
              <a:rPr lang="en-US" dirty="0"/>
              <a:t>, … etc. </a:t>
            </a:r>
          </a:p>
          <a:p>
            <a:pPr algn="ctr" rtl="0"/>
            <a:r>
              <a:rPr lang="en-US" dirty="0"/>
              <a:t>M</a:t>
            </a:r>
            <a:r>
              <a:rPr lang="en-US" baseline="30000" dirty="0"/>
              <a:t>+</a:t>
            </a:r>
            <a:r>
              <a:rPr lang="en-US" dirty="0"/>
              <a:t> + </a:t>
            </a:r>
            <a:r>
              <a:rPr lang="en-US" dirty="0" smtClean="0"/>
              <a:t>2CN</a:t>
            </a:r>
            <a:r>
              <a:rPr lang="en-US" baseline="30000" dirty="0" smtClean="0"/>
              <a:t>-</a:t>
            </a:r>
            <a:r>
              <a:rPr lang="en-US" dirty="0" smtClean="0"/>
              <a:t>                  [</a:t>
            </a:r>
            <a:r>
              <a:rPr lang="en-US" dirty="0"/>
              <a:t>M(CN)</a:t>
            </a:r>
            <a:r>
              <a:rPr lang="en-US" baseline="-25000" dirty="0"/>
              <a:t>2</a:t>
            </a:r>
            <a:r>
              <a:rPr lang="en-US" dirty="0" smtClean="0"/>
              <a:t>]</a:t>
            </a:r>
            <a:r>
              <a:rPr lang="en-US" baseline="30000" dirty="0" smtClean="0"/>
              <a:t>-</a:t>
            </a:r>
            <a:endParaRPr lang="en-US" baseline="30000" dirty="0"/>
          </a:p>
          <a:p>
            <a:pPr algn="ctr" rtl="0"/>
            <a:r>
              <a:rPr lang="en-US" dirty="0"/>
              <a:t>M</a:t>
            </a:r>
            <a:r>
              <a:rPr lang="en-US" baseline="30000" dirty="0"/>
              <a:t>+</a:t>
            </a:r>
            <a:r>
              <a:rPr lang="en-US" dirty="0"/>
              <a:t> + </a:t>
            </a:r>
            <a:r>
              <a:rPr lang="en-US" dirty="0" smtClean="0"/>
              <a:t>4CN</a:t>
            </a:r>
            <a:r>
              <a:rPr lang="en-US" baseline="30000" dirty="0" smtClean="0"/>
              <a:t>-</a:t>
            </a:r>
            <a:r>
              <a:rPr lang="en-US" dirty="0" smtClean="0"/>
              <a:t>                 </a:t>
            </a:r>
            <a:r>
              <a:rPr lang="en-US" dirty="0"/>
              <a:t>[</a:t>
            </a:r>
            <a:r>
              <a:rPr lang="en-US" dirty="0" smtClean="0"/>
              <a:t>M(CN)4]</a:t>
            </a:r>
            <a:r>
              <a:rPr lang="en-US" baseline="30000" dirty="0" smtClean="0"/>
              <a:t>2-</a:t>
            </a:r>
          </a:p>
          <a:p>
            <a:pPr algn="just" rtl="0"/>
            <a:r>
              <a:rPr lang="en-US" b="1" dirty="0" err="1">
                <a:solidFill>
                  <a:srgbClr val="FF0000"/>
                </a:solidFill>
              </a:rPr>
              <a:t>Triethanolamine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en-US" dirty="0"/>
              <a:t>It is used as masking agent for Fe</a:t>
            </a:r>
            <a:r>
              <a:rPr lang="en-US" baseline="30000" dirty="0"/>
              <a:t>3+ </a:t>
            </a:r>
            <a:r>
              <a:rPr lang="en-US" dirty="0"/>
              <a:t>, Al</a:t>
            </a:r>
            <a:r>
              <a:rPr lang="en-US" baseline="30000" dirty="0"/>
              <a:t>3+ </a:t>
            </a:r>
            <a:r>
              <a:rPr lang="en-US" dirty="0"/>
              <a:t>and Sn2</a:t>
            </a:r>
            <a:r>
              <a:rPr lang="en-US" dirty="0" smtClean="0"/>
              <a:t>+</a:t>
            </a:r>
          </a:p>
          <a:p>
            <a:pPr algn="just" rtl="0"/>
            <a:r>
              <a:rPr lang="en-US" b="1" dirty="0" smtClean="0">
                <a:solidFill>
                  <a:srgbClr val="FF0000"/>
                </a:solidFill>
              </a:rPr>
              <a:t>Fluoride </a:t>
            </a:r>
            <a:r>
              <a:rPr lang="en-US" b="1" dirty="0">
                <a:solidFill>
                  <a:srgbClr val="FF0000"/>
                </a:solidFill>
              </a:rPr>
              <a:t>(e.g. NH</a:t>
            </a:r>
            <a:r>
              <a:rPr lang="en-US" b="1" baseline="-25000" dirty="0">
                <a:solidFill>
                  <a:srgbClr val="FF0000"/>
                </a:solidFill>
              </a:rPr>
              <a:t>4</a:t>
            </a:r>
            <a:r>
              <a:rPr lang="en-US" b="1" dirty="0">
                <a:solidFill>
                  <a:srgbClr val="FF0000"/>
                </a:solidFill>
              </a:rPr>
              <a:t>F): </a:t>
            </a:r>
            <a:r>
              <a:rPr lang="en-US" dirty="0"/>
              <a:t>It is used as masking agent for </a:t>
            </a:r>
            <a:r>
              <a:rPr lang="en-US" b="1" dirty="0">
                <a:solidFill>
                  <a:srgbClr val="FF0000"/>
                </a:solidFill>
              </a:rPr>
              <a:t>Fe</a:t>
            </a:r>
            <a:r>
              <a:rPr lang="en-US" b="1" baseline="30000" dirty="0">
                <a:solidFill>
                  <a:srgbClr val="FF0000"/>
                </a:solidFill>
              </a:rPr>
              <a:t>3+</a:t>
            </a:r>
            <a:r>
              <a:rPr lang="en-US" baseline="30000" dirty="0"/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rgbClr val="FF0000"/>
                </a:solidFill>
              </a:rPr>
              <a:t>Al</a:t>
            </a:r>
            <a:r>
              <a:rPr lang="en-US" b="1" baseline="30000" dirty="0">
                <a:solidFill>
                  <a:srgbClr val="FF0000"/>
                </a:solidFill>
              </a:rPr>
              <a:t>3+ </a:t>
            </a:r>
            <a:r>
              <a:rPr lang="en-US" dirty="0"/>
              <a:t>to give [FeF</a:t>
            </a:r>
            <a:r>
              <a:rPr lang="en-US" baseline="-25000" dirty="0"/>
              <a:t>6</a:t>
            </a:r>
            <a:r>
              <a:rPr lang="en-US" dirty="0"/>
              <a:t>]</a:t>
            </a:r>
            <a:r>
              <a:rPr lang="en-US" baseline="30000" dirty="0"/>
              <a:t>3-</a:t>
            </a:r>
            <a:r>
              <a:rPr lang="en-US" dirty="0"/>
              <a:t> and </a:t>
            </a:r>
            <a:r>
              <a:rPr lang="en-US" dirty="0" smtClean="0"/>
              <a:t>[AlF</a:t>
            </a:r>
            <a:r>
              <a:rPr lang="en-US" baseline="-25000" dirty="0" smtClean="0"/>
              <a:t>6</a:t>
            </a:r>
            <a:r>
              <a:rPr lang="en-US" dirty="0" smtClean="0"/>
              <a:t>]</a:t>
            </a:r>
            <a:r>
              <a:rPr lang="en-US" baseline="30000" dirty="0" smtClean="0"/>
              <a:t>3-</a:t>
            </a:r>
          </a:p>
          <a:p>
            <a:pPr algn="just" rtl="0"/>
            <a:r>
              <a:rPr lang="en-US" b="1" dirty="0">
                <a:solidFill>
                  <a:srgbClr val="FF0000"/>
                </a:solidFill>
              </a:rPr>
              <a:t>Iodide (KI): </a:t>
            </a:r>
            <a:r>
              <a:rPr lang="en-US" dirty="0"/>
              <a:t>It is used as masking agent for </a:t>
            </a:r>
            <a:r>
              <a:rPr lang="en-US" b="1" dirty="0">
                <a:solidFill>
                  <a:srgbClr val="FF0000"/>
                </a:solidFill>
              </a:rPr>
              <a:t>Hg</a:t>
            </a:r>
            <a:r>
              <a:rPr lang="en-US" b="1" baseline="30000" dirty="0">
                <a:solidFill>
                  <a:srgbClr val="FF0000"/>
                </a:solidFill>
              </a:rPr>
              <a:t>2+</a:t>
            </a:r>
            <a:r>
              <a:rPr lang="en-US" baseline="30000" dirty="0"/>
              <a:t> </a:t>
            </a:r>
            <a:r>
              <a:rPr lang="en-US" dirty="0"/>
              <a:t>to give </a:t>
            </a:r>
            <a:r>
              <a:rPr lang="en-US" dirty="0" err="1"/>
              <a:t>tetraiodo</a:t>
            </a:r>
            <a:r>
              <a:rPr lang="en-US" dirty="0"/>
              <a:t> complex </a:t>
            </a:r>
            <a:r>
              <a:rPr lang="en-US" b="1" dirty="0">
                <a:solidFill>
                  <a:srgbClr val="FF0000"/>
                </a:solidFill>
              </a:rPr>
              <a:t>(HgI</a:t>
            </a:r>
            <a:r>
              <a:rPr lang="en-US" b="1" baseline="-25000" dirty="0">
                <a:solidFill>
                  <a:srgbClr val="FF0000"/>
                </a:solidFill>
              </a:rPr>
              <a:t>4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endParaRPr lang="ar-IQ" b="1" dirty="0">
              <a:solidFill>
                <a:srgbClr val="FF0000"/>
              </a:solidFill>
            </a:endParaRPr>
          </a:p>
        </p:txBody>
      </p:sp>
      <p:cxnSp>
        <p:nvCxnSpPr>
          <p:cNvPr id="4" name="رابط كسهم مستقيم 3"/>
          <p:cNvCxnSpPr/>
          <p:nvPr/>
        </p:nvCxnSpPr>
        <p:spPr>
          <a:xfrm flipV="1">
            <a:off x="5616053" y="4223980"/>
            <a:ext cx="941695" cy="13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رابط كسهم مستقيم 4"/>
          <p:cNvCxnSpPr/>
          <p:nvPr/>
        </p:nvCxnSpPr>
        <p:spPr>
          <a:xfrm flipV="1">
            <a:off x="5741158" y="4772165"/>
            <a:ext cx="941695" cy="13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163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2830" y="218364"/>
            <a:ext cx="11859904" cy="6496335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/>
              <a:t>• </a:t>
            </a:r>
            <a:r>
              <a:rPr lang="en-US" b="1" dirty="0" err="1">
                <a:solidFill>
                  <a:srgbClr val="FF0000"/>
                </a:solidFill>
              </a:rPr>
              <a:t>Demasking</a:t>
            </a:r>
            <a:r>
              <a:rPr lang="en-US" b="1" dirty="0">
                <a:solidFill>
                  <a:srgbClr val="FF0000"/>
                </a:solidFill>
              </a:rPr>
              <a:t> agent: </a:t>
            </a:r>
            <a:r>
              <a:rPr lang="en-US" dirty="0"/>
              <a:t>Releasing masking agent from the </a:t>
            </a:r>
            <a:r>
              <a:rPr lang="en-US" dirty="0" err="1"/>
              <a:t>analyte</a:t>
            </a:r>
            <a:r>
              <a:rPr lang="en-US" dirty="0" smtClean="0"/>
              <a:t>.</a:t>
            </a:r>
          </a:p>
          <a:p>
            <a:pPr algn="l" rtl="0"/>
            <a:r>
              <a:rPr lang="en-US" b="1" dirty="0">
                <a:solidFill>
                  <a:srgbClr val="FF0000"/>
                </a:solidFill>
              </a:rPr>
              <a:t>Reagents that release of a metal ion from a masking agent </a:t>
            </a:r>
          </a:p>
          <a:p>
            <a:pPr algn="l" rtl="0"/>
            <a:r>
              <a:rPr lang="en-US" b="1" dirty="0" smtClean="0"/>
              <a:t> </a:t>
            </a:r>
            <a:r>
              <a:rPr lang="en-US" b="1" dirty="0"/>
              <a:t>Example:</a:t>
            </a:r>
          </a:p>
          <a:p>
            <a:pPr algn="just" rtl="0"/>
            <a:r>
              <a:rPr lang="en-US" dirty="0"/>
              <a:t>• Example of using masking and </a:t>
            </a:r>
            <a:r>
              <a:rPr lang="en-US" dirty="0" err="1"/>
              <a:t>demasking</a:t>
            </a:r>
            <a:r>
              <a:rPr lang="en-US" dirty="0"/>
              <a:t> agents in </a:t>
            </a:r>
            <a:r>
              <a:rPr lang="en-US" dirty="0" err="1"/>
              <a:t>complexometry</a:t>
            </a:r>
            <a:r>
              <a:rPr lang="en-US" dirty="0"/>
              <a:t> is the analysis of 3 metals, Cu, Cd, and Ca. The following method of analysis is followed</a:t>
            </a:r>
          </a:p>
          <a:p>
            <a:pPr algn="l" rtl="0"/>
            <a:r>
              <a:rPr lang="en-US" dirty="0" smtClean="0"/>
              <a:t>Step </a:t>
            </a:r>
            <a:r>
              <a:rPr lang="en-US" dirty="0"/>
              <a:t>1: All metals are titrated</a:t>
            </a:r>
          </a:p>
          <a:p>
            <a:pPr algn="l" rtl="0"/>
            <a:r>
              <a:rPr lang="en-US" dirty="0"/>
              <a:t>Ca                                                  Ca-EDTA</a:t>
            </a:r>
          </a:p>
          <a:p>
            <a:pPr algn="l" rtl="0"/>
            <a:r>
              <a:rPr lang="en-US" dirty="0"/>
              <a:t>Cd      +      EDTA                          Cd-EDTA    </a:t>
            </a:r>
          </a:p>
          <a:p>
            <a:pPr algn="l" rtl="0"/>
            <a:r>
              <a:rPr lang="en-US" dirty="0"/>
              <a:t>Cu                                                  </a:t>
            </a:r>
            <a:r>
              <a:rPr lang="en-US" dirty="0" smtClean="0"/>
              <a:t>Cu-EDTA</a:t>
            </a:r>
          </a:p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How </a:t>
            </a:r>
            <a:r>
              <a:rPr lang="en-US" b="1" dirty="0">
                <a:solidFill>
                  <a:srgbClr val="FF0000"/>
                </a:solidFill>
              </a:rPr>
              <a:t>can we determine </a:t>
            </a:r>
            <a:r>
              <a:rPr lang="en-US" b="1" dirty="0" smtClean="0">
                <a:solidFill>
                  <a:srgbClr val="FF0000"/>
                </a:solidFill>
              </a:rPr>
              <a:t>a </a:t>
            </a:r>
            <a:r>
              <a:rPr lang="en-US" b="1" dirty="0">
                <a:solidFill>
                  <a:srgbClr val="FF0000"/>
                </a:solidFill>
              </a:rPr>
              <a:t>mixture of metals </a:t>
            </a:r>
            <a:r>
              <a:rPr lang="en-US" b="1" dirty="0" smtClean="0">
                <a:solidFill>
                  <a:srgbClr val="FF0000"/>
                </a:solidFill>
              </a:rPr>
              <a:t>using </a:t>
            </a:r>
            <a:r>
              <a:rPr lang="en-US" b="1" dirty="0" err="1" smtClean="0">
                <a:solidFill>
                  <a:srgbClr val="FF0000"/>
                </a:solidFill>
              </a:rPr>
              <a:t>complexometric</a:t>
            </a:r>
            <a:r>
              <a:rPr lang="en-US" b="1" dirty="0" smtClean="0">
                <a:solidFill>
                  <a:srgbClr val="FF0000"/>
                </a:solidFill>
              </a:rPr>
              <a:t> titration?</a:t>
            </a:r>
          </a:p>
          <a:p>
            <a:pPr algn="l" rtl="0"/>
            <a:r>
              <a:rPr lang="en-US" dirty="0"/>
              <a:t>Step 2: Only Ca titrated </a:t>
            </a:r>
            <a:endParaRPr lang="en-US" dirty="0" smtClean="0"/>
          </a:p>
          <a:p>
            <a:pPr algn="l" rtl="0"/>
            <a:r>
              <a:rPr lang="en-US" dirty="0"/>
              <a:t>[Cu, Cd]     +     cyanide ion                           [</a:t>
            </a:r>
            <a:r>
              <a:rPr lang="en-US" dirty="0" smtClean="0"/>
              <a:t>Cu-cyanide]complex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〕 EDTA</a:t>
            </a:r>
            <a:endParaRPr lang="en-US" dirty="0" smtClean="0"/>
          </a:p>
          <a:p>
            <a:pPr algn="l" rtl="0"/>
            <a:r>
              <a:rPr lang="en-US" dirty="0"/>
              <a:t>                                                                           [</a:t>
            </a:r>
            <a:r>
              <a:rPr lang="en-US" dirty="0" smtClean="0"/>
              <a:t>Cd-cyanide]complex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〕 EDTA</a:t>
            </a:r>
            <a:endParaRPr lang="en-US" dirty="0"/>
          </a:p>
          <a:p>
            <a:pPr algn="l" rtl="0"/>
            <a:endParaRPr lang="ar-IQ" dirty="0"/>
          </a:p>
        </p:txBody>
      </p:sp>
      <p:cxnSp>
        <p:nvCxnSpPr>
          <p:cNvPr id="4" name="رابط كسهم مستقيم 3"/>
          <p:cNvCxnSpPr/>
          <p:nvPr/>
        </p:nvCxnSpPr>
        <p:spPr>
          <a:xfrm flipV="1">
            <a:off x="3241342" y="3746308"/>
            <a:ext cx="941695" cy="13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رابط كسهم مستقيم 4"/>
          <p:cNvCxnSpPr/>
          <p:nvPr/>
        </p:nvCxnSpPr>
        <p:spPr>
          <a:xfrm flipH="1" flipV="1">
            <a:off x="3241342" y="3903259"/>
            <a:ext cx="982638" cy="6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flipV="1">
            <a:off x="4676632" y="5823043"/>
            <a:ext cx="941695" cy="13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868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5534" y="150124"/>
            <a:ext cx="11928144" cy="6482687"/>
          </a:xfrm>
        </p:spPr>
        <p:txBody>
          <a:bodyPr/>
          <a:lstStyle/>
          <a:p>
            <a:pPr algn="l" rtl="0"/>
            <a:r>
              <a:rPr lang="en-US" b="1" dirty="0">
                <a:solidFill>
                  <a:srgbClr val="FF0000"/>
                </a:solidFill>
              </a:rPr>
              <a:t>Ca + </a:t>
            </a:r>
            <a:r>
              <a:rPr lang="en-US" b="1" dirty="0" smtClean="0">
                <a:solidFill>
                  <a:srgbClr val="FF0000"/>
                </a:solidFill>
              </a:rPr>
              <a:t>cyanide                 </a:t>
            </a:r>
            <a:r>
              <a:rPr lang="en-US" b="1" dirty="0">
                <a:solidFill>
                  <a:srgbClr val="FF0000"/>
                </a:solidFill>
              </a:rPr>
              <a:t>ion no </a:t>
            </a:r>
            <a:r>
              <a:rPr lang="en-US" b="1" dirty="0" smtClean="0">
                <a:solidFill>
                  <a:srgbClr val="FF0000"/>
                </a:solidFill>
              </a:rPr>
              <a:t>reaction      EDTA          Ca-EDTA</a:t>
            </a:r>
          </a:p>
          <a:p>
            <a:pPr algn="l" rtl="0"/>
            <a:r>
              <a:rPr lang="en-US" dirty="0"/>
              <a:t>• Step 3: Cd and </a:t>
            </a:r>
            <a:r>
              <a:rPr lang="en-US" dirty="0" smtClean="0"/>
              <a:t>Ca </a:t>
            </a:r>
            <a:r>
              <a:rPr lang="en-US" dirty="0"/>
              <a:t>are </a:t>
            </a:r>
            <a:r>
              <a:rPr lang="en-US" dirty="0" smtClean="0"/>
              <a:t>titrated</a:t>
            </a:r>
          </a:p>
          <a:p>
            <a:pPr algn="l" rtl="0"/>
            <a:r>
              <a:rPr lang="en-US" dirty="0"/>
              <a:t>[Cd-cyanide]complex + HCHO  </a:t>
            </a:r>
            <a:r>
              <a:rPr lang="en-US" dirty="0" smtClean="0"/>
              <a:t>                    Cd</a:t>
            </a:r>
            <a:r>
              <a:rPr lang="en-US" baseline="30000" dirty="0" smtClean="0"/>
              <a:t>2</a:t>
            </a:r>
            <a:r>
              <a:rPr lang="en-US" baseline="30000" dirty="0"/>
              <a:t>+ </a:t>
            </a:r>
            <a:r>
              <a:rPr lang="en-US" dirty="0"/>
              <a:t>(free) </a:t>
            </a:r>
            <a:endParaRPr lang="en-US" dirty="0" smtClean="0"/>
          </a:p>
          <a:p>
            <a:pPr algn="l" rtl="0"/>
            <a:endParaRPr lang="en-US" dirty="0"/>
          </a:p>
          <a:p>
            <a:pPr algn="ctr" rtl="0"/>
            <a:r>
              <a:rPr lang="en-US" b="1" dirty="0" err="1">
                <a:solidFill>
                  <a:srgbClr val="FF0000"/>
                </a:solidFill>
              </a:rPr>
              <a:t>demasking</a:t>
            </a:r>
            <a:r>
              <a:rPr lang="en-US" b="1" dirty="0">
                <a:solidFill>
                  <a:srgbClr val="FF0000"/>
                </a:solidFill>
              </a:rPr>
              <a:t> agent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l" rtl="0"/>
            <a:r>
              <a:rPr lang="en-US" dirty="0"/>
              <a:t>[Cu-cyanide]complex + </a:t>
            </a:r>
            <a:r>
              <a:rPr lang="en-US" dirty="0" smtClean="0"/>
              <a:t>HCHO                     no </a:t>
            </a:r>
            <a:r>
              <a:rPr lang="en-US" dirty="0"/>
              <a:t>reaction 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/>
              <a:t>Cd                                              </a:t>
            </a:r>
            <a:r>
              <a:rPr lang="en-US" dirty="0" smtClean="0"/>
              <a:t>              </a:t>
            </a:r>
            <a:r>
              <a:rPr lang="en-US" dirty="0"/>
              <a:t>Cd-EDTA</a:t>
            </a:r>
          </a:p>
          <a:p>
            <a:pPr algn="l" rtl="0"/>
            <a:r>
              <a:rPr lang="en-US" dirty="0" smtClean="0"/>
              <a:t>                     + </a:t>
            </a:r>
            <a:r>
              <a:rPr lang="en-US" dirty="0"/>
              <a:t>EDTA    </a:t>
            </a:r>
            <a:r>
              <a:rPr lang="en-US" dirty="0" smtClean="0"/>
              <a:t>                                      </a:t>
            </a:r>
            <a:endParaRPr lang="en-US" dirty="0"/>
          </a:p>
          <a:p>
            <a:pPr algn="l" rtl="0"/>
            <a:r>
              <a:rPr lang="en-US" dirty="0"/>
              <a:t>Cu                                           </a:t>
            </a:r>
            <a:r>
              <a:rPr lang="en-US" dirty="0" smtClean="0"/>
              <a:t>                    </a:t>
            </a:r>
            <a:r>
              <a:rPr lang="en-US" dirty="0"/>
              <a:t>Cu-EDTA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/>
              <a:t>Oxidation with 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releases Cu</a:t>
            </a:r>
            <a:r>
              <a:rPr lang="en-US" baseline="30000" dirty="0"/>
              <a:t>2+ </a:t>
            </a:r>
            <a:r>
              <a:rPr lang="en-US" dirty="0"/>
              <a:t>from [Cu</a:t>
            </a:r>
            <a:r>
              <a:rPr lang="en-US" baseline="30000" dirty="0" smtClean="0"/>
              <a:t>+   </a:t>
            </a:r>
            <a:r>
              <a:rPr lang="en-US" dirty="0" smtClean="0"/>
              <a:t>-</a:t>
            </a:r>
            <a:r>
              <a:rPr lang="en-US" dirty="0" err="1"/>
              <a:t>Thiourea</a:t>
            </a:r>
            <a:r>
              <a:rPr lang="en-US" dirty="0"/>
              <a:t>] complex. </a:t>
            </a:r>
            <a:endParaRPr lang="en-US" dirty="0" smtClean="0"/>
          </a:p>
        </p:txBody>
      </p:sp>
      <p:cxnSp>
        <p:nvCxnSpPr>
          <p:cNvPr id="4" name="رابط كسهم مستقيم 3"/>
          <p:cNvCxnSpPr/>
          <p:nvPr/>
        </p:nvCxnSpPr>
        <p:spPr>
          <a:xfrm flipV="1">
            <a:off x="2438399" y="391234"/>
            <a:ext cx="941695" cy="13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رابط كسهم مستقيم 4"/>
          <p:cNvCxnSpPr/>
          <p:nvPr/>
        </p:nvCxnSpPr>
        <p:spPr>
          <a:xfrm flipV="1">
            <a:off x="6234751" y="543634"/>
            <a:ext cx="941695" cy="13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 flipV="1">
            <a:off x="4906366" y="1433015"/>
            <a:ext cx="1153240" cy="47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flipH="1">
            <a:off x="4801737" y="1289712"/>
            <a:ext cx="1257869" cy="34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 flipH="1">
            <a:off x="3479036" y="4299041"/>
            <a:ext cx="1257869" cy="34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 flipV="1">
            <a:off x="3587078" y="4476470"/>
            <a:ext cx="1153240" cy="47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203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22278" y="105818"/>
            <a:ext cx="10515600" cy="89046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>
                <a:solidFill>
                  <a:srgbClr val="0070C0"/>
                </a:solidFill>
              </a:rPr>
              <a:t>Titration curves </a:t>
            </a:r>
            <a:endParaRPr lang="ar-IQ" sz="7200" b="1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9183" y="1091821"/>
            <a:ext cx="11941790" cy="5581934"/>
          </a:xfrm>
        </p:spPr>
        <p:txBody>
          <a:bodyPr>
            <a:normAutofit/>
          </a:bodyPr>
          <a:lstStyle/>
          <a:p>
            <a:pPr algn="just" rtl="0"/>
            <a:r>
              <a:rPr lang="en-US" dirty="0"/>
              <a:t>For derivation of the titration curve, </a:t>
            </a:r>
            <a:endParaRPr lang="en-US" dirty="0" smtClean="0"/>
          </a:p>
          <a:p>
            <a:pPr marL="0" indent="0" algn="just" rtl="0">
              <a:buNone/>
            </a:pPr>
            <a:r>
              <a:rPr lang="en-US" dirty="0" smtClean="0"/>
              <a:t>consider </a:t>
            </a:r>
            <a:r>
              <a:rPr lang="en-US" dirty="0"/>
              <a:t>the titration of 50.0 mL </a:t>
            </a:r>
            <a:r>
              <a:rPr lang="en-US" dirty="0" smtClean="0"/>
              <a:t>of </a:t>
            </a:r>
            <a:r>
              <a:rPr lang="en-US" dirty="0"/>
              <a:t>0.1 M solution of Mg</a:t>
            </a:r>
            <a:r>
              <a:rPr lang="en-US" baseline="30000" dirty="0"/>
              <a:t>2+ </a:t>
            </a:r>
            <a:r>
              <a:rPr lang="en-US" dirty="0"/>
              <a:t>(buffered at pH 10) with 0.1 M </a:t>
            </a:r>
            <a:r>
              <a:rPr lang="en-US" dirty="0" smtClean="0"/>
              <a:t>EDTA solution.</a:t>
            </a:r>
          </a:p>
          <a:p>
            <a:pPr marL="0" indent="0" algn="just" rtl="0">
              <a:buNone/>
            </a:pPr>
            <a:r>
              <a:rPr lang="en-US" dirty="0"/>
              <a:t>We calculate the concentration of Mg</a:t>
            </a:r>
            <a:r>
              <a:rPr lang="en-US" baseline="30000" dirty="0"/>
              <a:t>2+ </a:t>
            </a:r>
            <a:r>
              <a:rPr lang="en-US" dirty="0"/>
              <a:t>(as </a:t>
            </a:r>
            <a:r>
              <a:rPr lang="en-US" dirty="0" err="1"/>
              <a:t>pMg</a:t>
            </a:r>
            <a:r>
              <a:rPr lang="en-US" dirty="0"/>
              <a:t>= -log(Mg) and </a:t>
            </a:r>
            <a:r>
              <a:rPr lang="en-US" dirty="0" smtClean="0"/>
              <a:t>plotted </a:t>
            </a:r>
            <a:r>
              <a:rPr lang="en-US" dirty="0"/>
              <a:t>versus the volume added from </a:t>
            </a:r>
            <a:r>
              <a:rPr lang="en-US" dirty="0" smtClean="0"/>
              <a:t>ETDA</a:t>
            </a:r>
          </a:p>
          <a:p>
            <a:pPr marL="0" indent="0" algn="just" rtl="0">
              <a:buNone/>
            </a:pPr>
            <a:endParaRPr lang="en-US" dirty="0"/>
          </a:p>
          <a:p>
            <a:pPr marL="514350" indent="-514350" algn="just" rtl="0">
              <a:buAutoNum type="arabicParenR"/>
            </a:pPr>
            <a:r>
              <a:rPr lang="en-US" b="1" dirty="0" err="1" smtClean="0">
                <a:solidFill>
                  <a:srgbClr val="FF0000"/>
                </a:solidFill>
                <a:cs typeface="+mj-cs"/>
              </a:rPr>
              <a:t>pMg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en-US" b="1" dirty="0">
                <a:solidFill>
                  <a:srgbClr val="FF0000"/>
                </a:solidFill>
                <a:cs typeface="+mj-cs"/>
              </a:rPr>
              <a:t>before the addition of EDTA </a:t>
            </a:r>
          </a:p>
          <a:p>
            <a:pPr marL="0" indent="0" algn="just" rtl="0">
              <a:buNone/>
            </a:pPr>
            <a:r>
              <a:rPr lang="en-US" dirty="0" smtClean="0"/>
              <a:t>Mg</a:t>
            </a:r>
            <a:r>
              <a:rPr lang="en-US" baseline="30000" dirty="0" smtClean="0"/>
              <a:t>2</a:t>
            </a:r>
            <a:r>
              <a:rPr lang="en-US" baseline="30000" dirty="0"/>
              <a:t>+ </a:t>
            </a:r>
            <a:r>
              <a:rPr lang="en-US" dirty="0"/>
              <a:t>= 0.1 M , so, </a:t>
            </a:r>
            <a:r>
              <a:rPr lang="en-US" dirty="0" err="1"/>
              <a:t>pMg</a:t>
            </a:r>
            <a:r>
              <a:rPr lang="en-US" dirty="0" smtClean="0"/>
              <a:t>=-</a:t>
            </a:r>
            <a:r>
              <a:rPr lang="en-US" dirty="0"/>
              <a:t>log (0.1)=1.0 </a:t>
            </a:r>
            <a:endParaRPr lang="en-US" dirty="0" smtClean="0"/>
          </a:p>
          <a:p>
            <a:pPr marL="0" indent="0" algn="just" rtl="0">
              <a:buNone/>
            </a:pPr>
            <a:r>
              <a:rPr lang="en-US" dirty="0"/>
              <a:t>At start of Titration when no titrant EDTA is added to the </a:t>
            </a:r>
            <a:r>
              <a:rPr lang="en-US" dirty="0" smtClean="0"/>
              <a:t>solution</a:t>
            </a:r>
            <a:r>
              <a:rPr lang="en-US" dirty="0"/>
              <a:t>, only Mg</a:t>
            </a:r>
            <a:r>
              <a:rPr lang="en-US" baseline="30000" dirty="0"/>
              <a:t>2+</a:t>
            </a:r>
            <a:r>
              <a:rPr lang="en-US" dirty="0" smtClean="0"/>
              <a:t> </a:t>
            </a:r>
            <a:r>
              <a:rPr lang="en-US" dirty="0"/>
              <a:t>, will be present in the solution</a:t>
            </a:r>
            <a:r>
              <a:rPr lang="en-US" dirty="0" smtClean="0"/>
              <a:t>. The </a:t>
            </a:r>
            <a:r>
              <a:rPr lang="en-US" dirty="0"/>
              <a:t>concentration of Mg</a:t>
            </a:r>
            <a:r>
              <a:rPr lang="en-US" baseline="30000" dirty="0"/>
              <a:t>2+</a:t>
            </a:r>
            <a:r>
              <a:rPr lang="en-US" dirty="0" smtClean="0"/>
              <a:t> </a:t>
            </a:r>
            <a:r>
              <a:rPr lang="en-US" dirty="0"/>
              <a:t>can be given as,</a:t>
            </a:r>
            <a:endParaRPr lang="ar-IQ" dirty="0"/>
          </a:p>
        </p:txBody>
      </p:sp>
      <p:cxnSp>
        <p:nvCxnSpPr>
          <p:cNvPr id="5" name="رابط كسهم مستقيم 4"/>
          <p:cNvCxnSpPr/>
          <p:nvPr/>
        </p:nvCxnSpPr>
        <p:spPr>
          <a:xfrm flipV="1">
            <a:off x="2456597" y="4612943"/>
            <a:ext cx="941695" cy="13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flipH="1">
            <a:off x="2405417" y="4722125"/>
            <a:ext cx="1044053" cy="13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412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204717" y="245660"/>
                <a:ext cx="11846256" cy="6441743"/>
              </a:xfrm>
            </p:spPr>
            <p:txBody>
              <a:bodyPr>
                <a:normAutofit lnSpcReduction="10000"/>
              </a:bodyPr>
              <a:lstStyle/>
              <a:p>
                <a:pPr algn="just" rtl="0"/>
                <a:r>
                  <a:rPr lang="en-US" b="1" dirty="0" smtClean="0">
                    <a:solidFill>
                      <a:srgbClr val="FF0000"/>
                    </a:solidFill>
                  </a:rPr>
                  <a:t>2) </a:t>
                </a:r>
                <a:r>
                  <a:rPr lang="en-US" b="1" dirty="0" err="1">
                    <a:solidFill>
                      <a:srgbClr val="FF0000"/>
                    </a:solidFill>
                  </a:rPr>
                  <a:t>pMg</a:t>
                </a:r>
                <a:r>
                  <a:rPr lang="en-US" b="1" dirty="0">
                    <a:solidFill>
                      <a:srgbClr val="FF0000"/>
                    </a:solidFill>
                  </a:rPr>
                  <a:t> after adding 10.0 mL EDTA, we will calculate the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remaining </a:t>
                </a:r>
                <a:r>
                  <a:rPr lang="en-US" b="1" dirty="0" err="1">
                    <a:solidFill>
                      <a:srgbClr val="FF0000"/>
                    </a:solidFill>
                  </a:rPr>
                  <a:t>unchelated</a:t>
                </a:r>
                <a:r>
                  <a:rPr lang="en-US" b="1" dirty="0">
                    <a:solidFill>
                      <a:srgbClr val="FF0000"/>
                    </a:solidFill>
                  </a:rPr>
                  <a:t> Mg solution in the whole solution (60 ml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) </a:t>
                </a:r>
              </a:p>
              <a:p>
                <a:pPr algn="just" rtl="0"/>
                <a:r>
                  <a:rPr lang="en-US" b="1" dirty="0">
                    <a:solidFill>
                      <a:srgbClr val="FF0000"/>
                    </a:solidFill>
                  </a:rPr>
                  <a:t> Mg</a:t>
                </a:r>
                <a:r>
                  <a:rPr lang="en-US" b="1" baseline="30000" dirty="0">
                    <a:solidFill>
                      <a:srgbClr val="FF0000"/>
                    </a:solidFill>
                  </a:rPr>
                  <a:t>+2</a:t>
                </a:r>
                <a:r>
                  <a:rPr lang="en-US" b="1" dirty="0">
                    <a:solidFill>
                      <a:srgbClr val="FF0000"/>
                    </a:solidFill>
                  </a:rPr>
                  <a:t>  +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     y</a:t>
                </a:r>
                <a:r>
                  <a:rPr lang="en-US" b="1" baseline="30000" dirty="0" smtClean="0">
                    <a:solidFill>
                      <a:srgbClr val="FF0000"/>
                    </a:solidFill>
                  </a:rPr>
                  <a:t>-4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                     </a:t>
                </a:r>
                <a:r>
                  <a:rPr lang="en-US" b="1" dirty="0">
                    <a:solidFill>
                      <a:srgbClr val="FF0000"/>
                    </a:solidFill>
                  </a:rPr>
                  <a:t>Mgy</a:t>
                </a:r>
                <a:r>
                  <a:rPr lang="en-US" b="1" baseline="30000" dirty="0">
                    <a:solidFill>
                      <a:srgbClr val="FF0000"/>
                    </a:solidFill>
                  </a:rPr>
                  <a:t>-2</a:t>
                </a:r>
                <a:endParaRPr lang="en-US" b="1" dirty="0" smtClean="0">
                  <a:solidFill>
                    <a:srgbClr val="FF0000"/>
                  </a:solidFill>
                </a:endParaRPr>
              </a:p>
              <a:p>
                <a:pPr algn="just" rtl="0"/>
                <a14:m>
                  <m:oMath xmlns:m="http://schemas.openxmlformats.org/officeDocument/2006/math">
                    <m:r>
                      <a:rPr lang="en-US" sz="1800" b="1" i="1">
                        <a:latin typeface="Cambria Math" panose="02040503050406030204" pitchFamily="18" charset="0"/>
                      </a:rPr>
                      <m:t>𝟓𝟎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1800" b="1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1800" b="1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                                   0</a:t>
                </a:r>
              </a:p>
              <a:p>
                <a:pPr algn="just" rtl="0"/>
                <a:r>
                  <a:rPr lang="en-US" sz="1800" b="1" i="1" dirty="0" smtClean="0">
                    <a:latin typeface="Cambria Math" panose="02040503050406030204" pitchFamily="18" charset="0"/>
                  </a:rPr>
                  <a:t>    5                        1                                               0</a:t>
                </a:r>
              </a:p>
              <a:p>
                <a:pPr algn="just" rtl="0"/>
                <a:r>
                  <a:rPr lang="en-US" sz="1800" b="1" i="1" dirty="0" smtClean="0">
                    <a:latin typeface="Cambria Math" panose="02040503050406030204" pitchFamily="18" charset="0"/>
                  </a:rPr>
                  <a:t>    4                         0                                              4</a:t>
                </a:r>
                <a:endParaRPr lang="en-US" sz="1800" b="1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just" rtl="0"/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𝑴</m:t>
                    </m:r>
                    <m:r>
                      <a:rPr lang="en-US" b="1" i="1" baseline="-25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𝑴𝒈</m:t>
                    </m:r>
                    <m:r>
                      <a:rPr lang="en-US" b="1" i="1" baseline="30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baseline="30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baseline="30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𝒖𝒏𝒓𝒆𝒂𝒄𝒕𝒆𝒅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𝟓𝟎</m:t>
                            </m:r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𝟓𝟎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 =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0.067 M</a:t>
                </a:r>
              </a:p>
              <a:p>
                <a:pPr algn="just" rtl="0"/>
                <a:r>
                  <a:rPr lang="en-US" dirty="0" err="1"/>
                  <a:t>P</a:t>
                </a:r>
                <a:r>
                  <a:rPr lang="en-US" baseline="-25000" dirty="0" err="1"/>
                  <a:t>Mg</a:t>
                </a:r>
                <a:r>
                  <a:rPr lang="en-US" dirty="0"/>
                  <a:t> </a:t>
                </a:r>
                <a:r>
                  <a:rPr lang="en-US" dirty="0" smtClean="0"/>
                  <a:t>= -log(0.067</a:t>
                </a:r>
                <a:r>
                  <a:rPr lang="en-US" dirty="0"/>
                  <a:t>) </a:t>
                </a:r>
                <a:r>
                  <a:rPr lang="en-US" dirty="0" smtClean="0"/>
                  <a:t>=1.17</a:t>
                </a:r>
              </a:p>
              <a:p>
                <a:pPr marL="0" indent="0" algn="just" rtl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 algn="just" rtl="0">
                  <a:buNone/>
                </a:pPr>
                <a:r>
                  <a:rPr lang="en-US" b="1" dirty="0">
                    <a:solidFill>
                      <a:srgbClr val="FF0000"/>
                    </a:solidFill>
                  </a:rPr>
                  <a:t>3) </a:t>
                </a:r>
                <a:r>
                  <a:rPr lang="en-US" b="1" dirty="0" err="1">
                    <a:solidFill>
                      <a:srgbClr val="FF0000"/>
                    </a:solidFill>
                  </a:rPr>
                  <a:t>pMg</a:t>
                </a:r>
                <a:r>
                  <a:rPr lang="en-US" b="1" dirty="0">
                    <a:solidFill>
                      <a:srgbClr val="FF0000"/>
                    </a:solidFill>
                  </a:rPr>
                  <a:t> after adding 25.0 mL EDTA, we will calculate the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remaining </a:t>
                </a:r>
                <a:r>
                  <a:rPr lang="en-US" b="1" dirty="0" err="1">
                    <a:solidFill>
                      <a:srgbClr val="FF0000"/>
                    </a:solidFill>
                  </a:rPr>
                  <a:t>unchelated</a:t>
                </a:r>
                <a:r>
                  <a:rPr lang="en-US" b="1" dirty="0">
                    <a:solidFill>
                      <a:srgbClr val="FF0000"/>
                    </a:solidFill>
                  </a:rPr>
                  <a:t> Mg solution in the whole solution (75 ml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)</a:t>
                </a:r>
              </a:p>
              <a:p>
                <a:pPr marL="0" indent="0" algn="just" rtl="0">
                  <a:buNone/>
                </a:pPr>
                <a:endParaRPr lang="en-US" b="1" dirty="0">
                  <a:solidFill>
                    <a:srgbClr val="FF0000"/>
                  </a:solidFill>
                </a:endParaRPr>
              </a:p>
              <a:p>
                <a:pPr marL="0" indent="0" algn="just" rtl="0">
                  <a:buNone/>
                </a:pP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𝑴</m:t>
                    </m:r>
                    <m:r>
                      <a:rPr lang="en-US" b="1" i="1" baseline="-25000">
                        <a:latin typeface="Cambria Math" panose="02040503050406030204" pitchFamily="18" charset="0"/>
                      </a:rPr>
                      <m:t>𝑴𝒈</m:t>
                    </m:r>
                    <m:r>
                      <a:rPr lang="en-US" b="1" i="1" baseline="-2500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baseline="-2500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𝒖𝒏𝒓𝒆𝒂𝒄𝒕𝒆𝒅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𝟓𝟎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) (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𝟐𝟓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𝟓𝟎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en-US" b="1" dirty="0"/>
                  <a:t> = </a:t>
                </a:r>
                <a:r>
                  <a:rPr lang="en-US" dirty="0" smtClean="0"/>
                  <a:t>0.033 M</a:t>
                </a:r>
              </a:p>
              <a:p>
                <a:pPr marL="0" indent="0" algn="just" rtl="0">
                  <a:buNone/>
                </a:pPr>
                <a:r>
                  <a:rPr lang="en-US" dirty="0" err="1"/>
                  <a:t>P</a:t>
                </a:r>
                <a:r>
                  <a:rPr lang="en-US" baseline="-25000" dirty="0" err="1"/>
                  <a:t>Mg</a:t>
                </a:r>
                <a:r>
                  <a:rPr lang="en-US" dirty="0"/>
                  <a:t> </a:t>
                </a:r>
                <a:r>
                  <a:rPr lang="en-US" dirty="0" smtClean="0"/>
                  <a:t>= </a:t>
                </a:r>
                <a:r>
                  <a:rPr lang="en-US" dirty="0"/>
                  <a:t>-</a:t>
                </a:r>
                <a:r>
                  <a:rPr lang="en-US" dirty="0" smtClean="0"/>
                  <a:t>log(0.033) </a:t>
                </a:r>
                <a:r>
                  <a:rPr lang="en-US" dirty="0"/>
                  <a:t>=</a:t>
                </a:r>
                <a:r>
                  <a:rPr lang="en-US" dirty="0" smtClean="0"/>
                  <a:t>1.48</a:t>
                </a:r>
                <a:endParaRPr lang="en-US" dirty="0"/>
              </a:p>
              <a:p>
                <a:pPr marL="0" indent="0" algn="just" rtl="0">
                  <a:buNone/>
                </a:pPr>
                <a:endParaRPr lang="en-US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4717" y="245660"/>
                <a:ext cx="11846256" cy="6441743"/>
              </a:xfrm>
              <a:blipFill>
                <a:blip r:embed="rId2"/>
                <a:stretch>
                  <a:fillRect l="-1081" t="-2081" r="-102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رابط كسهم مستقيم 3"/>
          <p:cNvCxnSpPr/>
          <p:nvPr/>
        </p:nvCxnSpPr>
        <p:spPr>
          <a:xfrm flipH="1">
            <a:off x="2825085" y="1487604"/>
            <a:ext cx="1044053" cy="13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رابط كسهم مستقيم 4"/>
          <p:cNvCxnSpPr/>
          <p:nvPr/>
        </p:nvCxnSpPr>
        <p:spPr>
          <a:xfrm flipV="1">
            <a:off x="2927443" y="1303359"/>
            <a:ext cx="941695" cy="13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49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232013" y="150124"/>
                <a:ext cx="11709778" cy="6482687"/>
              </a:xfrm>
            </p:spPr>
            <p:txBody>
              <a:bodyPr>
                <a:normAutofit lnSpcReduction="10000"/>
              </a:bodyPr>
              <a:lstStyle/>
              <a:p>
                <a:pPr algn="l" rtl="0"/>
                <a:r>
                  <a:rPr lang="en-US" b="1" dirty="0" smtClean="0">
                    <a:solidFill>
                      <a:srgbClr val="FF0000"/>
                    </a:solidFill>
                  </a:rPr>
                  <a:t>4) </a:t>
                </a:r>
                <a:r>
                  <a:rPr lang="en-US" b="1" dirty="0" err="1">
                    <a:solidFill>
                      <a:srgbClr val="FF0000"/>
                    </a:solidFill>
                  </a:rPr>
                  <a:t>pMg</a:t>
                </a:r>
                <a:r>
                  <a:rPr lang="en-US" b="1" dirty="0">
                    <a:solidFill>
                      <a:srgbClr val="FF0000"/>
                    </a:solidFill>
                  </a:rPr>
                  <a:t> at the equivalence point  </a:t>
                </a:r>
              </a:p>
              <a:p>
                <a:pPr algn="just" rtl="0"/>
                <a:r>
                  <a:rPr lang="en-US" dirty="0"/>
                  <a:t>At this Point, 50 mL of EDTA have been added to completely </a:t>
                </a:r>
                <a:r>
                  <a:rPr lang="en-US" dirty="0" smtClean="0"/>
                  <a:t>react with </a:t>
                </a:r>
                <a:r>
                  <a:rPr lang="en-US" dirty="0"/>
                  <a:t>Mg solution </a:t>
                </a:r>
              </a:p>
              <a:p>
                <a:pPr algn="l" rtl="0"/>
                <a:r>
                  <a:rPr lang="en-US" dirty="0"/>
                  <a:t>We will use the stability constant to calculate the </a:t>
                </a:r>
                <a:r>
                  <a:rPr lang="en-US" dirty="0" err="1" smtClean="0"/>
                  <a:t>pMg</a:t>
                </a:r>
                <a:endParaRPr lang="en-US" dirty="0" smtClean="0"/>
              </a:p>
              <a:p>
                <a:pPr algn="ctr" rtl="0"/>
                <a:r>
                  <a:rPr lang="en-US" dirty="0" smtClean="0"/>
                  <a:t>Mg</a:t>
                </a:r>
                <a:r>
                  <a:rPr lang="en-US" baseline="30000" dirty="0" smtClean="0"/>
                  <a:t>+2</a:t>
                </a:r>
                <a:r>
                  <a:rPr lang="en-US" dirty="0" smtClean="0"/>
                  <a:t> +</a:t>
                </a:r>
                <a:r>
                  <a:rPr lang="en-US" baseline="30000" dirty="0" smtClean="0"/>
                  <a:t>  </a:t>
                </a:r>
                <a:r>
                  <a:rPr lang="en-US" dirty="0" smtClean="0"/>
                  <a:t>y </a:t>
                </a:r>
                <a:r>
                  <a:rPr lang="en-US" baseline="30000" dirty="0" smtClean="0"/>
                  <a:t>-4 </a:t>
                </a:r>
                <a:r>
                  <a:rPr lang="en-US" dirty="0" smtClean="0"/>
                  <a:t>↔     </a:t>
                </a:r>
                <a:r>
                  <a:rPr lang="en-US" dirty="0" err="1" smtClean="0"/>
                  <a:t>MgY</a:t>
                </a:r>
                <a:r>
                  <a:rPr lang="en-US" dirty="0" smtClean="0"/>
                  <a:t> </a:t>
                </a:r>
                <a:r>
                  <a:rPr lang="en-US" baseline="30000" dirty="0" smtClean="0"/>
                  <a:t>-2</a:t>
                </a:r>
              </a:p>
              <a:p>
                <a:pPr algn="l" rtl="0"/>
                <a:r>
                  <a:rPr lang="en-US" sz="1800" dirty="0" smtClean="0"/>
                  <a:t>                                          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                      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𝟓𝟎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1800" dirty="0" smtClean="0"/>
                  <a:t>  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𝟓𝟎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800" b="1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dirty="0" smtClean="0"/>
                  <a:t>              0           </a:t>
                </a:r>
              </a:p>
              <a:p>
                <a:pPr algn="l" rtl="0"/>
                <a:r>
                  <a:rPr lang="en-US" dirty="0"/>
                  <a:t> </a:t>
                </a:r>
                <a:r>
                  <a:rPr lang="en-US" dirty="0" smtClean="0"/>
                  <a:t>                                            5             5                     0</a:t>
                </a:r>
              </a:p>
              <a:p>
                <a:pPr algn="l" rtl="0"/>
                <a:r>
                  <a:rPr lang="en-US" dirty="0"/>
                  <a:t> </a:t>
                </a:r>
                <a:r>
                  <a:rPr lang="en-US" dirty="0" smtClean="0"/>
                  <a:t>                                             0            0                     5-a</a:t>
                </a:r>
              </a:p>
              <a:p>
                <a:pPr algn="l" rtl="0"/>
                <a:r>
                  <a:rPr lang="en-US" dirty="0" smtClean="0"/>
                  <a:t> </a:t>
                </a:r>
                <a:r>
                  <a:rPr lang="en-US" dirty="0" err="1" smtClean="0"/>
                  <a:t>K</a:t>
                </a:r>
                <a:r>
                  <a:rPr lang="en-US" baseline="-25000" dirty="0" err="1" smtClean="0"/>
                  <a:t>stab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𝑴𝒈𝒀</m:t>
                        </m:r>
                        <m:r>
                          <a:rPr lang="en-US" b="1" i="1" baseline="3000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baseline="30000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dirty="0"/>
                          <m:t>Mg</m:t>
                        </m:r>
                        <m:r>
                          <m:rPr>
                            <m:nor/>
                          </m:rPr>
                          <a:rPr lang="en-US" baseline="30000" dirty="0"/>
                          <m:t>2</m:t>
                        </m:r>
                        <m:r>
                          <m:rPr>
                            <m:nor/>
                          </m:rPr>
                          <a:rPr lang="en-US" baseline="30000" dirty="0"/>
                          <m:t>+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m:rPr>
                            <m:nor/>
                          </m:rPr>
                          <a:rPr lang="en-US" dirty="0"/>
                          <m:t>Y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baseline="30000" dirty="0"/>
                          <m:t>−</m:t>
                        </m:r>
                        <m:r>
                          <m:rPr>
                            <m:nor/>
                          </m:rPr>
                          <a:rPr lang="en-US" baseline="30000" dirty="0"/>
                          <m:t>4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𝟏𝟎𝟖</m:t>
                    </m:r>
                  </m:oMath>
                </a14:m>
                <a:endParaRPr lang="en-US" sz="3200" baseline="30000" dirty="0" smtClean="0"/>
              </a:p>
              <a:p>
                <a:pPr algn="l" rtl="0"/>
                <a:r>
                  <a:rPr lang="en-US" sz="3200" dirty="0"/>
                  <a:t>Concentration of </a:t>
                </a:r>
                <a:r>
                  <a:rPr lang="en-US" sz="3200" dirty="0" smtClean="0"/>
                  <a:t>MgY</a:t>
                </a:r>
                <a:r>
                  <a:rPr lang="en-US" sz="3200" baseline="30000" dirty="0" smtClean="0"/>
                  <a:t>2-</a:t>
                </a:r>
                <a:r>
                  <a:rPr lang="en-US" sz="3200" dirty="0" smtClean="0"/>
                  <a:t>   </a:t>
                </a:r>
                <a:r>
                  <a:rPr lang="en-US" sz="3200" dirty="0"/>
                  <a:t>is calculated as </a:t>
                </a:r>
                <a:r>
                  <a:rPr lang="en-US" sz="3200" dirty="0" smtClean="0"/>
                  <a:t>follows</a:t>
                </a:r>
              </a:p>
              <a:p>
                <a:pPr algn="l" rtl="0"/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</a:rPr>
                      <m:t>𝑴</m:t>
                    </m:r>
                    <m:r>
                      <a:rPr lang="en-US" sz="3200" b="1" i="1" baseline="-25000">
                        <a:latin typeface="Cambria Math" panose="02040503050406030204" pitchFamily="18" charset="0"/>
                      </a:rPr>
                      <m:t>𝑴𝒈</m:t>
                    </m:r>
                    <m:r>
                      <a:rPr lang="en-US" sz="3200" b="1" i="1" baseline="3000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1" i="1" baseline="3000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2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𝟓𝟎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𝟓𝟎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𝟓𝟎</m:t>
                        </m:r>
                      </m:den>
                    </m:f>
                    <m:r>
                      <m:rPr>
                        <m:nor/>
                      </m:rPr>
                      <a:rPr lang="en-US" sz="3200" b="1" dirty="0"/>
                      <m:t> = </m:t>
                    </m:r>
                    <m:r>
                      <m:rPr>
                        <m:nor/>
                      </m:rPr>
                      <a:rPr lang="en-US" sz="3200" dirty="0"/>
                      <m:t>0.05 </m:t>
                    </m:r>
                    <m:r>
                      <m:rPr>
                        <m:nor/>
                      </m:rPr>
                      <a:rPr lang="en-US" sz="3200" dirty="0"/>
                      <m:t>M</m:t>
                    </m:r>
                  </m:oMath>
                </a14:m>
                <a:endParaRPr lang="en-US" sz="3200" dirty="0" smtClean="0"/>
              </a:p>
              <a:p>
                <a:pPr algn="l" rtl="0"/>
                <a:r>
                  <a:rPr lang="en-US" sz="3200" dirty="0" smtClean="0"/>
                  <a:t>M</a:t>
                </a:r>
                <a:r>
                  <a:rPr lang="en-US" sz="3200" dirty="0"/>
                  <a:t> </a:t>
                </a:r>
                <a:r>
                  <a:rPr lang="en-US" sz="3200" baseline="-25000" dirty="0" err="1"/>
                  <a:t>MgY</a:t>
                </a:r>
                <a:r>
                  <a:rPr lang="en-US" sz="3200" baseline="-25000" dirty="0"/>
                  <a:t> </a:t>
                </a:r>
                <a:r>
                  <a:rPr lang="en-US" sz="3200" baseline="30000" dirty="0"/>
                  <a:t>-</a:t>
                </a:r>
                <a:r>
                  <a:rPr lang="en-US" sz="3200" baseline="30000" dirty="0" smtClean="0"/>
                  <a:t>2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𝟓𝟎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𝟓𝟎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𝟓𝟎</m:t>
                        </m:r>
                      </m:den>
                    </m:f>
                    <m:r>
                      <m:rPr>
                        <m:nor/>
                      </m:rPr>
                      <a:rPr lang="en-US" sz="3200" b="1" dirty="0"/>
                      <m:t> = </m:t>
                    </m:r>
                    <m:r>
                      <m:rPr>
                        <m:nor/>
                      </m:rPr>
                      <a:rPr lang="en-US" sz="3200" dirty="0"/>
                      <m:t>0.</m:t>
                    </m:r>
                    <m:r>
                      <m:rPr>
                        <m:nor/>
                      </m:rPr>
                      <a:rPr lang="en-US" sz="3200" dirty="0"/>
                      <m:t>05 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—</m:t>
                    </m:r>
                    <m:r>
                      <m:rPr>
                        <m:nor/>
                      </m:rPr>
                      <a:rPr lang="en-US" sz="3200" b="0" i="0" dirty="0" smtClean="0"/>
                      <m:t>a</m:t>
                    </m:r>
                    <m:r>
                      <m:rPr>
                        <m:nor/>
                      </m:rPr>
                      <a:rPr lang="en-US" sz="3200" b="0" i="0" dirty="0" smtClean="0"/>
                      <m:t> </m:t>
                    </m:r>
                  </m:oMath>
                </a14:m>
                <a:endParaRPr lang="en-US" sz="3200" dirty="0"/>
              </a:p>
              <a:p>
                <a:pPr algn="l" rtl="0"/>
                <a:endParaRPr lang="en-US" sz="3200" dirty="0"/>
              </a:p>
              <a:p>
                <a:pPr algn="l" rtl="0"/>
                <a:endParaRPr lang="ar-IQ" sz="32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2013" y="150124"/>
                <a:ext cx="11709778" cy="6482687"/>
              </a:xfrm>
              <a:blipFill>
                <a:blip r:embed="rId2"/>
                <a:stretch>
                  <a:fillRect l="-1197" t="-2164" r="-109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7886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32012"/>
                <a:ext cx="11171830" cy="6496334"/>
              </a:xfrm>
            </p:spPr>
            <p:txBody>
              <a:bodyPr/>
              <a:lstStyle/>
              <a:p>
                <a:pPr algn="l" rtl="0"/>
                <a:r>
                  <a:rPr lang="en-US" dirty="0" smtClean="0"/>
                  <a:t>Substitute at equation </a:t>
                </a:r>
                <a:r>
                  <a:rPr lang="en-US" dirty="0" err="1" smtClean="0"/>
                  <a:t>K</a:t>
                </a:r>
                <a:r>
                  <a:rPr lang="en-US" baseline="-25000" dirty="0" err="1" smtClean="0"/>
                  <a:t>stab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/>
                          <m:t>(</m:t>
                        </m:r>
                        <m:r>
                          <m:rPr>
                            <m:nor/>
                          </m:rPr>
                          <a:rPr lang="en-US" dirty="0"/>
                          <m:t>0.05 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—</m:t>
                        </m:r>
                        <m:r>
                          <m:rPr>
                            <m:nor/>
                          </m:rPr>
                          <a:rPr lang="en-US" dirty="0"/>
                          <m:t>a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b="1" i="1" baseline="30000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m:rPr>
                        <m:nor/>
                      </m:rPr>
                      <a:rPr lang="en-US" b="1" dirty="0"/>
                      <m:t> =</m:t>
                    </m:r>
                    <m:r>
                      <m:rPr>
                        <m:nor/>
                      </m:rPr>
                      <a:rPr lang="en-US" b="1" i="0" dirty="0" smtClean="0"/>
                      <m:t> 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𝟏𝟎𝟖</m:t>
                    </m:r>
                  </m:oMath>
                </a14:m>
                <a:endParaRPr lang="en-US" sz="3200" baseline="30000" dirty="0" smtClean="0"/>
              </a:p>
              <a:p>
                <a:pPr algn="l" rtl="0"/>
                <a:r>
                  <a:rPr lang="en-US" sz="3600" b="1" dirty="0">
                    <a:solidFill>
                      <a:srgbClr val="FF0000"/>
                    </a:solidFill>
                  </a:rPr>
                  <a:t>a, is neglected because it is very small relative to </a:t>
                </a:r>
                <a:r>
                  <a:rPr lang="en-US" sz="3600" b="1" dirty="0" smtClean="0">
                    <a:solidFill>
                      <a:srgbClr val="FF0000"/>
                    </a:solidFill>
                  </a:rPr>
                  <a:t>0.05</a:t>
                </a:r>
              </a:p>
              <a:p>
                <a:pPr algn="l" rtl="0"/>
                <a:r>
                  <a:rPr lang="en-US" sz="3600" b="1" dirty="0">
                    <a:solidFill>
                      <a:srgbClr val="FF0000"/>
                    </a:solidFill>
                  </a:rPr>
                  <a:t>So</a:t>
                </a:r>
                <a:r>
                  <a:rPr lang="en-US" sz="3600" dirty="0" smtClean="0">
                    <a:solidFill>
                      <a:srgbClr val="FF0000"/>
                    </a:solidFill>
                  </a:rPr>
                  <a:t>,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600" b="1" dirty="0"/>
                          <m:t>(</m:t>
                        </m:r>
                        <m:r>
                          <m:rPr>
                            <m:nor/>
                          </m:rPr>
                          <a:rPr lang="en-US" sz="3600" b="1" dirty="0"/>
                          <m:t>0.05 </m:t>
                        </m:r>
                        <m:r>
                          <a:rPr lang="en-US" sz="3600" b="1" i="1" dirty="0">
                            <a:latin typeface="Cambria Math" panose="02040503050406030204" pitchFamily="18" charset="0"/>
                          </a:rPr>
                          <m:t>—</m:t>
                        </m:r>
                        <m:r>
                          <m:rPr>
                            <m:nor/>
                          </m:rPr>
                          <a:rPr lang="en-US" sz="3600" b="1" dirty="0"/>
                          <m:t>a</m:t>
                        </m:r>
                        <m:r>
                          <m:rPr>
                            <m:nor/>
                          </m:rPr>
                          <a:rPr lang="en-US" sz="3600" b="1" dirty="0"/>
                          <m:t> </m:t>
                        </m:r>
                        <m:r>
                          <a:rPr lang="en-US" sz="3600" b="1" i="1" dirty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3600" b="1" dirty="0"/>
                          <m:t> </m:t>
                        </m:r>
                      </m:num>
                      <m:den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3600" b="1" i="1" baseline="3000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FF0000"/>
                    </a:solidFill>
                  </a:rPr>
                  <a:t>     </a:t>
                </a:r>
                <a:r>
                  <a:rPr lang="en-US" sz="3600" b="1" dirty="0" smtClean="0"/>
                  <a:t>a=(Mg</a:t>
                </a:r>
                <a:r>
                  <a:rPr lang="en-US" sz="3600" b="1" baseline="30000" dirty="0" smtClean="0"/>
                  <a:t>+2</a:t>
                </a:r>
                <a:r>
                  <a:rPr lang="en-US" sz="3600" b="1" dirty="0" smtClean="0"/>
                  <a:t> </a:t>
                </a:r>
                <a:r>
                  <a:rPr lang="en-US" sz="3600" b="1" dirty="0"/>
                  <a:t>) </a:t>
                </a:r>
                <a:r>
                  <a:rPr lang="en-US" sz="3600" b="1" dirty="0" smtClean="0"/>
                  <a:t>=1.0×10</a:t>
                </a:r>
                <a:r>
                  <a:rPr lang="en-US" sz="3600" b="1" baseline="30000" dirty="0" smtClean="0"/>
                  <a:t>—5 </a:t>
                </a:r>
                <a:r>
                  <a:rPr lang="en-US" sz="3600" b="1" dirty="0"/>
                  <a:t>, </a:t>
                </a:r>
                <a:r>
                  <a:rPr lang="en-US" sz="3600" b="1" dirty="0" err="1"/>
                  <a:t>P</a:t>
                </a:r>
                <a:r>
                  <a:rPr lang="en-US" sz="3600" b="1" baseline="-25000" dirty="0" err="1"/>
                  <a:t>Mg</a:t>
                </a:r>
                <a:r>
                  <a:rPr lang="en-US" sz="3600" b="1" dirty="0"/>
                  <a:t> </a:t>
                </a:r>
                <a:r>
                  <a:rPr lang="en-US" sz="3600" b="1" dirty="0" smtClean="0"/>
                  <a:t>= 5.0</a:t>
                </a:r>
              </a:p>
              <a:p>
                <a:pPr algn="l" rtl="0"/>
                <a:endParaRPr lang="en-US" sz="3600" b="1" dirty="0" smtClean="0"/>
              </a:p>
              <a:p>
                <a:pPr marL="0" indent="0" algn="l" rtl="0">
                  <a:buNone/>
                </a:pPr>
                <a:r>
                  <a:rPr lang="en-US" sz="3600" b="1" dirty="0">
                    <a:solidFill>
                      <a:srgbClr val="FF0000"/>
                    </a:solidFill>
                  </a:rPr>
                  <a:t>5) </a:t>
                </a:r>
                <a:r>
                  <a:rPr lang="en-US" sz="3600" b="1" dirty="0" err="1">
                    <a:solidFill>
                      <a:srgbClr val="FF0000"/>
                    </a:solidFill>
                  </a:rPr>
                  <a:t>pMg</a:t>
                </a:r>
                <a:r>
                  <a:rPr lang="en-US" sz="3600" b="1" dirty="0">
                    <a:solidFill>
                      <a:srgbClr val="FF0000"/>
                    </a:solidFill>
                  </a:rPr>
                  <a:t>, beyond the equivalence point</a:t>
                </a:r>
                <a:r>
                  <a:rPr lang="en-US" sz="3600" b="1" dirty="0" smtClean="0">
                    <a:solidFill>
                      <a:srgbClr val="FF0000"/>
                    </a:solidFill>
                  </a:rPr>
                  <a:t>:</a:t>
                </a:r>
              </a:p>
              <a:p>
                <a:pPr marL="0" indent="0" algn="l" rtl="0">
                  <a:buNone/>
                </a:pPr>
                <a:r>
                  <a:rPr lang="en-US" sz="3600" b="1" dirty="0"/>
                  <a:t>By adding 60 mL of the 0.1 M </a:t>
                </a:r>
                <a:r>
                  <a:rPr lang="en-US" sz="3600" b="1" dirty="0" smtClean="0"/>
                  <a:t>EDTA</a:t>
                </a:r>
              </a:p>
              <a:p>
                <a:pPr marL="0" indent="0" algn="l" rtl="0">
                  <a:buNone/>
                </a:pPr>
                <a:r>
                  <a:rPr lang="en-US" sz="3600" dirty="0"/>
                  <a:t>M </a:t>
                </a:r>
                <a:r>
                  <a:rPr lang="en-US" sz="3600" baseline="-25000" dirty="0" err="1"/>
                  <a:t>MgY</a:t>
                </a:r>
                <a:r>
                  <a:rPr lang="en-US" sz="3600" baseline="-25000" dirty="0"/>
                  <a:t> -2</a:t>
                </a:r>
                <a:r>
                  <a:rPr lang="en-US" sz="3600" baseline="30000" dirty="0"/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𝟓𝟎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𝟓𝟎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𝟔𝟎</m:t>
                        </m:r>
                      </m:den>
                    </m:f>
                    <m:r>
                      <m:rPr>
                        <m:nor/>
                      </m:rPr>
                      <a:rPr lang="en-US" sz="3600" dirty="0"/>
                      <m:t> </m:t>
                    </m:r>
                    <m:r>
                      <a:rPr lang="en-US" sz="3600" i="1" dirty="0">
                        <a:latin typeface="Cambria Math" panose="02040503050406030204" pitchFamily="18" charset="0"/>
                      </a:rPr>
                      <m:t>—</m:t>
                    </m:r>
                    <m:r>
                      <m:rPr>
                        <m:nor/>
                      </m:rPr>
                      <a:rPr lang="en-US" sz="3600" dirty="0"/>
                      <m:t>a</m:t>
                    </m:r>
                    <m:r>
                      <m:rPr>
                        <m:nor/>
                      </m:rPr>
                      <a:rPr lang="en-US" sz="3600" dirty="0"/>
                      <m:t> </m:t>
                    </m:r>
                  </m:oMath>
                </a14:m>
                <a:endParaRPr lang="en-US" sz="3600" dirty="0" smtClean="0"/>
              </a:p>
              <a:p>
                <a:pPr marL="0" indent="0" algn="l" rtl="0">
                  <a:buNone/>
                </a:pPr>
                <a:r>
                  <a:rPr lang="en-US" sz="3600" dirty="0"/>
                  <a:t>Neglect the term a  </a:t>
                </a:r>
              </a:p>
              <a:p>
                <a:pPr marL="0" indent="0" algn="l" rtl="0">
                  <a:buNone/>
                </a:pPr>
                <a:r>
                  <a:rPr lang="en-US" sz="3600" dirty="0"/>
                  <a:t>and then substitute (MgY</a:t>
                </a:r>
                <a:r>
                  <a:rPr lang="en-US" sz="3600" baseline="30000" dirty="0"/>
                  <a:t>2-</a:t>
                </a:r>
                <a:r>
                  <a:rPr lang="en-US" sz="3600" dirty="0"/>
                  <a:t>) of 5/110 M in </a:t>
                </a:r>
                <a:r>
                  <a:rPr lang="en-US" sz="3600" dirty="0" err="1" smtClean="0"/>
                  <a:t>K</a:t>
                </a:r>
                <a:r>
                  <a:rPr lang="en-US" sz="3600" baseline="-25000" dirty="0" err="1" smtClean="0"/>
                  <a:t>stab</a:t>
                </a:r>
                <a:r>
                  <a:rPr lang="en-US" sz="3600" dirty="0" smtClean="0"/>
                  <a:t> </a:t>
                </a:r>
                <a:r>
                  <a:rPr lang="en-US" sz="3600" dirty="0"/>
                  <a:t>equation</a:t>
                </a:r>
              </a:p>
              <a:p>
                <a:pPr marL="0" indent="0" algn="l" rtl="0">
                  <a:buNone/>
                </a:pPr>
                <a:endParaRPr lang="ar-IQ" sz="3600" b="1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32012"/>
                <a:ext cx="11171830" cy="6496334"/>
              </a:xfrm>
              <a:blipFill>
                <a:blip r:embed="rId2"/>
                <a:stretch>
                  <a:fillRect l="-169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33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245660" y="272955"/>
                <a:ext cx="11750721" cy="6400800"/>
              </a:xfrm>
            </p:spPr>
            <p:txBody>
              <a:bodyPr/>
              <a:lstStyle/>
              <a:p>
                <a:pPr algn="l" rtl="0"/>
                <a:r>
                  <a:rPr lang="en-US" dirty="0" smtClean="0"/>
                  <a:t>There will be an excess from EDTA</a:t>
                </a:r>
              </a:p>
              <a:p>
                <a:pPr algn="l" rtl="0"/>
                <a:r>
                  <a:rPr lang="en-US" dirty="0" smtClean="0"/>
                  <a:t>Y</a:t>
                </a:r>
                <a:r>
                  <a:rPr lang="en-US" baseline="30000" dirty="0" smtClean="0"/>
                  <a:t>—4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𝟔𝟎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× 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) (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𝟓𝟎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× 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𝟓𝟎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𝟔𝟎</m:t>
                        </m:r>
                      </m:den>
                    </m:f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 =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1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110</m:t>
                    </m:r>
                  </m:oMath>
                </a14:m>
                <a:endParaRPr lang="en-US" dirty="0" smtClean="0"/>
              </a:p>
              <a:p>
                <a:pPr algn="l" rtl="0"/>
                <a:endParaRPr lang="en-US" dirty="0" smtClean="0"/>
              </a:p>
              <a:p>
                <a:pPr algn="l" rtl="0"/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i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110 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110</m:t>
                        </m:r>
                        <m:r>
                          <m:rPr>
                            <m:nor/>
                          </m:rPr>
                          <a:rPr lang="en-US" b="1" i="0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b="1" dirty="0"/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×(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𝟏𝟎𝟖</m:t>
                    </m:r>
                  </m:oMath>
                </a14:m>
                <a:endParaRPr lang="en-US" baseline="30000" dirty="0"/>
              </a:p>
              <a:p>
                <a:pPr algn="l" rtl="0"/>
                <a:endParaRPr lang="en-US" dirty="0" smtClean="0"/>
              </a:p>
              <a:p>
                <a:pPr algn="l" rtl="0"/>
                <a:r>
                  <a:rPr lang="en-US" sz="3600" b="1" dirty="0">
                    <a:solidFill>
                      <a:srgbClr val="FF0000"/>
                    </a:solidFill>
                  </a:rPr>
                  <a:t>a </a:t>
                </a:r>
                <a:r>
                  <a:rPr lang="en-US" sz="3600" b="1" dirty="0" smtClean="0">
                    <a:solidFill>
                      <a:srgbClr val="FF0000"/>
                    </a:solidFill>
                  </a:rPr>
                  <a:t>=1x10</a:t>
                </a:r>
                <a:r>
                  <a:rPr lang="en-US" sz="3600" b="1" baseline="30000" dirty="0" smtClean="0">
                    <a:solidFill>
                      <a:srgbClr val="FF0000"/>
                    </a:solidFill>
                  </a:rPr>
                  <a:t>8</a:t>
                </a:r>
                <a:r>
                  <a:rPr lang="en-US" sz="3600" b="1" dirty="0">
                    <a:solidFill>
                      <a:srgbClr val="FF0000"/>
                    </a:solidFill>
                  </a:rPr>
                  <a:t> M        And </a:t>
                </a:r>
                <a:r>
                  <a:rPr lang="en-US" sz="3600" b="1" dirty="0" err="1" smtClean="0">
                    <a:solidFill>
                      <a:srgbClr val="FF0000"/>
                    </a:solidFill>
                  </a:rPr>
                  <a:t>pMg</a:t>
                </a:r>
                <a:r>
                  <a:rPr lang="en-US" sz="3600" b="1" dirty="0" smtClean="0">
                    <a:solidFill>
                      <a:srgbClr val="FF0000"/>
                    </a:solidFill>
                  </a:rPr>
                  <a:t>=8.0</a:t>
                </a:r>
              </a:p>
              <a:p>
                <a:pPr marL="0" indent="0" algn="l" rtl="0">
                  <a:buNone/>
                </a:pPr>
                <a:r>
                  <a:rPr lang="en-US" sz="3600" b="1" dirty="0"/>
                  <a:t>The titration curve is plotted by using the previous </a:t>
                </a:r>
                <a:r>
                  <a:rPr lang="en-US" sz="3600" b="1" dirty="0" smtClean="0"/>
                  <a:t>data</a:t>
                </a:r>
              </a:p>
              <a:p>
                <a:pPr marL="0" indent="0" algn="l" rtl="0">
                  <a:buNone/>
                </a:pPr>
                <a:r>
                  <a:rPr lang="en-US" sz="3600" b="1" dirty="0"/>
                  <a:t>Volume added (ml </a:t>
                </a:r>
                <a:r>
                  <a:rPr lang="en-US" sz="3600" b="1" dirty="0" smtClean="0"/>
                  <a:t>)EDTA                           </a:t>
                </a:r>
                <a:r>
                  <a:rPr lang="en-US" sz="3600" b="1" dirty="0" err="1" smtClean="0"/>
                  <a:t>pMg</a:t>
                </a:r>
                <a:endParaRPr lang="en-US" sz="3600" b="1" dirty="0" smtClean="0"/>
              </a:p>
              <a:p>
                <a:pPr marL="0" indent="0" algn="l" rtl="0">
                  <a:buNone/>
                </a:pPr>
                <a:endParaRPr lang="en-US" sz="3600" b="1" dirty="0" smtClean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5660" y="272955"/>
                <a:ext cx="11750721" cy="6400800"/>
              </a:xfrm>
              <a:blipFill>
                <a:blip r:embed="rId2"/>
                <a:stretch>
                  <a:fillRect l="-1556" t="-161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555121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656</Words>
  <Application>Microsoft Office PowerPoint</Application>
  <PresentationFormat>شاشة عريضة</PresentationFormat>
  <Paragraphs>88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Titration curves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Al-Qaisar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fas</dc:creator>
  <cp:lastModifiedBy>fas</cp:lastModifiedBy>
  <cp:revision>1</cp:revision>
  <dcterms:created xsi:type="dcterms:W3CDTF">2023-09-11T17:16:13Z</dcterms:created>
  <dcterms:modified xsi:type="dcterms:W3CDTF">2023-09-11T17:16:22Z</dcterms:modified>
</cp:coreProperties>
</file>