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 snapToGrid="0">
      <p:cViewPr varScale="1">
        <p:scale>
          <a:sx n="70" d="100"/>
          <a:sy n="70" d="100"/>
        </p:scale>
        <p:origin x="714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5A2455D9-68FF-46A7-8181-E3FD9F5D9E0B}" type="datetimeFigureOut">
              <a:rPr lang="ar-IQ" smtClean="0"/>
              <a:t>26/02/1445</a:t>
            </a:fld>
            <a:endParaRPr lang="ar-IQ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ar-IQ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65B919C0-D042-499F-AC5F-FA148D61C1DB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7632246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صورة الشريحة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عنصر نائب للملاحظا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704139-D427-4ED1-AE82-19CD5929FA9F}" type="slidenum">
              <a:rPr lang="ar-IQ" smtClean="0"/>
              <a:t>2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75913506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3BFBA-DA59-43CF-ADFB-C2E422519959}" type="datetimeFigureOut">
              <a:rPr lang="ar-IQ" smtClean="0"/>
              <a:t>26/02/1445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DD6AD-CF71-4DAB-9B62-44145176E78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957993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3BFBA-DA59-43CF-ADFB-C2E422519959}" type="datetimeFigureOut">
              <a:rPr lang="ar-IQ" smtClean="0"/>
              <a:t>26/02/1445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DD6AD-CF71-4DAB-9B62-44145176E78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21740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3BFBA-DA59-43CF-ADFB-C2E422519959}" type="datetimeFigureOut">
              <a:rPr lang="ar-IQ" smtClean="0"/>
              <a:t>26/02/1445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DD6AD-CF71-4DAB-9B62-44145176E78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5275164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3BFBA-DA59-43CF-ADFB-C2E422519959}" type="datetimeFigureOut">
              <a:rPr lang="ar-IQ" smtClean="0"/>
              <a:t>26/02/1445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DD6AD-CF71-4DAB-9B62-44145176E78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1468024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3BFBA-DA59-43CF-ADFB-C2E422519959}" type="datetimeFigureOut">
              <a:rPr lang="ar-IQ" smtClean="0"/>
              <a:t>26/02/1445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DD6AD-CF71-4DAB-9B62-44145176E78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7977478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3BFBA-DA59-43CF-ADFB-C2E422519959}" type="datetimeFigureOut">
              <a:rPr lang="ar-IQ" smtClean="0"/>
              <a:t>26/02/1445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DD6AD-CF71-4DAB-9B62-44145176E78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438841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3BFBA-DA59-43CF-ADFB-C2E422519959}" type="datetimeFigureOut">
              <a:rPr lang="ar-IQ" smtClean="0"/>
              <a:t>26/02/1445</a:t>
            </a:fld>
            <a:endParaRPr lang="ar-IQ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DD6AD-CF71-4DAB-9B62-44145176E78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0712715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3BFBA-DA59-43CF-ADFB-C2E422519959}" type="datetimeFigureOut">
              <a:rPr lang="ar-IQ" smtClean="0"/>
              <a:t>26/02/1445</a:t>
            </a:fld>
            <a:endParaRPr lang="ar-IQ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DD6AD-CF71-4DAB-9B62-44145176E78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075214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3BFBA-DA59-43CF-ADFB-C2E422519959}" type="datetimeFigureOut">
              <a:rPr lang="ar-IQ" smtClean="0"/>
              <a:t>26/02/1445</a:t>
            </a:fld>
            <a:endParaRPr lang="ar-IQ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DD6AD-CF71-4DAB-9B62-44145176E78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691690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3BFBA-DA59-43CF-ADFB-C2E422519959}" type="datetimeFigureOut">
              <a:rPr lang="ar-IQ" smtClean="0"/>
              <a:t>26/02/1445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DD6AD-CF71-4DAB-9B62-44145176E78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0105750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B3BFBA-DA59-43CF-ADFB-C2E422519959}" type="datetimeFigureOut">
              <a:rPr lang="ar-IQ" smtClean="0"/>
              <a:t>26/02/1445</a:t>
            </a:fld>
            <a:endParaRPr lang="ar-IQ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DD6AD-CF71-4DAB-9B62-44145176E78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366261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IQ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IQ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B3BFBA-DA59-43CF-ADFB-C2E422519959}" type="datetimeFigureOut">
              <a:rPr lang="ar-IQ" smtClean="0"/>
              <a:t>26/02/1445</a:t>
            </a:fld>
            <a:endParaRPr lang="ar-IQ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8DD6AD-CF71-4DAB-9B62-44145176E78C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42908575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0" y="152400"/>
            <a:ext cx="9144000" cy="685800"/>
          </a:xfrm>
        </p:spPr>
        <p:txBody>
          <a:bodyPr/>
          <a:lstStyle/>
          <a:p>
            <a:r>
              <a:rPr lang="en-US" altLang="ar-IQ" sz="3600" b="1">
                <a:latin typeface="Arial" panose="020B0604020202020204" pitchFamily="34" charset="0"/>
              </a:rPr>
              <a:t>Oxidation-Reduction/ Redox Reactions</a:t>
            </a:r>
          </a:p>
        </p:txBody>
      </p:sp>
      <p:sp>
        <p:nvSpPr>
          <p:cNvPr id="28675" name="Text Box 3"/>
          <p:cNvSpPr txBox="1">
            <a:spLocks noChangeArrowheads="1"/>
          </p:cNvSpPr>
          <p:nvPr/>
        </p:nvSpPr>
        <p:spPr bwMode="auto">
          <a:xfrm>
            <a:off x="1828800" y="762001"/>
            <a:ext cx="4541838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ar-IQ" sz="2800">
                <a:latin typeface="Arial" panose="020B0604020202020204" pitchFamily="34" charset="0"/>
              </a:rPr>
              <a:t>(electron transfer reactions)</a:t>
            </a:r>
          </a:p>
        </p:txBody>
      </p:sp>
      <p:grpSp>
        <p:nvGrpSpPr>
          <p:cNvPr id="28676" name="Group 7"/>
          <p:cNvGrpSpPr>
            <a:grpSpLocks/>
          </p:cNvGrpSpPr>
          <p:nvPr/>
        </p:nvGrpSpPr>
        <p:grpSpPr bwMode="auto">
          <a:xfrm>
            <a:off x="1771650" y="2962276"/>
            <a:ext cx="3714750" cy="519113"/>
            <a:chOff x="-2128" y="2072"/>
            <a:chExt cx="2340" cy="327"/>
          </a:xfrm>
        </p:grpSpPr>
        <p:sp>
          <p:nvSpPr>
            <p:cNvPr id="28704" name="Text Box 8"/>
            <p:cNvSpPr txBox="1">
              <a:spLocks noChangeArrowheads="1"/>
            </p:cNvSpPr>
            <p:nvPr/>
          </p:nvSpPr>
          <p:spPr bwMode="auto">
            <a:xfrm>
              <a:off x="-2128" y="2072"/>
              <a:ext cx="2340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ar-IQ" sz="2800">
                  <a:solidFill>
                    <a:srgbClr val="FF0000"/>
                  </a:solidFill>
                  <a:latin typeface="Arial" panose="020B0604020202020204" pitchFamily="34" charset="0"/>
                </a:rPr>
                <a:t>2Mg          2Mg</a:t>
              </a:r>
              <a:r>
                <a:rPr lang="en-US" altLang="ar-IQ" sz="2800" baseline="30000">
                  <a:solidFill>
                    <a:srgbClr val="FF0000"/>
                  </a:solidFill>
                  <a:latin typeface="Arial" panose="020B0604020202020204" pitchFamily="34" charset="0"/>
                </a:rPr>
                <a:t>2+</a:t>
              </a:r>
              <a:r>
                <a:rPr lang="en-US" altLang="ar-IQ" sz="2800">
                  <a:solidFill>
                    <a:srgbClr val="FF0000"/>
                  </a:solidFill>
                  <a:latin typeface="Arial" panose="020B0604020202020204" pitchFamily="34" charset="0"/>
                </a:rPr>
                <a:t> + 4e</a:t>
              </a:r>
              <a:r>
                <a:rPr lang="en-US" altLang="ar-IQ" sz="2800" baseline="30000">
                  <a:solidFill>
                    <a:srgbClr val="FF0000"/>
                  </a:solidFill>
                  <a:latin typeface="Arial" panose="020B0604020202020204" pitchFamily="34" charset="0"/>
                </a:rPr>
                <a:t>-</a:t>
              </a:r>
              <a:endParaRPr lang="en-US" altLang="ar-IQ" sz="2800">
                <a:solidFill>
                  <a:srgbClr val="FF0000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8705" name="Line 9"/>
            <p:cNvSpPr>
              <a:spLocks noChangeShapeType="1"/>
            </p:cNvSpPr>
            <p:nvPr/>
          </p:nvSpPr>
          <p:spPr bwMode="auto">
            <a:xfrm>
              <a:off x="-1552" y="2264"/>
              <a:ext cx="48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ar-IQ"/>
            </a:p>
          </p:txBody>
        </p:sp>
      </p:grpSp>
      <p:grpSp>
        <p:nvGrpSpPr>
          <p:cNvPr id="28677" name="Group 10"/>
          <p:cNvGrpSpPr>
            <a:grpSpLocks/>
          </p:cNvGrpSpPr>
          <p:nvPr/>
        </p:nvGrpSpPr>
        <p:grpSpPr bwMode="auto">
          <a:xfrm>
            <a:off x="7010401" y="2886076"/>
            <a:ext cx="3152775" cy="519113"/>
            <a:chOff x="161" y="2297"/>
            <a:chExt cx="1986" cy="327"/>
          </a:xfrm>
        </p:grpSpPr>
        <p:sp>
          <p:nvSpPr>
            <p:cNvPr id="28702" name="Text Box 11"/>
            <p:cNvSpPr txBox="1">
              <a:spLocks noChangeArrowheads="1"/>
            </p:cNvSpPr>
            <p:nvPr/>
          </p:nvSpPr>
          <p:spPr bwMode="auto">
            <a:xfrm>
              <a:off x="161" y="2297"/>
              <a:ext cx="1986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ar-IQ" sz="2800">
                  <a:solidFill>
                    <a:schemeClr val="accent2"/>
                  </a:solidFill>
                  <a:latin typeface="Arial" panose="020B0604020202020204" pitchFamily="34" charset="0"/>
                </a:rPr>
                <a:t>O</a:t>
              </a:r>
              <a:r>
                <a:rPr lang="en-US" altLang="ar-IQ" sz="2800" baseline="-25000">
                  <a:solidFill>
                    <a:schemeClr val="accent2"/>
                  </a:solidFill>
                  <a:latin typeface="Arial" panose="020B0604020202020204" pitchFamily="34" charset="0"/>
                </a:rPr>
                <a:t>2</a:t>
              </a:r>
              <a:r>
                <a:rPr lang="en-US" altLang="ar-IQ" sz="2800">
                  <a:solidFill>
                    <a:schemeClr val="accent2"/>
                  </a:solidFill>
                  <a:latin typeface="Arial" panose="020B0604020202020204" pitchFamily="34" charset="0"/>
                </a:rPr>
                <a:t> + 4e</a:t>
              </a:r>
              <a:r>
                <a:rPr lang="en-US" altLang="ar-IQ" sz="2800" baseline="30000">
                  <a:solidFill>
                    <a:schemeClr val="accent2"/>
                  </a:solidFill>
                  <a:latin typeface="Arial" panose="020B0604020202020204" pitchFamily="34" charset="0"/>
                </a:rPr>
                <a:t>-</a:t>
              </a:r>
              <a:r>
                <a:rPr lang="en-US" altLang="ar-IQ" sz="2800">
                  <a:solidFill>
                    <a:schemeClr val="accent2"/>
                  </a:solidFill>
                  <a:latin typeface="Arial" panose="020B0604020202020204" pitchFamily="34" charset="0"/>
                </a:rPr>
                <a:t>          2O</a:t>
              </a:r>
              <a:r>
                <a:rPr lang="en-US" altLang="ar-IQ" sz="2800" baseline="30000">
                  <a:solidFill>
                    <a:schemeClr val="accent2"/>
                  </a:solidFill>
                  <a:latin typeface="Arial" panose="020B0604020202020204" pitchFamily="34" charset="0"/>
                </a:rPr>
                <a:t>2-</a:t>
              </a:r>
              <a:endParaRPr lang="en-US" altLang="ar-IQ" sz="2800">
                <a:solidFill>
                  <a:schemeClr val="accent2"/>
                </a:solidFill>
                <a:latin typeface="Arial" panose="020B0604020202020204" pitchFamily="34" charset="0"/>
              </a:endParaRPr>
            </a:p>
          </p:txBody>
        </p:sp>
        <p:sp>
          <p:nvSpPr>
            <p:cNvPr id="28703" name="Line 12"/>
            <p:cNvSpPr>
              <a:spLocks noChangeShapeType="1"/>
            </p:cNvSpPr>
            <p:nvPr/>
          </p:nvSpPr>
          <p:spPr bwMode="auto">
            <a:xfrm>
              <a:off x="1104" y="2468"/>
              <a:ext cx="43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ar-IQ"/>
            </a:p>
          </p:txBody>
        </p:sp>
      </p:grpSp>
      <p:sp>
        <p:nvSpPr>
          <p:cNvPr id="28678" name="Text Box 13"/>
          <p:cNvSpPr txBox="1">
            <a:spLocks noChangeArrowheads="1"/>
          </p:cNvSpPr>
          <p:nvPr/>
        </p:nvSpPr>
        <p:spPr bwMode="auto">
          <a:xfrm>
            <a:off x="1752601" y="2047875"/>
            <a:ext cx="3560763" cy="522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ar-IQ" sz="2800" b="1" i="1">
                <a:solidFill>
                  <a:srgbClr val="FF0000"/>
                </a:solidFill>
                <a:latin typeface="Arial" panose="020B0604020202020204" pitchFamily="34" charset="0"/>
              </a:rPr>
              <a:t>Oxidation reaction: </a:t>
            </a:r>
            <a:endParaRPr lang="en-US" altLang="ar-IQ" sz="280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28679" name="Text Box 14"/>
          <p:cNvSpPr txBox="1">
            <a:spLocks noChangeArrowheads="1"/>
          </p:cNvSpPr>
          <p:nvPr/>
        </p:nvSpPr>
        <p:spPr bwMode="auto">
          <a:xfrm>
            <a:off x="6248401" y="2428876"/>
            <a:ext cx="4073525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ar-IQ" sz="2400">
                <a:solidFill>
                  <a:schemeClr val="accent2"/>
                </a:solidFill>
                <a:latin typeface="Arial" panose="020B0604020202020204" pitchFamily="34" charset="0"/>
              </a:rPr>
              <a:t>half-reaction involves gain e</a:t>
            </a:r>
            <a:r>
              <a:rPr lang="en-US" altLang="ar-IQ" sz="2400" baseline="30000">
                <a:solidFill>
                  <a:schemeClr val="accent2"/>
                </a:solidFill>
                <a:latin typeface="Arial" panose="020B0604020202020204" pitchFamily="34" charset="0"/>
              </a:rPr>
              <a:t>-</a:t>
            </a:r>
            <a:endParaRPr lang="en-US" altLang="ar-IQ" sz="2400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  <p:grpSp>
        <p:nvGrpSpPr>
          <p:cNvPr id="28680" name="Group 15"/>
          <p:cNvGrpSpPr>
            <a:grpSpLocks/>
          </p:cNvGrpSpPr>
          <p:nvPr/>
        </p:nvGrpSpPr>
        <p:grpSpPr bwMode="auto">
          <a:xfrm>
            <a:off x="2978150" y="4191001"/>
            <a:ext cx="6851650" cy="523875"/>
            <a:chOff x="726" y="2921"/>
            <a:chExt cx="4316" cy="330"/>
          </a:xfrm>
        </p:grpSpPr>
        <p:sp>
          <p:nvSpPr>
            <p:cNvPr id="28700" name="Text Box 16"/>
            <p:cNvSpPr txBox="1">
              <a:spLocks noChangeArrowheads="1"/>
            </p:cNvSpPr>
            <p:nvPr/>
          </p:nvSpPr>
          <p:spPr bwMode="auto">
            <a:xfrm>
              <a:off x="726" y="2921"/>
              <a:ext cx="4316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ar-IQ" sz="2800">
                  <a:latin typeface="Arial" panose="020B0604020202020204" pitchFamily="34" charset="0"/>
                </a:rPr>
                <a:t>2Mg + O</a:t>
              </a:r>
              <a:r>
                <a:rPr lang="en-US" altLang="ar-IQ" sz="2800" baseline="-25000">
                  <a:latin typeface="Arial" panose="020B0604020202020204" pitchFamily="34" charset="0"/>
                </a:rPr>
                <a:t>2</a:t>
              </a:r>
              <a:r>
                <a:rPr lang="en-US" altLang="ar-IQ" sz="2800">
                  <a:latin typeface="Arial" panose="020B0604020202020204" pitchFamily="34" charset="0"/>
                </a:rPr>
                <a:t> + 4e</a:t>
              </a:r>
              <a:r>
                <a:rPr lang="en-US" altLang="ar-IQ" sz="2800" baseline="30000">
                  <a:latin typeface="Arial" panose="020B0604020202020204" pitchFamily="34" charset="0"/>
                </a:rPr>
                <a:t>-</a:t>
              </a:r>
              <a:r>
                <a:rPr lang="en-US" altLang="ar-IQ" sz="2800">
                  <a:latin typeface="Arial" panose="020B0604020202020204" pitchFamily="34" charset="0"/>
                </a:rPr>
                <a:t>             2Mg</a:t>
              </a:r>
              <a:r>
                <a:rPr lang="en-US" altLang="ar-IQ" sz="2800" baseline="30000">
                  <a:latin typeface="Arial" panose="020B0604020202020204" pitchFamily="34" charset="0"/>
                </a:rPr>
                <a:t>2+</a:t>
              </a:r>
              <a:r>
                <a:rPr lang="en-US" altLang="ar-IQ" sz="2800">
                  <a:latin typeface="Arial" panose="020B0604020202020204" pitchFamily="34" charset="0"/>
                </a:rPr>
                <a:t> + 2O</a:t>
              </a:r>
              <a:r>
                <a:rPr lang="en-US" altLang="ar-IQ" sz="2800" baseline="30000">
                  <a:latin typeface="Arial" panose="020B0604020202020204" pitchFamily="34" charset="0"/>
                </a:rPr>
                <a:t>2-</a:t>
              </a:r>
              <a:r>
                <a:rPr lang="en-US" altLang="ar-IQ" sz="2800">
                  <a:latin typeface="Arial" panose="020B0604020202020204" pitchFamily="34" charset="0"/>
                </a:rPr>
                <a:t> + 4e</a:t>
              </a:r>
              <a:r>
                <a:rPr lang="en-US" altLang="ar-IQ" sz="2800" baseline="30000">
                  <a:latin typeface="Arial" panose="020B0604020202020204" pitchFamily="34" charset="0"/>
                </a:rPr>
                <a:t>-</a:t>
              </a:r>
              <a:endParaRPr lang="en-US" altLang="ar-IQ" sz="2800">
                <a:latin typeface="Arial" panose="020B0604020202020204" pitchFamily="34" charset="0"/>
              </a:endParaRPr>
            </a:p>
          </p:txBody>
        </p:sp>
        <p:sp>
          <p:nvSpPr>
            <p:cNvPr id="28701" name="Line 17"/>
            <p:cNvSpPr>
              <a:spLocks noChangeShapeType="1"/>
            </p:cNvSpPr>
            <p:nvPr/>
          </p:nvSpPr>
          <p:spPr bwMode="auto">
            <a:xfrm>
              <a:off x="2489" y="3100"/>
              <a:ext cx="480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ar-IQ"/>
            </a:p>
          </p:txBody>
        </p:sp>
      </p:grpSp>
      <p:sp>
        <p:nvSpPr>
          <p:cNvPr id="28681" name="Line 18"/>
          <p:cNvSpPr>
            <a:spLocks noChangeShapeType="1"/>
          </p:cNvSpPr>
          <p:nvPr/>
        </p:nvSpPr>
        <p:spPr bwMode="auto">
          <a:xfrm flipV="1">
            <a:off x="4953000" y="4278313"/>
            <a:ext cx="457200" cy="381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ar-IQ"/>
          </a:p>
        </p:txBody>
      </p:sp>
      <p:sp>
        <p:nvSpPr>
          <p:cNvPr id="28682" name="Line 19"/>
          <p:cNvSpPr>
            <a:spLocks noChangeShapeType="1"/>
          </p:cNvSpPr>
          <p:nvPr/>
        </p:nvSpPr>
        <p:spPr bwMode="auto">
          <a:xfrm flipV="1">
            <a:off x="9017000" y="4276725"/>
            <a:ext cx="457200" cy="3810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ar-IQ"/>
          </a:p>
        </p:txBody>
      </p:sp>
      <p:grpSp>
        <p:nvGrpSpPr>
          <p:cNvPr id="28683" name="Group 20"/>
          <p:cNvGrpSpPr>
            <a:grpSpLocks/>
          </p:cNvGrpSpPr>
          <p:nvPr/>
        </p:nvGrpSpPr>
        <p:grpSpPr bwMode="auto">
          <a:xfrm>
            <a:off x="3482976" y="4710114"/>
            <a:ext cx="4932363" cy="523875"/>
            <a:chOff x="1332" y="3416"/>
            <a:chExt cx="3107" cy="330"/>
          </a:xfrm>
        </p:grpSpPr>
        <p:sp>
          <p:nvSpPr>
            <p:cNvPr id="28698" name="Text Box 21"/>
            <p:cNvSpPr txBox="1">
              <a:spLocks noChangeArrowheads="1"/>
            </p:cNvSpPr>
            <p:nvPr/>
          </p:nvSpPr>
          <p:spPr bwMode="auto">
            <a:xfrm>
              <a:off x="1332" y="3416"/>
              <a:ext cx="3107" cy="33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Times New Roman" panose="02020603050405020304" pitchFamily="18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Times New Roman" panose="02020603050405020304" pitchFamily="18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Times New Roman" panose="02020603050405020304" pitchFamily="18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5pPr>
              <a:lvl6pPr marL="25146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6pPr>
              <a:lvl7pPr marL="29718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7pPr>
              <a:lvl8pPr marL="34290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8pPr>
              <a:lvl9pPr marL="3886200" indent="-228600" algn="l" rtl="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Times New Roman" panose="02020603050405020304" pitchFamily="18" charset="0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en-US" altLang="ar-IQ" sz="2800">
                  <a:latin typeface="Arial" panose="020B0604020202020204" pitchFamily="34" charset="0"/>
                </a:rPr>
                <a:t>2Mg   +   O</a:t>
              </a:r>
              <a:r>
                <a:rPr lang="en-US" altLang="ar-IQ" sz="2800" baseline="-25000">
                  <a:latin typeface="Arial" panose="020B0604020202020204" pitchFamily="34" charset="0"/>
                </a:rPr>
                <a:t>2          </a:t>
              </a:r>
              <a:r>
                <a:rPr lang="en-US" altLang="ar-IQ" sz="2800">
                  <a:latin typeface="Arial" panose="020B0604020202020204" pitchFamily="34" charset="0"/>
                </a:rPr>
                <a:t>           2MgO </a:t>
              </a:r>
            </a:p>
          </p:txBody>
        </p:sp>
        <p:sp>
          <p:nvSpPr>
            <p:cNvPr id="28699" name="Line 22"/>
            <p:cNvSpPr>
              <a:spLocks noChangeShapeType="1"/>
            </p:cNvSpPr>
            <p:nvPr/>
          </p:nvSpPr>
          <p:spPr bwMode="auto">
            <a:xfrm>
              <a:off x="2832" y="3601"/>
              <a:ext cx="432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ar-IQ"/>
            </a:p>
          </p:txBody>
        </p:sp>
      </p:grpSp>
      <p:sp>
        <p:nvSpPr>
          <p:cNvPr id="28684" name="Text Box 13"/>
          <p:cNvSpPr txBox="1">
            <a:spLocks noChangeArrowheads="1"/>
          </p:cNvSpPr>
          <p:nvPr/>
        </p:nvSpPr>
        <p:spPr bwMode="auto">
          <a:xfrm>
            <a:off x="1676401" y="2428876"/>
            <a:ext cx="4056063" cy="46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ar-IQ" sz="2400">
                <a:solidFill>
                  <a:srgbClr val="FF0000"/>
                </a:solidFill>
                <a:latin typeface="Arial" panose="020B0604020202020204" pitchFamily="34" charset="0"/>
              </a:rPr>
              <a:t>half-reaction involves lose e</a:t>
            </a:r>
            <a:r>
              <a:rPr lang="en-US" altLang="ar-IQ" sz="2400" baseline="30000">
                <a:solidFill>
                  <a:srgbClr val="FF0000"/>
                </a:solidFill>
                <a:latin typeface="Arial" panose="020B0604020202020204" pitchFamily="34" charset="0"/>
              </a:rPr>
              <a:t>-</a:t>
            </a:r>
            <a:endParaRPr lang="en-US" altLang="ar-IQ" sz="2400">
              <a:solidFill>
                <a:srgbClr val="FF0000"/>
              </a:solidFill>
              <a:latin typeface="Arial" panose="020B0604020202020204" pitchFamily="34" charset="0"/>
            </a:endParaRPr>
          </a:p>
        </p:txBody>
      </p:sp>
      <p:sp>
        <p:nvSpPr>
          <p:cNvPr id="28685" name="Text Box 14"/>
          <p:cNvSpPr txBox="1">
            <a:spLocks noChangeArrowheads="1"/>
          </p:cNvSpPr>
          <p:nvPr/>
        </p:nvSpPr>
        <p:spPr bwMode="auto">
          <a:xfrm>
            <a:off x="6629400" y="2057401"/>
            <a:ext cx="35623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ar-IQ" sz="2800" b="1" i="1">
                <a:solidFill>
                  <a:schemeClr val="accent2"/>
                </a:solidFill>
                <a:latin typeface="Arial" panose="020B0604020202020204" pitchFamily="34" charset="0"/>
              </a:rPr>
              <a:t>Reduction reaction:</a:t>
            </a:r>
            <a:endParaRPr lang="en-US" altLang="ar-IQ" sz="2800">
              <a:solidFill>
                <a:schemeClr val="accent2"/>
              </a:solidFill>
              <a:latin typeface="Arial" panose="020B0604020202020204" pitchFamily="34" charset="0"/>
            </a:endParaRPr>
          </a:p>
        </p:txBody>
      </p:sp>
      <p:sp>
        <p:nvSpPr>
          <p:cNvPr id="28686" name="Text Box 3"/>
          <p:cNvSpPr txBox="1">
            <a:spLocks noChangeArrowheads="1"/>
          </p:cNvSpPr>
          <p:nvPr/>
        </p:nvSpPr>
        <p:spPr bwMode="auto">
          <a:xfrm>
            <a:off x="1895476" y="1290638"/>
            <a:ext cx="618172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ar-IQ" sz="2400">
                <a:latin typeface="Arial" panose="020B0604020202020204" pitchFamily="34" charset="0"/>
              </a:rPr>
              <a:t>Example: formation of MgO from Mg and O</a:t>
            </a:r>
            <a:r>
              <a:rPr lang="en-US" altLang="ar-IQ" sz="2400" baseline="-25000">
                <a:latin typeface="Arial" panose="020B0604020202020204" pitchFamily="34" charset="0"/>
              </a:rPr>
              <a:t>2</a:t>
            </a:r>
          </a:p>
        </p:txBody>
      </p:sp>
      <p:sp>
        <p:nvSpPr>
          <p:cNvPr id="28687" name="Text Box 3"/>
          <p:cNvSpPr txBox="1">
            <a:spLocks noChangeArrowheads="1"/>
          </p:cNvSpPr>
          <p:nvPr/>
        </p:nvSpPr>
        <p:spPr bwMode="auto">
          <a:xfrm>
            <a:off x="1219200" y="3810001"/>
            <a:ext cx="96774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ar-IQ" sz="2400" b="1">
                <a:latin typeface="Arial" panose="020B0604020202020204" pitchFamily="34" charset="0"/>
              </a:rPr>
              <a:t>Half reaction</a:t>
            </a:r>
            <a:r>
              <a:rPr lang="en-US" altLang="ar-IQ" sz="2400">
                <a:latin typeface="Arial" panose="020B0604020202020204" pitchFamily="34" charset="0"/>
              </a:rPr>
              <a:t>: Reaction that shows e</a:t>
            </a:r>
            <a:r>
              <a:rPr lang="en-US" altLang="ar-IQ" sz="2400" baseline="30000">
                <a:latin typeface="Arial" panose="020B0604020202020204" pitchFamily="34" charset="0"/>
              </a:rPr>
              <a:t>-</a:t>
            </a:r>
            <a:r>
              <a:rPr lang="en-US" altLang="ar-IQ" sz="2400">
                <a:latin typeface="Arial" panose="020B0604020202020204" pitchFamily="34" charset="0"/>
              </a:rPr>
              <a:t> involved in redox reaction</a:t>
            </a:r>
            <a:r>
              <a:rPr lang="en-US" altLang="ar-IQ" sz="2400" baseline="30000">
                <a:latin typeface="Arial" panose="020B0604020202020204" pitchFamily="34" charset="0"/>
              </a:rPr>
              <a:t> </a:t>
            </a:r>
            <a:endParaRPr lang="en-US" altLang="ar-IQ" sz="2400" baseline="-25000">
              <a:latin typeface="Arial" panose="020B0604020202020204" pitchFamily="34" charset="0"/>
            </a:endParaRPr>
          </a:p>
        </p:txBody>
      </p:sp>
      <p:sp>
        <p:nvSpPr>
          <p:cNvPr id="28688" name="Rectangle 26"/>
          <p:cNvSpPr>
            <a:spLocks noChangeArrowheads="1"/>
          </p:cNvSpPr>
          <p:nvPr/>
        </p:nvSpPr>
        <p:spPr bwMode="auto">
          <a:xfrm>
            <a:off x="1676400" y="1828800"/>
            <a:ext cx="8686800" cy="1905000"/>
          </a:xfrm>
          <a:prstGeom prst="rect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endParaRPr lang="en-MY" altLang="ar-IQ" sz="2400">
              <a:latin typeface="Arial" panose="020B0604020202020204" pitchFamily="34" charset="0"/>
            </a:endParaRPr>
          </a:p>
        </p:txBody>
      </p:sp>
      <p:cxnSp>
        <p:nvCxnSpPr>
          <p:cNvPr id="28689" name="Straight Connector 28"/>
          <p:cNvCxnSpPr>
            <a:cxnSpLocks noChangeShapeType="1"/>
            <a:stCxn id="28688" idx="0"/>
            <a:endCxn id="28688" idx="2"/>
          </p:cNvCxnSpPr>
          <p:nvPr/>
        </p:nvCxnSpPr>
        <p:spPr bwMode="auto">
          <a:xfrm>
            <a:off x="6019800" y="1828800"/>
            <a:ext cx="0" cy="1905000"/>
          </a:xfrm>
          <a:prstGeom prst="line">
            <a:avLst/>
          </a:prstGeom>
          <a:noFill/>
          <a:ln w="381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8450" name="Text Box 27"/>
          <p:cNvSpPr txBox="1">
            <a:spLocks noChangeArrowheads="1"/>
          </p:cNvSpPr>
          <p:nvPr/>
        </p:nvSpPr>
        <p:spPr bwMode="auto">
          <a:xfrm>
            <a:off x="1447800" y="5943601"/>
            <a:ext cx="4648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ar-IQ" sz="2000" b="1">
                <a:latin typeface="Arial" panose="020B0604020202020204" pitchFamily="34" charset="0"/>
                <a:sym typeface="Symbol" panose="05050102010706020507" pitchFamily="18" charset="2"/>
              </a:rPr>
              <a:t>Reducing Agent</a:t>
            </a:r>
            <a:r>
              <a:rPr lang="en-US" altLang="ar-IQ" sz="2000">
                <a:latin typeface="Arial" panose="020B0604020202020204" pitchFamily="34" charset="0"/>
                <a:sym typeface="Symbol" panose="05050102010706020507" pitchFamily="18" charset="2"/>
              </a:rPr>
              <a:t>: donates electrons      to </a:t>
            </a:r>
            <a:r>
              <a:rPr lang="en-US" altLang="ar-IQ" sz="2000">
                <a:latin typeface="Arial" panose="020B0604020202020204" pitchFamily="34" charset="0"/>
              </a:rPr>
              <a:t>O</a:t>
            </a:r>
            <a:r>
              <a:rPr lang="en-US" altLang="ar-IQ" sz="2000" baseline="-25000">
                <a:latin typeface="Arial" panose="020B0604020202020204" pitchFamily="34" charset="0"/>
              </a:rPr>
              <a:t>2</a:t>
            </a:r>
            <a:r>
              <a:rPr lang="en-US" altLang="ar-IQ" sz="2000">
                <a:latin typeface="Arial" panose="020B0604020202020204" pitchFamily="34" charset="0"/>
                <a:sym typeface="Symbol" panose="05050102010706020507" pitchFamily="18" charset="2"/>
              </a:rPr>
              <a:t> and causes </a:t>
            </a:r>
            <a:r>
              <a:rPr lang="en-US" altLang="ar-IQ" sz="2000">
                <a:latin typeface="Arial" panose="020B0604020202020204" pitchFamily="34" charset="0"/>
              </a:rPr>
              <a:t>O</a:t>
            </a:r>
            <a:r>
              <a:rPr lang="en-US" altLang="ar-IQ" sz="2000" baseline="-25000">
                <a:latin typeface="Arial" panose="020B0604020202020204" pitchFamily="34" charset="0"/>
              </a:rPr>
              <a:t>2</a:t>
            </a:r>
            <a:r>
              <a:rPr lang="en-US" altLang="ar-IQ" sz="2000">
                <a:latin typeface="Arial" panose="020B0604020202020204" pitchFamily="34" charset="0"/>
                <a:sym typeface="Symbol" panose="05050102010706020507" pitchFamily="18" charset="2"/>
              </a:rPr>
              <a:t> to be reduced</a:t>
            </a:r>
          </a:p>
        </p:txBody>
      </p:sp>
      <p:sp>
        <p:nvSpPr>
          <p:cNvPr id="18451" name="Text Box 28"/>
          <p:cNvSpPr txBox="1">
            <a:spLocks noChangeArrowheads="1"/>
          </p:cNvSpPr>
          <p:nvPr/>
        </p:nvSpPr>
        <p:spPr bwMode="auto">
          <a:xfrm>
            <a:off x="5867400" y="5867401"/>
            <a:ext cx="50292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ar-IQ" sz="2000" b="1">
                <a:latin typeface="Arial" panose="020B0604020202020204" pitchFamily="34" charset="0"/>
                <a:sym typeface="Symbol" panose="05050102010706020507" pitchFamily="18" charset="2"/>
              </a:rPr>
              <a:t>Oxidizing Agent</a:t>
            </a:r>
            <a:r>
              <a:rPr lang="en-US" altLang="ar-IQ" sz="2000">
                <a:latin typeface="Arial" panose="020B0604020202020204" pitchFamily="34" charset="0"/>
                <a:sym typeface="Symbol" panose="05050102010706020507" pitchFamily="18" charset="2"/>
              </a:rPr>
              <a:t>: accepts electrons       from Mg and causes Mg to be oxidized</a:t>
            </a:r>
          </a:p>
        </p:txBody>
      </p:sp>
      <p:sp>
        <p:nvSpPr>
          <p:cNvPr id="18452" name="Rectangle 31"/>
          <p:cNvSpPr>
            <a:spLocks noChangeArrowheads="1"/>
          </p:cNvSpPr>
          <p:nvPr/>
        </p:nvSpPr>
        <p:spPr bwMode="auto">
          <a:xfrm>
            <a:off x="1717675" y="5257800"/>
            <a:ext cx="12525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ar-IQ" sz="2000" b="1">
                <a:latin typeface="Arial" panose="020B0604020202020204" pitchFamily="34" charset="0"/>
              </a:rPr>
              <a:t>Oxidized</a:t>
            </a:r>
          </a:p>
        </p:txBody>
      </p:sp>
      <p:sp>
        <p:nvSpPr>
          <p:cNvPr id="18453" name="Rectangle 32"/>
          <p:cNvSpPr>
            <a:spLocks noChangeArrowheads="1"/>
          </p:cNvSpPr>
          <p:nvPr/>
        </p:nvSpPr>
        <p:spPr bwMode="auto">
          <a:xfrm>
            <a:off x="6905625" y="5391150"/>
            <a:ext cx="1270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>
              <a:spcBef>
                <a:spcPct val="50000"/>
              </a:spcBef>
              <a:buFontTx/>
              <a:buNone/>
            </a:pPr>
            <a:r>
              <a:rPr lang="en-US" altLang="ar-IQ" sz="2000" b="1">
                <a:latin typeface="Arial" panose="020B0604020202020204" pitchFamily="34" charset="0"/>
              </a:rPr>
              <a:t>Reduced</a:t>
            </a:r>
          </a:p>
        </p:txBody>
      </p:sp>
      <p:sp>
        <p:nvSpPr>
          <p:cNvPr id="18454" name="Line 17"/>
          <p:cNvSpPr>
            <a:spLocks noChangeShapeType="1"/>
          </p:cNvSpPr>
          <p:nvPr/>
        </p:nvSpPr>
        <p:spPr bwMode="auto">
          <a:xfrm flipH="1">
            <a:off x="2971800" y="5257800"/>
            <a:ext cx="914400" cy="2286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ar-IQ"/>
          </a:p>
        </p:txBody>
      </p:sp>
      <p:sp>
        <p:nvSpPr>
          <p:cNvPr id="18455" name="Line 17"/>
          <p:cNvSpPr>
            <a:spLocks noChangeShapeType="1"/>
          </p:cNvSpPr>
          <p:nvPr/>
        </p:nvSpPr>
        <p:spPr bwMode="auto">
          <a:xfrm>
            <a:off x="5486400" y="5257800"/>
            <a:ext cx="1447800" cy="3048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ar-IQ"/>
          </a:p>
        </p:txBody>
      </p:sp>
      <p:sp>
        <p:nvSpPr>
          <p:cNvPr id="18456" name="Line 17"/>
          <p:cNvSpPr>
            <a:spLocks noChangeShapeType="1"/>
          </p:cNvSpPr>
          <p:nvPr/>
        </p:nvSpPr>
        <p:spPr bwMode="auto">
          <a:xfrm>
            <a:off x="5486400" y="5257800"/>
            <a:ext cx="1371600" cy="60960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ar-IQ"/>
          </a:p>
        </p:txBody>
      </p:sp>
      <p:sp>
        <p:nvSpPr>
          <p:cNvPr id="18457" name="Line 17"/>
          <p:cNvSpPr>
            <a:spLocks noChangeShapeType="1"/>
          </p:cNvSpPr>
          <p:nvPr/>
        </p:nvSpPr>
        <p:spPr bwMode="auto">
          <a:xfrm flipH="1">
            <a:off x="2819400" y="5257800"/>
            <a:ext cx="1066800" cy="685800"/>
          </a:xfrm>
          <a:prstGeom prst="line">
            <a:avLst/>
          </a:prstGeom>
          <a:noFill/>
          <a:ln w="381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944169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50" grpId="0"/>
      <p:bldP spid="18451" grpId="0"/>
      <p:bldP spid="18452" grpId="0"/>
      <p:bldP spid="1845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716" y="259307"/>
            <a:ext cx="11709780" cy="63598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80307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692697"/>
            <a:ext cx="10489442" cy="5400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عنصر نائب لرقم الشريحة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2</a:t>
            </a:fld>
            <a:endParaRPr lang="ar-SA"/>
          </a:p>
        </p:txBody>
      </p:sp>
      <p:sp>
        <p:nvSpPr>
          <p:cNvPr id="3" name="مستطيل 2"/>
          <p:cNvSpPr/>
          <p:nvPr/>
        </p:nvSpPr>
        <p:spPr>
          <a:xfrm>
            <a:off x="838200" y="5964879"/>
            <a:ext cx="9929884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 rtl="0"/>
            <a:r>
              <a:rPr lang="ar-IQ" sz="2800" b="1" dirty="0" err="1"/>
              <a:t>The</a:t>
            </a:r>
            <a:r>
              <a:rPr lang="ar-IQ" sz="2800" b="1" dirty="0"/>
              <a:t> </a:t>
            </a:r>
            <a:r>
              <a:rPr lang="ar-IQ" sz="2800" b="1" dirty="0" err="1"/>
              <a:t>electrical</a:t>
            </a:r>
            <a:r>
              <a:rPr lang="ar-IQ" sz="2800" b="1" dirty="0"/>
              <a:t> </a:t>
            </a:r>
            <a:r>
              <a:rPr lang="ar-IQ" sz="2800" b="1" dirty="0" err="1"/>
              <a:t>potential</a:t>
            </a:r>
            <a:r>
              <a:rPr lang="ar-IQ" sz="2800" b="1" dirty="0"/>
              <a:t> </a:t>
            </a:r>
            <a:r>
              <a:rPr lang="ar-IQ" sz="2800" b="1" dirty="0" err="1"/>
              <a:t>is</a:t>
            </a:r>
            <a:r>
              <a:rPr lang="ar-IQ" sz="2800" b="1" dirty="0"/>
              <a:t> a </a:t>
            </a:r>
            <a:r>
              <a:rPr lang="ar-IQ" sz="2800" b="1" dirty="0" err="1"/>
              <a:t>measure</a:t>
            </a:r>
            <a:r>
              <a:rPr lang="ar-IQ" sz="2800" b="1" dirty="0"/>
              <a:t> </a:t>
            </a:r>
            <a:r>
              <a:rPr lang="ar-IQ" sz="2800" b="1" dirty="0" err="1"/>
              <a:t>of</a:t>
            </a:r>
            <a:r>
              <a:rPr lang="ar-IQ" sz="2800" b="1" dirty="0"/>
              <a:t> </a:t>
            </a:r>
            <a:r>
              <a:rPr lang="ar-IQ" sz="2800" b="1" dirty="0" err="1"/>
              <a:t>the</a:t>
            </a:r>
            <a:r>
              <a:rPr lang="ar-IQ" sz="2800" b="1" dirty="0"/>
              <a:t> </a:t>
            </a:r>
            <a:r>
              <a:rPr lang="ar-IQ" sz="2800" b="1" dirty="0" err="1"/>
              <a:t>relative</a:t>
            </a:r>
            <a:r>
              <a:rPr lang="ar-IQ" sz="2800" b="1" dirty="0"/>
              <a:t> </a:t>
            </a:r>
            <a:r>
              <a:rPr lang="ar-IQ" sz="2800" b="1" dirty="0" err="1"/>
              <a:t>energy</a:t>
            </a:r>
            <a:r>
              <a:rPr lang="ar-IQ" sz="2800" b="1" dirty="0"/>
              <a:t> </a:t>
            </a:r>
            <a:r>
              <a:rPr lang="ar-IQ" sz="2800" b="1" dirty="0" err="1"/>
              <a:t>of</a:t>
            </a:r>
            <a:r>
              <a:rPr lang="ar-IQ" sz="2800" b="1" dirty="0"/>
              <a:t> </a:t>
            </a:r>
            <a:r>
              <a:rPr lang="ar-IQ" sz="2800" b="1" dirty="0" err="1"/>
              <a:t>an</a:t>
            </a:r>
            <a:r>
              <a:rPr lang="ar-IQ" sz="2800" b="1" dirty="0"/>
              <a:t> </a:t>
            </a:r>
            <a:r>
              <a:rPr lang="ar-IQ" sz="2800" b="1" dirty="0" err="1"/>
              <a:t>electron</a:t>
            </a:r>
            <a:r>
              <a:rPr lang="ar-IQ" sz="2800" b="1" dirty="0"/>
              <a:t> </a:t>
            </a:r>
            <a:r>
              <a:rPr lang="ar-IQ" sz="2800" b="1" dirty="0" err="1"/>
              <a:t>on</a:t>
            </a:r>
            <a:r>
              <a:rPr lang="ar-IQ" sz="2800" b="1" dirty="0"/>
              <a:t> a </a:t>
            </a:r>
            <a:r>
              <a:rPr lang="ar-IQ" sz="2800" b="1" dirty="0" err="1"/>
              <a:t>molecule</a:t>
            </a:r>
            <a:r>
              <a:rPr lang="ar-IQ" sz="2800" b="1" dirty="0"/>
              <a:t>/</a:t>
            </a:r>
            <a:r>
              <a:rPr lang="ar-IQ" sz="2800" b="1" dirty="0" err="1"/>
              <a:t>atom</a:t>
            </a:r>
            <a:r>
              <a:rPr lang="ar-IQ" sz="2800" b="1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48785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36478" y="163773"/>
            <a:ext cx="11887200" cy="6428096"/>
          </a:xfrm>
        </p:spPr>
        <p:txBody>
          <a:bodyPr>
            <a:normAutofit fontScale="85000" lnSpcReduction="20000"/>
          </a:bodyPr>
          <a:lstStyle/>
          <a:p>
            <a:pPr algn="just" rtl="0"/>
            <a:r>
              <a:rPr lang="en-US" sz="3000" dirty="0"/>
              <a:t>When </a:t>
            </a:r>
            <a:r>
              <a:rPr lang="en-US" sz="3000" dirty="0" smtClean="0"/>
              <a:t>ΔG</a:t>
            </a:r>
            <a:r>
              <a:rPr lang="en-US" sz="3000" baseline="30000" dirty="0" smtClean="0"/>
              <a:t>0</a:t>
            </a:r>
            <a:r>
              <a:rPr lang="en-US" sz="3000" dirty="0" smtClean="0"/>
              <a:t> </a:t>
            </a:r>
            <a:r>
              <a:rPr lang="en-US" sz="3000" dirty="0"/>
              <a:t>&lt; 0, energy is released and reactions proceed without added </a:t>
            </a:r>
            <a:r>
              <a:rPr lang="en-US" sz="3000" dirty="0" smtClean="0"/>
              <a:t>energy. </a:t>
            </a:r>
            <a:r>
              <a:rPr lang="en-US" sz="3000" dirty="0"/>
              <a:t>When </a:t>
            </a:r>
            <a:r>
              <a:rPr lang="en-US" sz="3000" dirty="0" smtClean="0"/>
              <a:t>ΔG</a:t>
            </a:r>
            <a:r>
              <a:rPr lang="en-US" sz="3000" baseline="30000" dirty="0" smtClean="0"/>
              <a:t>0</a:t>
            </a:r>
            <a:r>
              <a:rPr lang="en-US" sz="3000" dirty="0" smtClean="0"/>
              <a:t> </a:t>
            </a:r>
            <a:r>
              <a:rPr lang="en-US" sz="3000" dirty="0"/>
              <a:t>&gt; 0, energy is required to make a reaction </a:t>
            </a:r>
            <a:r>
              <a:rPr lang="en-US" sz="3000" dirty="0" smtClean="0"/>
              <a:t>proceed. </a:t>
            </a:r>
            <a:r>
              <a:rPr lang="en-US" sz="3000" dirty="0"/>
              <a:t>It is possible for NO</a:t>
            </a:r>
            <a:r>
              <a:rPr lang="en-US" sz="3000" baseline="-25000" dirty="0"/>
              <a:t>2</a:t>
            </a:r>
            <a:r>
              <a:rPr lang="en-US" sz="3000" dirty="0"/>
              <a:t> - to oxidize H</a:t>
            </a:r>
            <a:r>
              <a:rPr lang="en-US" sz="3000" baseline="-25000" dirty="0"/>
              <a:t>2</a:t>
            </a:r>
            <a:r>
              <a:rPr lang="en-US" sz="3000" dirty="0"/>
              <a:t>O to O</a:t>
            </a:r>
            <a:r>
              <a:rPr lang="en-US" sz="3000" baseline="-25000" dirty="0"/>
              <a:t>2</a:t>
            </a:r>
            <a:r>
              <a:rPr lang="en-US" sz="3000" dirty="0"/>
              <a:t>, but this would require additional energy. Reduction potential values can be used to calculate </a:t>
            </a:r>
            <a:r>
              <a:rPr lang="en-US" sz="3000" dirty="0" smtClean="0"/>
              <a:t>ΔG</a:t>
            </a:r>
            <a:r>
              <a:rPr lang="en-US" sz="3000" baseline="30000" dirty="0" smtClean="0"/>
              <a:t>0</a:t>
            </a:r>
            <a:r>
              <a:rPr lang="en-US" sz="3000" dirty="0" smtClean="0"/>
              <a:t> </a:t>
            </a:r>
            <a:r>
              <a:rPr lang="en-US" sz="3000" dirty="0"/>
              <a:t>according to the Nernst Equation: </a:t>
            </a:r>
          </a:p>
          <a:p>
            <a:pPr algn="l" rtl="0"/>
            <a:endParaRPr lang="en-US" sz="3000" dirty="0"/>
          </a:p>
          <a:p>
            <a:pPr marL="0" indent="0" algn="l" rtl="0">
              <a:buNone/>
            </a:pPr>
            <a:endParaRPr lang="en-US" sz="3000" dirty="0"/>
          </a:p>
          <a:p>
            <a:pPr algn="l" rtl="0"/>
            <a:r>
              <a:rPr lang="en-US" sz="3000" b="1" dirty="0"/>
              <a:t>n = number of e- transferred</a:t>
            </a:r>
          </a:p>
          <a:p>
            <a:pPr algn="l" rtl="0"/>
            <a:r>
              <a:rPr lang="en-US" sz="3000" b="1" dirty="0"/>
              <a:t>F = Faraday constant (23 kcal V</a:t>
            </a:r>
            <a:r>
              <a:rPr lang="en-US" sz="3000" b="1" baseline="30000" dirty="0"/>
              <a:t>-1</a:t>
            </a:r>
            <a:r>
              <a:rPr lang="en-US" sz="3000" b="1" dirty="0"/>
              <a:t> mol</a:t>
            </a:r>
            <a:r>
              <a:rPr lang="en-US" sz="3000" b="1" baseline="30000" dirty="0"/>
              <a:t>-1</a:t>
            </a:r>
            <a:r>
              <a:rPr lang="en-US" sz="3000" b="1" dirty="0"/>
              <a:t>)</a:t>
            </a:r>
          </a:p>
          <a:p>
            <a:pPr algn="l" rtl="0"/>
            <a:r>
              <a:rPr lang="en-US" sz="3000" b="1" dirty="0" smtClean="0"/>
              <a:t>ΔE</a:t>
            </a:r>
            <a:r>
              <a:rPr lang="en-US" sz="3000" b="1" baseline="30000" dirty="0" smtClean="0"/>
              <a:t>0</a:t>
            </a:r>
            <a:r>
              <a:rPr lang="en-US" sz="3000" b="1" dirty="0" smtClean="0"/>
              <a:t> </a:t>
            </a:r>
            <a:r>
              <a:rPr lang="en-US" sz="3000" b="1" dirty="0"/>
              <a:t>= </a:t>
            </a:r>
            <a:r>
              <a:rPr lang="en-US" sz="3000" b="1" dirty="0" smtClean="0"/>
              <a:t>E</a:t>
            </a:r>
            <a:r>
              <a:rPr lang="en-US" sz="3000" b="1" baseline="30000" dirty="0" smtClean="0"/>
              <a:t>0</a:t>
            </a:r>
            <a:r>
              <a:rPr lang="en-US" sz="3000" b="1" dirty="0" smtClean="0"/>
              <a:t> (</a:t>
            </a:r>
            <a:r>
              <a:rPr lang="en-US" sz="3000" b="1" dirty="0"/>
              <a:t>oxidizing agent) - </a:t>
            </a:r>
            <a:r>
              <a:rPr lang="en-US" sz="3000" b="1" dirty="0" smtClean="0"/>
              <a:t>E</a:t>
            </a:r>
            <a:r>
              <a:rPr lang="en-US" sz="3000" b="1" baseline="30000" dirty="0" smtClean="0"/>
              <a:t>0</a:t>
            </a:r>
            <a:r>
              <a:rPr lang="en-US" sz="3000" b="1" dirty="0" smtClean="0"/>
              <a:t> (reducing </a:t>
            </a:r>
            <a:r>
              <a:rPr lang="en-US" sz="3000" b="1" dirty="0"/>
              <a:t>agent</a:t>
            </a:r>
            <a:r>
              <a:rPr lang="en-US" sz="3000" b="1" dirty="0" smtClean="0"/>
              <a:t>)= </a:t>
            </a:r>
            <a:r>
              <a:rPr lang="en-US" sz="3000" b="1" dirty="0" err="1" smtClean="0"/>
              <a:t>E</a:t>
            </a:r>
            <a:r>
              <a:rPr lang="en-US" sz="3000" b="1" baseline="30000" dirty="0" err="1" smtClean="0"/>
              <a:t>o</a:t>
            </a:r>
            <a:r>
              <a:rPr lang="en-US" sz="3000" b="1" dirty="0" smtClean="0"/>
              <a:t> (reduction) – </a:t>
            </a:r>
            <a:r>
              <a:rPr lang="en-US" sz="3000" b="1" dirty="0" err="1" smtClean="0"/>
              <a:t>E</a:t>
            </a:r>
            <a:r>
              <a:rPr lang="en-US" sz="3000" b="1" baseline="30000" dirty="0" err="1" smtClean="0"/>
              <a:t>o</a:t>
            </a:r>
            <a:r>
              <a:rPr lang="en-US" sz="3000" b="1" dirty="0" smtClean="0"/>
              <a:t> (oxidation)</a:t>
            </a:r>
            <a:endParaRPr lang="en-US" sz="3000" b="1" dirty="0"/>
          </a:p>
          <a:p>
            <a:pPr algn="l" rtl="0"/>
            <a:r>
              <a:rPr lang="en-US" sz="3000" b="1" dirty="0" smtClean="0">
                <a:solidFill>
                  <a:srgbClr val="FF0000"/>
                </a:solidFill>
              </a:rPr>
              <a:t>ΔE</a:t>
            </a:r>
            <a:r>
              <a:rPr lang="en-US" sz="3000" b="1" baseline="30000" dirty="0" smtClean="0">
                <a:solidFill>
                  <a:srgbClr val="FF0000"/>
                </a:solidFill>
              </a:rPr>
              <a:t>0</a:t>
            </a:r>
            <a:r>
              <a:rPr lang="en-US" sz="3000" b="1" dirty="0" smtClean="0">
                <a:solidFill>
                  <a:srgbClr val="FF0000"/>
                </a:solidFill>
              </a:rPr>
              <a:t> </a:t>
            </a:r>
            <a:r>
              <a:rPr lang="en-US" sz="3000" b="1" dirty="0">
                <a:solidFill>
                  <a:srgbClr val="FF0000"/>
                </a:solidFill>
              </a:rPr>
              <a:t>and </a:t>
            </a:r>
            <a:r>
              <a:rPr lang="en-US" sz="3000" b="1" dirty="0" smtClean="0">
                <a:solidFill>
                  <a:srgbClr val="FF0000"/>
                </a:solidFill>
              </a:rPr>
              <a:t>ΔG</a:t>
            </a:r>
            <a:r>
              <a:rPr lang="en-US" sz="3000" b="1" baseline="30000" dirty="0" smtClean="0">
                <a:solidFill>
                  <a:srgbClr val="FF0000"/>
                </a:solidFill>
              </a:rPr>
              <a:t>0</a:t>
            </a:r>
            <a:r>
              <a:rPr lang="en-US" sz="3000" b="1" dirty="0" smtClean="0">
                <a:solidFill>
                  <a:srgbClr val="FF0000"/>
                </a:solidFill>
              </a:rPr>
              <a:t> </a:t>
            </a:r>
            <a:r>
              <a:rPr lang="en-US" sz="3000" b="1" dirty="0">
                <a:solidFill>
                  <a:srgbClr val="FF0000"/>
                </a:solidFill>
              </a:rPr>
              <a:t>have opposite signs, so when </a:t>
            </a:r>
            <a:r>
              <a:rPr lang="en-US" sz="3000" b="1" dirty="0" smtClean="0">
                <a:solidFill>
                  <a:srgbClr val="FF0000"/>
                </a:solidFill>
              </a:rPr>
              <a:t>ΔE</a:t>
            </a:r>
            <a:r>
              <a:rPr lang="en-US" sz="3000" b="1" baseline="30000" dirty="0" smtClean="0">
                <a:solidFill>
                  <a:srgbClr val="FF0000"/>
                </a:solidFill>
              </a:rPr>
              <a:t>0</a:t>
            </a:r>
            <a:r>
              <a:rPr lang="en-US" sz="3000" b="1" dirty="0" smtClean="0">
                <a:solidFill>
                  <a:srgbClr val="FF0000"/>
                </a:solidFill>
              </a:rPr>
              <a:t> </a:t>
            </a:r>
            <a:r>
              <a:rPr lang="en-US" sz="3000" b="1" dirty="0">
                <a:solidFill>
                  <a:srgbClr val="FF0000"/>
                </a:solidFill>
              </a:rPr>
              <a:t>&gt; 0, then </a:t>
            </a:r>
            <a:r>
              <a:rPr lang="en-US" sz="3000" b="1" dirty="0" smtClean="0">
                <a:solidFill>
                  <a:srgbClr val="FF0000"/>
                </a:solidFill>
              </a:rPr>
              <a:t>ΔG</a:t>
            </a:r>
            <a:r>
              <a:rPr lang="en-US" sz="3000" b="1" baseline="30000" dirty="0" smtClean="0">
                <a:solidFill>
                  <a:srgbClr val="FF0000"/>
                </a:solidFill>
              </a:rPr>
              <a:t>0</a:t>
            </a:r>
            <a:r>
              <a:rPr lang="en-US" sz="3000" b="1" dirty="0" smtClean="0">
                <a:solidFill>
                  <a:srgbClr val="FF0000"/>
                </a:solidFill>
              </a:rPr>
              <a:t> </a:t>
            </a:r>
            <a:r>
              <a:rPr lang="en-US" sz="3000" b="1" dirty="0">
                <a:solidFill>
                  <a:srgbClr val="FF0000"/>
                </a:solidFill>
              </a:rPr>
              <a:t>will be </a:t>
            </a:r>
            <a:r>
              <a:rPr lang="en-US" sz="3000" b="1" dirty="0" smtClean="0">
                <a:solidFill>
                  <a:srgbClr val="FF0000"/>
                </a:solidFill>
              </a:rPr>
              <a:t>negative</a:t>
            </a:r>
          </a:p>
          <a:p>
            <a:pPr algn="just" rtl="0"/>
            <a:r>
              <a:rPr lang="en-US" sz="3000" dirty="0" smtClean="0"/>
              <a:t>Since </a:t>
            </a:r>
            <a:r>
              <a:rPr lang="en-US" sz="3000" dirty="0"/>
              <a:t>a redox reaction is spontaneous, the amount of energy released must be greater than the amount of energy absorbed. Thus, all redox reactions are exothermic in nature</a:t>
            </a:r>
            <a:r>
              <a:rPr lang="en-US" sz="3000" dirty="0" smtClean="0"/>
              <a:t>.</a:t>
            </a:r>
          </a:p>
          <a:p>
            <a:pPr algn="l" rtl="0"/>
            <a:endParaRPr lang="en-US" sz="3000" dirty="0"/>
          </a:p>
          <a:p>
            <a:pPr algn="l" rtl="0"/>
            <a:r>
              <a:rPr lang="en-US" sz="3000" dirty="0" smtClean="0"/>
              <a:t>A </a:t>
            </a:r>
            <a:r>
              <a:rPr lang="en-US" sz="3000" dirty="0"/>
              <a:t>spontaneous redox reaction is characterized by a negative value of ΔG°, which corresponds to a positive value of </a:t>
            </a:r>
            <a:r>
              <a:rPr lang="en-US" sz="3000" dirty="0" err="1"/>
              <a:t>E°</a:t>
            </a:r>
            <a:r>
              <a:rPr lang="en-US" sz="3000" baseline="-25000" dirty="0" err="1"/>
              <a:t>cell</a:t>
            </a:r>
            <a:r>
              <a:rPr lang="en-US" sz="3000" dirty="0"/>
              <a:t>.</a:t>
            </a:r>
          </a:p>
          <a:p>
            <a:r>
              <a:rPr lang="en-US" b="1" dirty="0"/>
              <a:t/>
            </a:r>
            <a:br>
              <a:rPr lang="en-US" b="1" dirty="0"/>
            </a:br>
            <a:endParaRPr lang="en-US" dirty="0"/>
          </a:p>
          <a:p>
            <a:pPr algn="l" rtl="0"/>
            <a:endParaRPr lang="ar-IQ" dirty="0"/>
          </a:p>
        </p:txBody>
      </p:sp>
      <p:pic>
        <p:nvPicPr>
          <p:cNvPr id="5" name="صورة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54363" y="1542198"/>
            <a:ext cx="3274232" cy="5322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91722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>
                <a:solidFill>
                  <a:srgbClr val="002060"/>
                </a:solidFill>
              </a:rPr>
              <a:t>Equilibrium Constant and Free Energy Change</a:t>
            </a:r>
            <a:r>
              <a:rPr lang="en-US" dirty="0" smtClean="0">
                <a:solidFill>
                  <a:srgbClr val="002060"/>
                </a:solidFill>
              </a:rPr>
              <a:t/>
            </a:r>
            <a:br>
              <a:rPr lang="en-US" dirty="0" smtClean="0">
                <a:solidFill>
                  <a:srgbClr val="002060"/>
                </a:solidFill>
              </a:rPr>
            </a:br>
            <a:r>
              <a:rPr lang="en-US" b="1" dirty="0">
                <a:solidFill>
                  <a:srgbClr val="002060"/>
                </a:solidFill>
              </a:rPr>
              <a:t>for an Electrochemical Cell</a:t>
            </a:r>
            <a:endParaRPr lang="ar-IQ" dirty="0">
              <a:solidFill>
                <a:srgbClr val="00206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838200" y="1690688"/>
            <a:ext cx="10939818" cy="4486275"/>
          </a:xfrm>
        </p:spPr>
        <p:txBody>
          <a:bodyPr>
            <a:normAutofit fontScale="92500" lnSpcReduction="20000"/>
          </a:bodyPr>
          <a:lstStyle/>
          <a:p>
            <a:pPr algn="just" rtl="0"/>
            <a:r>
              <a:rPr lang="en-US" dirty="0" smtClean="0"/>
              <a:t>Two important parameters that can be determined from a cell potential are the </a:t>
            </a:r>
            <a:r>
              <a:rPr lang="en-US" b="1" dirty="0" smtClean="0">
                <a:solidFill>
                  <a:srgbClr val="FF0000"/>
                </a:solidFill>
              </a:rPr>
              <a:t>equilibrium constant </a:t>
            </a:r>
            <a:r>
              <a:rPr lang="en-US" dirty="0" smtClean="0"/>
              <a:t>for the cell reaction and the </a:t>
            </a:r>
            <a:r>
              <a:rPr lang="en-US" b="1" dirty="0" smtClean="0">
                <a:solidFill>
                  <a:srgbClr val="FF0000"/>
                </a:solidFill>
              </a:rPr>
              <a:t>free energy </a:t>
            </a:r>
            <a:r>
              <a:rPr lang="en-US" dirty="0" smtClean="0"/>
              <a:t>change for the cell reaction.</a:t>
            </a:r>
          </a:p>
          <a:p>
            <a:pPr algn="l" rtl="0"/>
            <a:r>
              <a:rPr lang="en-US" dirty="0" smtClean="0"/>
              <a:t>1- Determining the Equilibrium Constant from </a:t>
            </a:r>
            <a:r>
              <a:rPr lang="en-US" dirty="0" err="1" smtClean="0"/>
              <a:t>E</a:t>
            </a:r>
            <a:r>
              <a:rPr lang="en-US" baseline="30000" dirty="0" err="1" smtClean="0"/>
              <a:t>o</a:t>
            </a:r>
            <a:r>
              <a:rPr lang="en-US" baseline="-25000" dirty="0" err="1" smtClean="0"/>
              <a:t>cell</a:t>
            </a:r>
            <a:endParaRPr lang="en-US" baseline="-25000" dirty="0" smtClean="0"/>
          </a:p>
          <a:p>
            <a:pPr algn="l" rtl="0"/>
            <a:r>
              <a:rPr lang="en-US" dirty="0" smtClean="0"/>
              <a:t>2- Determining the Standard State Free Energy Change from </a:t>
            </a:r>
            <a:r>
              <a:rPr lang="en-US" dirty="0" err="1" smtClean="0"/>
              <a:t>E</a:t>
            </a:r>
            <a:r>
              <a:rPr lang="en-US" baseline="30000" dirty="0" err="1" smtClean="0"/>
              <a:t>o</a:t>
            </a:r>
            <a:r>
              <a:rPr lang="en-US" baseline="-25000" dirty="0" err="1" smtClean="0"/>
              <a:t>cell</a:t>
            </a:r>
            <a:endParaRPr lang="en-US" baseline="-25000" dirty="0" smtClean="0"/>
          </a:p>
          <a:p>
            <a:pPr algn="l" rtl="0"/>
            <a:r>
              <a:rPr lang="en-US" dirty="0" smtClean="0"/>
              <a:t>3- Determining the Non-Standard Free Energy Change</a:t>
            </a:r>
          </a:p>
          <a:p>
            <a:pPr algn="l" rtl="0"/>
            <a:endParaRPr lang="en-US" dirty="0" smtClean="0"/>
          </a:p>
          <a:p>
            <a:pPr algn="l" rtl="0"/>
            <a:r>
              <a:rPr lang="en-US" dirty="0" smtClean="0"/>
              <a:t>To calculate the </a:t>
            </a:r>
            <a:r>
              <a:rPr lang="en-US" b="1" dirty="0" smtClean="0">
                <a:solidFill>
                  <a:srgbClr val="FF0000"/>
                </a:solidFill>
              </a:rPr>
              <a:t>equilibrium constant </a:t>
            </a:r>
            <a:r>
              <a:rPr lang="en-US" dirty="0" smtClean="0"/>
              <a:t>for an electrochemical cell we need to know:</a:t>
            </a:r>
          </a:p>
          <a:p>
            <a:pPr algn="l" rtl="0"/>
            <a:r>
              <a:rPr lang="en-US" b="1" dirty="0" smtClean="0">
                <a:solidFill>
                  <a:srgbClr val="FF0000"/>
                </a:solidFill>
              </a:rPr>
              <a:t>the standard state potential for a cell</a:t>
            </a:r>
          </a:p>
          <a:p>
            <a:pPr algn="l" rtl="0"/>
            <a:r>
              <a:rPr lang="en-US" b="1" dirty="0" smtClean="0">
                <a:solidFill>
                  <a:srgbClr val="FF0000"/>
                </a:solidFill>
              </a:rPr>
              <a:t>the half-reactions involved</a:t>
            </a:r>
          </a:p>
          <a:p>
            <a:pPr algn="l" rtl="0"/>
            <a:r>
              <a:rPr lang="en-US" b="1" dirty="0" smtClean="0">
                <a:solidFill>
                  <a:srgbClr val="FF0000"/>
                </a:solidFill>
              </a:rPr>
              <a:t>The Nernst equation is used in calculating the equilibrium constant.</a:t>
            </a:r>
            <a:endParaRPr lang="ar-IQ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4171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1069" y="218364"/>
            <a:ext cx="11818961" cy="64963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18034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22831" y="191069"/>
            <a:ext cx="11928142" cy="6523630"/>
          </a:xfrm>
        </p:spPr>
        <p:txBody>
          <a:bodyPr/>
          <a:lstStyle/>
          <a:p>
            <a:pPr algn="l" rtl="0"/>
            <a:r>
              <a:rPr lang="en-US" dirty="0"/>
              <a:t>The free energy change of any reaction is given by the </a:t>
            </a:r>
            <a:r>
              <a:rPr lang="en-US" dirty="0" smtClean="0"/>
              <a:t>following</a:t>
            </a:r>
          </a:p>
          <a:p>
            <a:pPr algn="l" rtl="0"/>
            <a:endParaRPr lang="ar-IQ" dirty="0"/>
          </a:p>
        </p:txBody>
      </p:sp>
      <p:pic>
        <p:nvPicPr>
          <p:cNvPr id="4" name="صورة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8647" y="803867"/>
            <a:ext cx="4556434" cy="2362414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مستطيل 1"/>
              <p:cNvSpPr/>
              <p:nvPr/>
            </p:nvSpPr>
            <p:spPr>
              <a:xfrm>
                <a:off x="122831" y="3509329"/>
                <a:ext cx="11928141" cy="3073790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algn="just" rtl="0"/>
                <a:r>
                  <a:rPr lang="ar-IQ" sz="2400" dirty="0" smtClean="0"/>
                  <a:t>When</a:t>
                </a:r>
                <a:r>
                  <a:rPr lang="ar-IQ" sz="2400" dirty="0"/>
                  <a:t> </a:t>
                </a:r>
                <a:r>
                  <a:rPr lang="ar-IQ" sz="2400" dirty="0" err="1"/>
                  <a:t>Ecell</a:t>
                </a:r>
                <a:r>
                  <a:rPr lang="ar-IQ" sz="2400" dirty="0"/>
                  <a:t> = + </a:t>
                </a:r>
                <a:r>
                  <a:rPr lang="ar-IQ" sz="2400" dirty="0" err="1"/>
                  <a:t>the</a:t>
                </a:r>
                <a:r>
                  <a:rPr lang="ar-IQ" sz="2400" dirty="0"/>
                  <a:t> </a:t>
                </a:r>
                <a:r>
                  <a:rPr lang="ar-IQ" sz="2400" dirty="0" err="1"/>
                  <a:t>reaction</a:t>
                </a:r>
                <a:r>
                  <a:rPr lang="ar-IQ" sz="2400" dirty="0"/>
                  <a:t> </a:t>
                </a:r>
                <a:r>
                  <a:rPr lang="ar-IQ" sz="2400" dirty="0" err="1"/>
                  <a:t>proceeds</a:t>
                </a:r>
                <a:r>
                  <a:rPr lang="ar-IQ" sz="2400" dirty="0"/>
                  <a:t> </a:t>
                </a:r>
                <a:r>
                  <a:rPr lang="ar-IQ" sz="2400" dirty="0" err="1"/>
                  <a:t>spontaneously</a:t>
                </a:r>
                <a:r>
                  <a:rPr lang="ar-IQ" sz="2400" dirty="0"/>
                  <a:t> </a:t>
                </a:r>
                <a:r>
                  <a:rPr lang="ar-IQ" sz="2400" dirty="0" err="1"/>
                  <a:t>to</a:t>
                </a:r>
                <a:r>
                  <a:rPr lang="ar-IQ" sz="2400" dirty="0"/>
                  <a:t> </a:t>
                </a:r>
                <a:r>
                  <a:rPr lang="ar-IQ" sz="2400" dirty="0" err="1"/>
                  <a:t>the</a:t>
                </a:r>
                <a:r>
                  <a:rPr lang="ar-IQ" sz="2400" dirty="0"/>
                  <a:t> </a:t>
                </a:r>
                <a:r>
                  <a:rPr lang="ar-IQ" sz="2400" dirty="0" err="1"/>
                  <a:t>right</a:t>
                </a:r>
                <a:r>
                  <a:rPr lang="ar-IQ" sz="2400" dirty="0"/>
                  <a:t>.  </a:t>
                </a:r>
                <a:r>
                  <a:rPr lang="ar-IQ" sz="2400" dirty="0" err="1"/>
                  <a:t>As</a:t>
                </a:r>
                <a:r>
                  <a:rPr lang="ar-IQ" sz="2400" dirty="0"/>
                  <a:t> </a:t>
                </a:r>
                <a:r>
                  <a:rPr lang="ar-IQ" sz="2400" dirty="0" err="1"/>
                  <a:t>the</a:t>
                </a:r>
                <a:r>
                  <a:rPr lang="ar-IQ" sz="2400" dirty="0"/>
                  <a:t> </a:t>
                </a:r>
                <a:r>
                  <a:rPr lang="ar-IQ" sz="2400" dirty="0" err="1"/>
                  <a:t>reaction</a:t>
                </a:r>
                <a:r>
                  <a:rPr lang="ar-IQ" sz="2400" dirty="0"/>
                  <a:t> </a:t>
                </a:r>
                <a:r>
                  <a:rPr lang="ar-IQ" sz="2400" dirty="0" err="1"/>
                  <a:t>proceeds</a:t>
                </a:r>
                <a:r>
                  <a:rPr lang="ar-IQ" sz="2400" dirty="0"/>
                  <a:t> </a:t>
                </a:r>
                <a:r>
                  <a:rPr lang="ar-IQ" sz="2400" dirty="0" err="1"/>
                  <a:t>the</a:t>
                </a:r>
                <a:r>
                  <a:rPr lang="ar-IQ" sz="2400" dirty="0"/>
                  <a:t> </a:t>
                </a:r>
                <a:r>
                  <a:rPr lang="ar-IQ" sz="2400" dirty="0" err="1"/>
                  <a:t>E+cell</a:t>
                </a:r>
                <a:r>
                  <a:rPr lang="ar-IQ" sz="2400" dirty="0"/>
                  <a:t> </a:t>
                </a:r>
                <a:r>
                  <a:rPr lang="ar-IQ" sz="2400" dirty="0" err="1"/>
                  <a:t>becomes</a:t>
                </a:r>
                <a:r>
                  <a:rPr lang="ar-IQ" sz="2400" dirty="0"/>
                  <a:t> </a:t>
                </a:r>
                <a:r>
                  <a:rPr lang="ar-IQ" sz="2400" dirty="0" err="1"/>
                  <a:t>smaller</a:t>
                </a:r>
                <a:r>
                  <a:rPr lang="ar-IQ" sz="2400" dirty="0"/>
                  <a:t> </a:t>
                </a:r>
                <a:r>
                  <a:rPr lang="ar-IQ" sz="2400" dirty="0" err="1"/>
                  <a:t>and</a:t>
                </a:r>
                <a:r>
                  <a:rPr lang="ar-IQ" sz="2400" dirty="0"/>
                  <a:t> </a:t>
                </a:r>
                <a:r>
                  <a:rPr lang="ar-IQ" sz="2400" dirty="0" err="1"/>
                  <a:t>smaller</a:t>
                </a:r>
                <a:r>
                  <a:rPr lang="ar-IQ" sz="2400" dirty="0"/>
                  <a:t> </a:t>
                </a:r>
                <a:r>
                  <a:rPr lang="ar-IQ" sz="2400" dirty="0" err="1"/>
                  <a:t>until</a:t>
                </a:r>
                <a:r>
                  <a:rPr lang="ar-IQ" sz="2400" dirty="0"/>
                  <a:t> </a:t>
                </a:r>
                <a:r>
                  <a:rPr lang="ar-IQ" sz="2400" dirty="0" err="1"/>
                  <a:t>eventually</a:t>
                </a:r>
                <a:r>
                  <a:rPr lang="ar-IQ" sz="2400" dirty="0"/>
                  <a:t> </a:t>
                </a:r>
                <a:r>
                  <a:rPr lang="ar-IQ" sz="2400" dirty="0" err="1"/>
                  <a:t>it</a:t>
                </a:r>
                <a:r>
                  <a:rPr lang="ar-IQ" sz="2400" dirty="0"/>
                  <a:t> </a:t>
                </a:r>
                <a:r>
                  <a:rPr lang="ar-IQ" sz="2400" dirty="0" err="1"/>
                  <a:t>reaches</a:t>
                </a:r>
                <a:r>
                  <a:rPr lang="ar-IQ" sz="2400" dirty="0"/>
                  <a:t> </a:t>
                </a:r>
                <a:r>
                  <a:rPr lang="ar-IQ" sz="2400" dirty="0" err="1"/>
                  <a:t>zero</a:t>
                </a:r>
                <a:r>
                  <a:rPr lang="ar-IQ" sz="2400" dirty="0"/>
                  <a:t>.  </a:t>
                </a:r>
                <a:r>
                  <a:rPr lang="ar-IQ" sz="2400" dirty="0" err="1"/>
                  <a:t>An</a:t>
                </a:r>
                <a:r>
                  <a:rPr lang="ar-IQ" sz="2400" dirty="0"/>
                  <a:t> </a:t>
                </a:r>
                <a:r>
                  <a:rPr lang="ar-IQ" sz="2400" dirty="0" err="1"/>
                  <a:t>Ecell</a:t>
                </a:r>
                <a:r>
                  <a:rPr lang="ar-IQ" sz="2400" dirty="0"/>
                  <a:t> </a:t>
                </a:r>
                <a:r>
                  <a:rPr lang="ar-IQ" sz="2400" dirty="0" smtClean="0"/>
                  <a:t>=</a:t>
                </a:r>
                <a:r>
                  <a:rPr lang="en-US" sz="2400" dirty="0" smtClean="0"/>
                  <a:t>0</a:t>
                </a:r>
                <a:r>
                  <a:rPr lang="ar-IQ" sz="2400" dirty="0" smtClean="0"/>
                  <a:t> </a:t>
                </a:r>
                <a:r>
                  <a:rPr lang="ar-IQ" sz="2400" dirty="0" err="1"/>
                  <a:t>means</a:t>
                </a:r>
                <a:r>
                  <a:rPr lang="ar-IQ" sz="2400" dirty="0"/>
                  <a:t> </a:t>
                </a:r>
                <a:r>
                  <a:rPr lang="ar-IQ" sz="2400" dirty="0" err="1"/>
                  <a:t>that</a:t>
                </a:r>
                <a:r>
                  <a:rPr lang="ar-IQ" sz="2400" dirty="0"/>
                  <a:t> </a:t>
                </a:r>
                <a:r>
                  <a:rPr lang="ar-IQ" sz="2400" dirty="0" err="1"/>
                  <a:t>there</a:t>
                </a:r>
                <a:r>
                  <a:rPr lang="ar-IQ" sz="2400" dirty="0"/>
                  <a:t> </a:t>
                </a:r>
                <a:r>
                  <a:rPr lang="ar-IQ" sz="2400" dirty="0" err="1"/>
                  <a:t>is</a:t>
                </a:r>
                <a:r>
                  <a:rPr lang="ar-IQ" sz="2400" dirty="0"/>
                  <a:t> </a:t>
                </a:r>
                <a:r>
                  <a:rPr lang="ar-IQ" sz="2400" dirty="0" err="1"/>
                  <a:t>no</a:t>
                </a:r>
                <a:r>
                  <a:rPr lang="ar-IQ" sz="2400" dirty="0"/>
                  <a:t> </a:t>
                </a:r>
                <a:r>
                  <a:rPr lang="ar-IQ" sz="2400" dirty="0" err="1"/>
                  <a:t>net</a:t>
                </a:r>
                <a:r>
                  <a:rPr lang="ar-IQ" sz="2400" dirty="0"/>
                  <a:t> </a:t>
                </a:r>
                <a:r>
                  <a:rPr lang="ar-IQ" sz="2400" dirty="0" err="1"/>
                  <a:t>reaction</a:t>
                </a:r>
                <a:r>
                  <a:rPr lang="ar-IQ" sz="2400" dirty="0"/>
                  <a:t> </a:t>
                </a:r>
                <a:r>
                  <a:rPr lang="ar-IQ" sz="2400" dirty="0" err="1"/>
                  <a:t>occurring</a:t>
                </a:r>
                <a:r>
                  <a:rPr lang="ar-IQ" sz="2400" dirty="0"/>
                  <a:t> </a:t>
                </a:r>
                <a:r>
                  <a:rPr lang="ar-IQ" sz="2400" dirty="0" err="1"/>
                  <a:t>and</a:t>
                </a:r>
                <a:r>
                  <a:rPr lang="ar-IQ" sz="2400" dirty="0"/>
                  <a:t> </a:t>
                </a:r>
                <a:r>
                  <a:rPr lang="ar-IQ" sz="2400" dirty="0" err="1"/>
                  <a:t>that</a:t>
                </a:r>
                <a:r>
                  <a:rPr lang="ar-IQ" sz="2400" dirty="0"/>
                  <a:t> </a:t>
                </a:r>
                <a:r>
                  <a:rPr lang="ar-IQ" sz="2400" dirty="0" err="1"/>
                  <a:t>the</a:t>
                </a:r>
                <a:r>
                  <a:rPr lang="ar-IQ" sz="2400" dirty="0"/>
                  <a:t> </a:t>
                </a:r>
                <a:r>
                  <a:rPr lang="ar-IQ" sz="2400" dirty="0" err="1"/>
                  <a:t>cell</a:t>
                </a:r>
                <a:r>
                  <a:rPr lang="ar-IQ" sz="2400" dirty="0"/>
                  <a:t> </a:t>
                </a:r>
                <a:r>
                  <a:rPr lang="ar-IQ" sz="2400" dirty="0" err="1"/>
                  <a:t>has</a:t>
                </a:r>
                <a:r>
                  <a:rPr lang="ar-IQ" sz="2400" dirty="0"/>
                  <a:t> </a:t>
                </a:r>
                <a:r>
                  <a:rPr lang="ar-IQ" sz="2400" dirty="0" err="1"/>
                  <a:t>reached</a:t>
                </a:r>
                <a:r>
                  <a:rPr lang="ar-IQ" sz="2400" dirty="0"/>
                  <a:t> </a:t>
                </a:r>
                <a:r>
                  <a:rPr lang="ar-IQ" sz="2400" dirty="0" err="1"/>
                  <a:t>equilibrium</a:t>
                </a:r>
                <a:r>
                  <a:rPr lang="ar-IQ" sz="2400" dirty="0"/>
                  <a:t>.  </a:t>
                </a:r>
                <a:r>
                  <a:rPr lang="ar-IQ" sz="2400" dirty="0" err="1"/>
                  <a:t>When</a:t>
                </a:r>
                <a:r>
                  <a:rPr lang="ar-IQ" sz="2400" dirty="0"/>
                  <a:t> </a:t>
                </a:r>
                <a:r>
                  <a:rPr lang="ar-IQ" sz="2400" dirty="0" err="1"/>
                  <a:t>Ecell</a:t>
                </a:r>
                <a:r>
                  <a:rPr lang="ar-IQ" sz="2400" dirty="0"/>
                  <a:t> = </a:t>
                </a:r>
                <a:r>
                  <a:rPr lang="en-US" sz="2400" dirty="0" smtClean="0"/>
                  <a:t>0</a:t>
                </a:r>
                <a:r>
                  <a:rPr lang="ar-IQ" sz="2400" dirty="0" smtClean="0"/>
                  <a:t> </a:t>
                </a:r>
                <a:r>
                  <a:rPr lang="ar-IQ" sz="2400" dirty="0" err="1"/>
                  <a:t>The</a:t>
                </a:r>
                <a:r>
                  <a:rPr lang="ar-IQ" sz="2400" dirty="0"/>
                  <a:t> Q </a:t>
                </a:r>
                <a:r>
                  <a:rPr lang="ar-IQ" sz="2400" dirty="0" err="1"/>
                  <a:t>term</a:t>
                </a:r>
                <a:r>
                  <a:rPr lang="ar-IQ" sz="2400" dirty="0"/>
                  <a:t> </a:t>
                </a:r>
                <a:r>
                  <a:rPr lang="ar-IQ" sz="2400" dirty="0" err="1"/>
                  <a:t>in</a:t>
                </a:r>
                <a:r>
                  <a:rPr lang="ar-IQ" sz="2400" dirty="0"/>
                  <a:t> </a:t>
                </a:r>
                <a:r>
                  <a:rPr lang="ar-IQ" sz="2400" dirty="0" err="1"/>
                  <a:t>the</a:t>
                </a:r>
                <a:r>
                  <a:rPr lang="ar-IQ" sz="2400" dirty="0"/>
                  <a:t> </a:t>
                </a:r>
                <a:r>
                  <a:rPr lang="ar-IQ" sz="2400" dirty="0" err="1"/>
                  <a:t>Nernst</a:t>
                </a:r>
                <a:r>
                  <a:rPr lang="ar-IQ" sz="2400" dirty="0"/>
                  <a:t> </a:t>
                </a:r>
                <a:r>
                  <a:rPr lang="ar-IQ" sz="2400" dirty="0" err="1"/>
                  <a:t>equal</a:t>
                </a:r>
                <a:r>
                  <a:rPr lang="ar-IQ" sz="2400" dirty="0"/>
                  <a:t> </a:t>
                </a:r>
                <a:r>
                  <a:rPr lang="ar-IQ" sz="2400" dirty="0" err="1"/>
                  <a:t>equals</a:t>
                </a:r>
                <a:r>
                  <a:rPr lang="ar-IQ" sz="2400" dirty="0"/>
                  <a:t> </a:t>
                </a:r>
                <a:r>
                  <a:rPr lang="ar-IQ" sz="2400" dirty="0" err="1"/>
                  <a:t>to</a:t>
                </a:r>
                <a:r>
                  <a:rPr lang="ar-IQ" sz="2400" dirty="0"/>
                  <a:t> </a:t>
                </a:r>
                <a:r>
                  <a:rPr lang="ar-IQ" sz="2400" b="1" dirty="0">
                    <a:solidFill>
                      <a:srgbClr val="FF0000"/>
                    </a:solidFill>
                  </a:rPr>
                  <a:t>K (Q = </a:t>
                </a:r>
                <a:r>
                  <a:rPr lang="ar-IQ" sz="2400" b="1" dirty="0" smtClean="0">
                    <a:solidFill>
                      <a:srgbClr val="FF0000"/>
                    </a:solidFill>
                  </a:rPr>
                  <a:t>K(</a:t>
                </a:r>
                <a:endParaRPr lang="ar-IQ" sz="2400" b="1" dirty="0">
                  <a:solidFill>
                    <a:srgbClr val="FF0000"/>
                  </a:solidFill>
                </a:endParaRPr>
              </a:p>
              <a:p>
                <a:pPr algn="l" rtl="0"/>
                <a:endParaRPr lang="ar-IQ" sz="2000" dirty="0"/>
              </a:p>
              <a:p>
                <a:pPr algn="l" rtl="0"/>
                <a:r>
                  <a:rPr lang="en-US" sz="2000" dirty="0" smtClean="0"/>
                  <a:t>E= E</a:t>
                </a:r>
                <a:r>
                  <a:rPr lang="en-US" sz="2000" baseline="30000" dirty="0" smtClean="0"/>
                  <a:t>O</a:t>
                </a:r>
                <a:r>
                  <a:rPr lang="en-US" sz="2000" dirty="0" smtClean="0"/>
                  <a:t> — log K                                     </a:t>
                </a:r>
                <a:r>
                  <a:rPr lang="ar-IQ" sz="2000" dirty="0" err="1" smtClean="0"/>
                  <a:t>Where</a:t>
                </a:r>
                <a:r>
                  <a:rPr lang="ar-IQ" sz="2000" dirty="0" smtClean="0"/>
                  <a:t> </a:t>
                </a:r>
                <a:r>
                  <a:rPr lang="ar-IQ" sz="2000" dirty="0"/>
                  <a:t>K = </a:t>
                </a:r>
                <a:r>
                  <a:rPr lang="ar-IQ" sz="2000" dirty="0" err="1"/>
                  <a:t>equilibrium</a:t>
                </a:r>
                <a:r>
                  <a:rPr lang="ar-IQ" sz="2000" dirty="0"/>
                  <a:t> </a:t>
                </a:r>
                <a:r>
                  <a:rPr lang="ar-IQ" sz="2000" dirty="0" err="1"/>
                  <a:t>constant</a:t>
                </a:r>
                <a:r>
                  <a:rPr lang="ar-IQ" sz="2000" dirty="0"/>
                  <a:t>             </a:t>
                </a:r>
                <a:r>
                  <a:rPr lang="ar-IQ" dirty="0"/>
                  <a:t>  </a:t>
                </a:r>
              </a:p>
              <a:p>
                <a:pPr algn="l" rtl="0"/>
                <a:r>
                  <a:rPr lang="ar-IQ" dirty="0" err="1"/>
                  <a:t>and</a:t>
                </a:r>
                <a:r>
                  <a:rPr lang="ar-IQ" dirty="0"/>
                  <a:t> </a:t>
                </a:r>
              </a:p>
              <a:p>
                <a:pPr algn="l" rtl="0"/>
                <a:r>
                  <a:rPr lang="en-US" sz="2800" b="0" dirty="0" smtClean="0"/>
                  <a:t>E</a:t>
                </a:r>
                <a:r>
                  <a:rPr lang="en-US" sz="2800" b="0" baseline="30000" dirty="0" smtClean="0"/>
                  <a:t>o</a:t>
                </a:r>
                <a14:m>
                  <m:oMath xmlns:m="http://schemas.openxmlformats.org/officeDocument/2006/math">
                    <m:r>
                      <a:rPr lang="en-US" sz="2800" b="0" i="1" dirty="0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800" i="1" dirty="0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800" i="0" dirty="0" smtClean="0">
                            <a:latin typeface="Cambria Math" panose="02040503050406030204" pitchFamily="18" charset="0"/>
                          </a:rPr>
                          <m:t>0</m:t>
                        </m:r>
                        <m:r>
                          <a:rPr lang="en-US" sz="2800" i="0" dirty="0" smtClean="0"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sz="2800" i="0" dirty="0" smtClean="0">
                            <a:latin typeface="Cambria Math" panose="02040503050406030204" pitchFamily="18" charset="0"/>
                          </a:rPr>
                          <m:t>0592</m:t>
                        </m:r>
                      </m:num>
                      <m:den>
                        <m:r>
                          <a:rPr lang="en-US" sz="2800" i="1" dirty="0" smtClean="0"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</m:oMath>
                </a14:m>
                <a:r>
                  <a:rPr lang="en-US" sz="2800" dirty="0" smtClean="0"/>
                  <a:t> log K</a:t>
                </a:r>
                <a:endParaRPr lang="ar-IQ" sz="2800" dirty="0"/>
              </a:p>
            </p:txBody>
          </p:sp>
        </mc:Choice>
        <mc:Fallback xmlns="">
          <p:sp>
            <p:nvSpPr>
              <p:cNvPr id="2" name="مستطيل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2831" y="3509329"/>
                <a:ext cx="11928141" cy="3073790"/>
              </a:xfrm>
              <a:prstGeom prst="rect">
                <a:avLst/>
              </a:prstGeom>
              <a:blipFill>
                <a:blip r:embed="rId3"/>
                <a:stretch>
                  <a:fillRect l="-1022" t="-1786" r="-1533" b="-2183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73140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AutoShape 2" descr="Nernst Equation"/>
              <p:cNvSpPr>
                <a:spLocks noGrp="1" noChangeAspect="1" noChangeArrowheads="1"/>
              </p:cNvSpPr>
              <p:nvPr>
                <p:ph idx="1"/>
              </p:nvPr>
            </p:nvSpPr>
            <p:spPr bwMode="auto">
              <a:xfrm>
                <a:off x="177800" y="231775"/>
                <a:ext cx="11723688" cy="6346825"/>
              </a:xfrm>
              <a:prstGeom prst="rect">
                <a:avLst/>
              </a:prstGeom>
              <a:noFill/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  <a:normAutofit fontScale="62500" lnSpcReduction="20000"/>
              </a:bodyPr>
              <a:lstStyle/>
              <a:p>
                <a:pPr algn="just" rtl="0"/>
                <a:r>
                  <a:rPr lang="en-US" sz="4500" dirty="0"/>
                  <a:t>The Nernst equation allows the reduction potential to be calculated at any temperature and concentration of reactants and products; </a:t>
                </a:r>
                <a:r>
                  <a:rPr lang="en-US" sz="4500" b="1" dirty="0">
                    <a:solidFill>
                      <a:srgbClr val="FF0000"/>
                    </a:solidFill>
                  </a:rPr>
                  <a:t>the standard reaction potential must be measured at 298K and with each solution at 1M.</a:t>
                </a:r>
              </a:p>
              <a:p>
                <a:pPr algn="l" rtl="0"/>
                <a:endParaRPr lang="en-US" sz="3600" b="1" dirty="0">
                  <a:solidFill>
                    <a:srgbClr val="FF0000"/>
                  </a:solidFill>
                </a:endParaRPr>
              </a:p>
              <a:p>
                <a:pPr algn="l" rtl="0"/>
                <a:r>
                  <a:rPr lang="en-US" sz="3600" b="1" dirty="0">
                    <a:solidFill>
                      <a:srgbClr val="FF0000"/>
                    </a:solidFill>
                  </a:rPr>
                  <a:t>The Nernst equation is</a:t>
                </a:r>
                <a:r>
                  <a:rPr lang="en-US" sz="3600" b="1" dirty="0" smtClean="0">
                    <a:solidFill>
                      <a:srgbClr val="FF0000"/>
                    </a:solidFill>
                  </a:rPr>
                  <a:t>:</a:t>
                </a:r>
              </a:p>
              <a:p>
                <a:pPr algn="l" rtl="0"/>
                <a:r>
                  <a:rPr lang="en-US" sz="3600" b="1" dirty="0">
                    <a:solidFill>
                      <a:srgbClr val="FF0000"/>
                    </a:solidFill>
                  </a:rPr>
                  <a:t>E</a:t>
                </a:r>
                <a:r>
                  <a:rPr lang="en-US" sz="3600" b="1" baseline="30000" dirty="0">
                    <a:solidFill>
                      <a:srgbClr val="FF0000"/>
                    </a:solidFill>
                  </a:rPr>
                  <a:t>0</a:t>
                </a:r>
                <a:r>
                  <a:rPr lang="en-US" sz="3600" b="1" baseline="-25000" dirty="0">
                    <a:solidFill>
                      <a:srgbClr val="FF0000"/>
                    </a:solidFill>
                  </a:rPr>
                  <a:t>cell</a:t>
                </a:r>
                <a:r>
                  <a:rPr lang="en-US" sz="3600" b="1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36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36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6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𝑹𝑻</m:t>
                        </m:r>
                      </m:num>
                      <m:den>
                        <m:r>
                          <a:rPr lang="en-US" sz="36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𝒏𝑭</m:t>
                        </m:r>
                      </m:den>
                    </m:f>
                    <m:func>
                      <m:funcPr>
                        <m:ctrlPr>
                          <a:rPr lang="en-US" sz="36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en-US" sz="3600" b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𝐥</m:t>
                        </m:r>
                        <m:r>
                          <a:rPr lang="en-US" sz="36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𝒏</m:t>
                        </m:r>
                      </m:fName>
                      <m:e>
                        <m:r>
                          <a:rPr lang="en-US" sz="36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𝑸</m:t>
                        </m:r>
                        <m:r>
                          <a:rPr lang="en-US" sz="36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  </m:t>
                        </m:r>
                      </m:e>
                    </m:func>
                  </m:oMath>
                </a14:m>
                <a:endParaRPr lang="en-US" sz="3600" dirty="0"/>
              </a:p>
              <a:p>
                <a:pPr algn="l" rtl="0"/>
                <a:r>
                  <a:rPr lang="en-US" sz="3600" dirty="0" smtClean="0"/>
                  <a:t>E: </a:t>
                </a:r>
                <a:r>
                  <a:rPr lang="en-US" sz="3600" dirty="0"/>
                  <a:t>is the reduction potential for the specified non-standard state</a:t>
                </a:r>
              </a:p>
              <a:p>
                <a:pPr algn="l" rtl="0"/>
                <a:r>
                  <a:rPr lang="en-US" sz="3600" dirty="0"/>
                  <a:t>E</a:t>
                </a:r>
                <a:r>
                  <a:rPr lang="en-US" sz="3600" baseline="-25000" dirty="0"/>
                  <a:t>0</a:t>
                </a:r>
                <a:r>
                  <a:rPr lang="en-US" sz="3600" dirty="0"/>
                  <a:t> </a:t>
                </a:r>
                <a:r>
                  <a:rPr lang="en-US" sz="3600" dirty="0" smtClean="0"/>
                  <a:t>: is </a:t>
                </a:r>
                <a:r>
                  <a:rPr lang="en-US" sz="3600" dirty="0"/>
                  <a:t>the standard reduction potential</a:t>
                </a:r>
              </a:p>
              <a:p>
                <a:pPr algn="l" rtl="0"/>
                <a:r>
                  <a:rPr lang="en-US" sz="3600" dirty="0" smtClean="0"/>
                  <a:t>R: </a:t>
                </a:r>
                <a:r>
                  <a:rPr lang="en-US" sz="3600" dirty="0"/>
                  <a:t>and F are the gas and Faraday constants, respectively</a:t>
                </a:r>
              </a:p>
              <a:p>
                <a:pPr algn="l" rtl="0"/>
                <a:r>
                  <a:rPr lang="en-US" sz="3600" dirty="0" smtClean="0"/>
                  <a:t>N: </a:t>
                </a:r>
                <a:r>
                  <a:rPr lang="en-US" sz="3600" dirty="0"/>
                  <a:t>is the number of electrons transferred in the </a:t>
                </a:r>
                <a:r>
                  <a:rPr lang="en-US" sz="3600" dirty="0" smtClean="0"/>
                  <a:t>reaction</a:t>
                </a:r>
              </a:p>
              <a:p>
                <a:pPr algn="l" rtl="0"/>
                <a:r>
                  <a:rPr lang="en-US" dirty="0"/>
                  <a:t>If T is held constant at 298K, the Nernst equation can be condensed using the values for the constants R and F</a:t>
                </a:r>
                <a:r>
                  <a:rPr lang="en-US" dirty="0" smtClean="0"/>
                  <a:t>:</a:t>
                </a:r>
              </a:p>
              <a:p>
                <a:pPr algn="l" rtl="0"/>
                <a:r>
                  <a:rPr lang="en-US" sz="3600" dirty="0"/>
                  <a:t/>
                </a:r>
                <a:br>
                  <a:rPr lang="en-US" sz="3600" dirty="0"/>
                </a:br>
                <a:r>
                  <a:rPr lang="en-US" dirty="0" smtClean="0"/>
                  <a:t>At equilibrium </a:t>
                </a:r>
                <a:r>
                  <a:rPr lang="en-US" b="1" dirty="0" smtClean="0">
                    <a:solidFill>
                      <a:srgbClr val="FF0000"/>
                    </a:solidFill>
                  </a:rPr>
                  <a:t>Q = K</a:t>
                </a:r>
                <a:r>
                  <a:rPr lang="en-US" dirty="0" smtClean="0"/>
                  <a:t>. Substituting in K for Q, and the values for R, T, and F, we get:</a:t>
                </a:r>
              </a:p>
              <a:p>
                <a:pPr algn="l" rtl="0"/>
                <a:r>
                  <a:rPr lang="en-US" sz="3200" b="1" dirty="0">
                    <a:solidFill>
                      <a:srgbClr val="FF0000"/>
                    </a:solidFill>
                  </a:rPr>
                  <a:t>E</a:t>
                </a:r>
                <a:r>
                  <a:rPr lang="en-US" sz="3200" b="1" baseline="30000" dirty="0">
                    <a:solidFill>
                      <a:srgbClr val="FF0000"/>
                    </a:solidFill>
                  </a:rPr>
                  <a:t>0</a:t>
                </a:r>
                <a:r>
                  <a:rPr lang="en-US" sz="3200" b="1" baseline="-25000" dirty="0">
                    <a:solidFill>
                      <a:srgbClr val="FF0000"/>
                    </a:solidFill>
                  </a:rPr>
                  <a:t>cell</a:t>
                </a:r>
                <a:r>
                  <a:rPr lang="en-US" sz="3200" b="1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3200" b="1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32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𝟎𝟐𝟓𝟕</m:t>
                        </m:r>
                      </m:num>
                      <m:den>
                        <m:r>
                          <a:rPr lang="en-US" sz="32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𝒏</m:t>
                        </m:r>
                      </m:den>
                    </m:f>
                    <m:func>
                      <m:funcPr>
                        <m:ctrlPr>
                          <a:rPr lang="en-US" sz="32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en-US" sz="3200" b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𝐥</m:t>
                        </m:r>
                        <m:r>
                          <a:rPr lang="en-US" sz="32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𝒏</m:t>
                        </m:r>
                      </m:fName>
                      <m:e>
                        <m:r>
                          <a:rPr lang="en-US" sz="32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𝑸</m:t>
                        </m:r>
                        <m:r>
                          <a:rPr lang="en-US" sz="3200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 =</m:t>
                        </m:r>
                        <m:r>
                          <m:rPr>
                            <m:nor/>
                          </m:rPr>
                          <a:rPr lang="en-US" sz="3200" b="1" dirty="0" smtClean="0">
                            <a:solidFill>
                              <a:srgbClr val="FF0000"/>
                            </a:solidFill>
                          </a:rPr>
                          <m:t>E</m:t>
                        </m:r>
                        <m:r>
                          <m:rPr>
                            <m:nor/>
                          </m:rPr>
                          <a:rPr lang="en-US" sz="3200" b="1" baseline="30000" dirty="0" smtClean="0">
                            <a:solidFill>
                              <a:srgbClr val="FF0000"/>
                            </a:solidFill>
                          </a:rPr>
                          <m:t>0</m:t>
                        </m:r>
                        <m:r>
                          <m:rPr>
                            <m:nor/>
                          </m:rPr>
                          <a:rPr lang="en-US" sz="3200" b="1" baseline="-25000" dirty="0" smtClean="0">
                            <a:solidFill>
                              <a:srgbClr val="FF0000"/>
                            </a:solidFill>
                          </a:rPr>
                          <m:t>cell</m:t>
                        </m:r>
                        <m:r>
                          <m:rPr>
                            <m:nor/>
                          </m:rPr>
                          <a:rPr lang="en-US" sz="3200" b="1" dirty="0" smtClean="0">
                            <a:solidFill>
                              <a:srgbClr val="FF0000"/>
                            </a:solidFill>
                          </a:rPr>
                          <m:t> </m:t>
                        </m:r>
                        <m:r>
                          <a:rPr lang="en-US" sz="3200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sz="32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sz="32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𝟎</m:t>
                            </m:r>
                            <m:r>
                              <a:rPr lang="en-US" sz="32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.</m:t>
                            </m:r>
                            <m:r>
                              <a:rPr lang="en-US" sz="32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𝟎𝟓𝟗𝟐</m:t>
                            </m:r>
                          </m:num>
                          <m:den>
                            <m:r>
                              <a:rPr lang="en-US" sz="32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𝒏</m:t>
                            </m:r>
                          </m:den>
                        </m:f>
                        <m:func>
                          <m:funcPr>
                            <m:ctrlPr>
                              <a:rPr lang="en-US" sz="3200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a:rPr lang="en-US" sz="3200" b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𝐥</m:t>
                            </m:r>
                            <m:r>
                              <a:rPr lang="en-US" sz="32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𝒐𝒈</m:t>
                            </m:r>
                          </m:fName>
                          <m:e>
                            <m:r>
                              <a:rPr lang="en-US" sz="32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𝑲</m:t>
                            </m:r>
                            <m:r>
                              <a:rPr lang="en-US" sz="3200" b="1" i="1" smtClean="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    </m:t>
                            </m:r>
                          </m:e>
                        </m:func>
                      </m:e>
                    </m:func>
                  </m:oMath>
                </a14:m>
                <a:endParaRPr lang="en-US" sz="3200" dirty="0" smtClean="0"/>
              </a:p>
              <a:p>
                <a:pPr algn="l" rtl="0"/>
                <a:endParaRPr lang="en-US" sz="3200" b="1" i="1" dirty="0" smtClean="0">
                  <a:latin typeface="Cambria Math" panose="02040503050406030204" pitchFamily="18" charset="0"/>
                </a:endParaRPr>
              </a:p>
              <a:p>
                <a:pPr algn="l" rtl="0"/>
                <a14:m>
                  <m:oMath xmlns:m="http://schemas.openxmlformats.org/officeDocument/2006/math">
                    <m:r>
                      <a:rPr lang="ar-IQ" sz="3200" b="1" i="1" dirty="0" smtClean="0">
                        <a:latin typeface="Cambria Math" panose="02040503050406030204" pitchFamily="18" charset="0"/>
                      </a:rPr>
                      <m:t>𝚫</m:t>
                    </m:r>
                    <m:r>
                      <a:rPr lang="ar-IQ" sz="3200" b="1" i="1" dirty="0">
                        <a:latin typeface="Cambria Math" panose="02040503050406030204" pitchFamily="18" charset="0"/>
                      </a:rPr>
                      <m:t>𝑮</m:t>
                    </m:r>
                    <m:r>
                      <a:rPr lang="en-US" sz="3200" b="1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ar-IQ" sz="3200" b="1" i="0" dirty="0">
                        <a:latin typeface="Cambria Math" panose="02040503050406030204" pitchFamily="18" charset="0"/>
                      </a:rPr>
                      <m:t>𝚫</m:t>
                    </m:r>
                    <m:sSup>
                      <m:sSupPr>
                        <m:ctrlPr>
                          <a:rPr lang="ar-IQ" sz="3200" b="1" i="1" dirty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ar-IQ" sz="3200" b="1" i="1" dirty="0">
                            <a:latin typeface="Cambria Math" panose="02040503050406030204" pitchFamily="18" charset="0"/>
                          </a:rPr>
                          <m:t>𝑮</m:t>
                        </m:r>
                      </m:e>
                      <m:sup>
                        <m:r>
                          <a:rPr lang="ar-IQ" sz="3200" b="1" i="0" dirty="0">
                            <a:latin typeface="Cambria Math" panose="02040503050406030204" pitchFamily="18" charset="0"/>
                          </a:rPr>
                          <m:t>𝟎</m:t>
                        </m:r>
                      </m:sup>
                    </m:sSup>
                    <m:r>
                      <a:rPr lang="en-US" sz="3200" b="1" dirty="0">
                        <a:latin typeface="Cambria Math" panose="02040503050406030204" pitchFamily="18" charset="0"/>
                      </a:rPr>
                      <m:t>+</m:t>
                    </m:r>
                    <m:r>
                      <a:rPr lang="en-US" sz="3200" b="1" i="0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3200" b="1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𝑹𝑻</m:t>
                    </m:r>
                  </m:oMath>
                </a14:m>
                <a:r>
                  <a:rPr lang="en-US" sz="3200" dirty="0" smtClean="0">
                    <a:solidFill>
                      <a:schemeClr val="tx1"/>
                    </a:solidFill>
                  </a:rPr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3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en-US" sz="3200" b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𝐥</m:t>
                        </m:r>
                        <m:r>
                          <a:rPr lang="en-US" sz="3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𝒏</m:t>
                        </m:r>
                      </m:fName>
                      <m:e>
                        <m:r>
                          <a:rPr lang="en-US" sz="3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𝑸</m:t>
                        </m:r>
                        <m:r>
                          <a:rPr lang="en-US" sz="3200" b="1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   </m:t>
                        </m:r>
                      </m:e>
                    </m:func>
                  </m:oMath>
                </a14:m>
                <a:endParaRPr lang="en-US" sz="3200" dirty="0" smtClean="0"/>
              </a:p>
              <a:p>
                <a:pPr algn="l" rtl="0"/>
                <a:r>
                  <a:rPr lang="en-US" sz="3200" b="1" dirty="0" smtClean="0"/>
                  <a:t>— </a:t>
                </a:r>
                <a:r>
                  <a:rPr lang="en-US" sz="3200" b="1" dirty="0" err="1" smtClean="0"/>
                  <a:t>nF</a:t>
                </a:r>
                <a:r>
                  <a:rPr lang="en-US" sz="3200" b="1" dirty="0" smtClean="0"/>
                  <a:t> </a:t>
                </a:r>
                <a:r>
                  <a:rPr lang="en-US" sz="3200" b="1" dirty="0" err="1" smtClean="0"/>
                  <a:t>E</a:t>
                </a:r>
                <a:r>
                  <a:rPr lang="en-US" sz="3200" b="1" baseline="-25000" dirty="0" err="1" smtClean="0"/>
                  <a:t>cell</a:t>
                </a:r>
                <a:r>
                  <a:rPr lang="en-US" sz="3200" b="1" dirty="0" smtClean="0"/>
                  <a:t> = </a:t>
                </a:r>
                <a:r>
                  <a:rPr lang="en-US" sz="3200" b="1" dirty="0"/>
                  <a:t>— </a:t>
                </a:r>
                <a:r>
                  <a:rPr lang="en-US" sz="3200" b="1" dirty="0" err="1"/>
                  <a:t>nF</a:t>
                </a:r>
                <a:r>
                  <a:rPr lang="en-US" sz="3200" b="1" dirty="0"/>
                  <a:t> </a:t>
                </a:r>
                <a:r>
                  <a:rPr lang="en-US" sz="3200" b="1" dirty="0" err="1" smtClean="0"/>
                  <a:t>E</a:t>
                </a:r>
                <a:r>
                  <a:rPr lang="en-US" sz="3200" b="1" baseline="30000" dirty="0" err="1" smtClean="0"/>
                  <a:t>o</a:t>
                </a:r>
                <a:r>
                  <a:rPr lang="en-US" sz="3200" b="1" baseline="-25000" dirty="0" err="1" smtClean="0"/>
                  <a:t>cell</a:t>
                </a:r>
                <a:r>
                  <a:rPr lang="en-US" sz="3200" b="1" dirty="0" smtClean="0"/>
                  <a:t> </a:t>
                </a:r>
                <a14:m>
                  <m:oMath xmlns:m="http://schemas.openxmlformats.org/officeDocument/2006/math">
                    <m:r>
                      <a:rPr lang="en-US" sz="3200" b="1" dirty="0">
                        <a:latin typeface="Cambria Math" panose="02040503050406030204" pitchFamily="18" charset="0"/>
                      </a:rPr>
                      <m:t>+ </m:t>
                    </m:r>
                    <m:r>
                      <a:rPr lang="en-US" sz="3200" b="1" i="1">
                        <a:latin typeface="Cambria Math" panose="02040503050406030204" pitchFamily="18" charset="0"/>
                      </a:rPr>
                      <m:t>𝑹𝑻</m:t>
                    </m:r>
                  </m:oMath>
                </a14:m>
                <a:r>
                  <a:rPr lang="en-US" sz="3200" b="1" dirty="0"/>
                  <a:t>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sz="3200" b="1" i="1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en-US" sz="3200" b="1">
                            <a:latin typeface="Cambria Math" panose="02040503050406030204" pitchFamily="18" charset="0"/>
                          </a:rPr>
                          <m:t>𝐥</m:t>
                        </m:r>
                        <m:r>
                          <a:rPr lang="en-US" sz="3200" b="1" i="1">
                            <a:latin typeface="Cambria Math" panose="02040503050406030204" pitchFamily="18" charset="0"/>
                          </a:rPr>
                          <m:t>𝒏</m:t>
                        </m:r>
                      </m:fName>
                      <m:e>
                        <m:r>
                          <a:rPr lang="en-US" sz="3200" b="1" i="1">
                            <a:latin typeface="Cambria Math" panose="02040503050406030204" pitchFamily="18" charset="0"/>
                          </a:rPr>
                          <m:t>𝑸</m:t>
                        </m:r>
                        <m:r>
                          <a:rPr lang="en-US" sz="3200" b="1" i="1">
                            <a:latin typeface="Cambria Math" panose="02040503050406030204" pitchFamily="18" charset="0"/>
                          </a:rPr>
                          <m:t>    </m:t>
                        </m:r>
                      </m:e>
                    </m:func>
                  </m:oMath>
                </a14:m>
                <a:r>
                  <a:rPr lang="en-US" sz="3200" b="1" baseline="-25000" dirty="0" smtClean="0"/>
                  <a:t>                            </a:t>
                </a:r>
              </a:p>
              <a:p>
                <a:pPr algn="l" rtl="0"/>
                <a:endParaRPr lang="en-US" sz="3200" b="1" baseline="-25000" dirty="0" smtClean="0"/>
              </a:p>
              <a:p>
                <a:pPr marL="0" indent="0" algn="l" rtl="0">
                  <a:buNone/>
                </a:pPr>
                <a:endParaRPr lang="en-US" baseline="-25000" dirty="0" smtClean="0"/>
              </a:p>
              <a:p>
                <a:pPr algn="l" rtl="0"/>
                <a:endParaRPr lang="ar-IQ" baseline="-25000" dirty="0"/>
              </a:p>
            </p:txBody>
          </p:sp>
        </mc:Choice>
        <mc:Fallback xmlns="">
          <p:sp>
            <p:nvSpPr>
              <p:cNvPr id="4" name="AutoShape 2" descr="Nernst Equation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 bwMode="auto">
              <a:xfrm>
                <a:off x="177800" y="231775"/>
                <a:ext cx="11723688" cy="6346825"/>
              </a:xfrm>
              <a:prstGeom prst="rect">
                <a:avLst/>
              </a:prstGeom>
              <a:blipFill>
                <a:blip r:embed="rId2"/>
                <a:stretch>
                  <a:fillRect l="-936" t="-2594" r="-1092"/>
                </a:stretch>
              </a:blipFill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469670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عنصر نائب للمحتوى 2"/>
              <p:cNvSpPr>
                <a:spLocks noGrp="1"/>
              </p:cNvSpPr>
              <p:nvPr>
                <p:ph idx="1"/>
              </p:nvPr>
            </p:nvSpPr>
            <p:spPr>
              <a:xfrm>
                <a:off x="232012" y="204716"/>
                <a:ext cx="11764370" cy="6496335"/>
              </a:xfrm>
            </p:spPr>
            <p:txBody>
              <a:bodyPr/>
              <a:lstStyle/>
              <a:p>
                <a:pPr algn="l" rtl="0"/>
                <a:r>
                  <a:rPr lang="en-US" dirty="0" smtClean="0"/>
                  <a:t>It can be further simplified if the reaction has reached equilibrium, as in that case Q is the equilibrium constant K:</a:t>
                </a:r>
                <a:r>
                  <a:rPr lang="en-US" dirty="0"/>
                  <a:t/>
                </a:r>
                <a:br>
                  <a:rPr lang="en-US" dirty="0"/>
                </a:br>
                <a:endParaRPr lang="en-US" dirty="0" smtClean="0"/>
              </a:p>
              <a:p>
                <a:pPr algn="l" rtl="0"/>
                <a:r>
                  <a:rPr lang="en-US" dirty="0" smtClean="0"/>
                  <a:t>This </a:t>
                </a:r>
                <a:r>
                  <a:rPr lang="en-US" dirty="0"/>
                  <a:t>equation allows the equilibrium constant to be calculated just from the standard reduction potential and the number of electrons transferred in the </a:t>
                </a:r>
                <a:r>
                  <a:rPr lang="en-US" dirty="0" smtClean="0"/>
                  <a:t>reaction</a:t>
                </a:r>
              </a:p>
              <a:p>
                <a:pPr algn="l" rtl="0"/>
                <a:r>
                  <a:rPr lang="en-US" dirty="0" err="1" smtClean="0"/>
                  <a:t>lnK</a:t>
                </a:r>
                <a:r>
                  <a:rPr lang="en-US" dirty="0" smtClean="0"/>
                  <a:t>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𝒏𝑬</m:t>
                        </m:r>
                        <m:r>
                          <a:rPr lang="en-US" b="1" i="1" baseline="-2500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</m:num>
                      <m:den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𝟎</m:t>
                        </m:r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.</m:t>
                        </m:r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𝟎𝟐𝟓𝟕</m:t>
                        </m:r>
                      </m:den>
                    </m:f>
                  </m:oMath>
                </a14:m>
                <a:endParaRPr lang="en-US" b="1" dirty="0" smtClean="0">
                  <a:solidFill>
                    <a:srgbClr val="FF0000"/>
                  </a:solidFill>
                </a:endParaRPr>
              </a:p>
              <a:p>
                <a:pPr algn="l" rtl="0"/>
                <a:endParaRPr lang="en-US" dirty="0" smtClean="0"/>
              </a:p>
              <a:p>
                <a:pPr algn="l" rtl="0"/>
                <a14:m>
                  <m:oMath xmlns:m="http://schemas.openxmlformats.org/officeDocument/2006/math">
                    <m:func>
                      <m:funcPr>
                        <m:ctrlP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a:rPr lang="en-US" b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𝐥</m:t>
                        </m:r>
                        <m: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𝒐𝒈</m:t>
                        </m:r>
                      </m:fName>
                      <m:e>
                        <m:r>
                          <a:rPr lang="en-US" b="1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𝑲</m:t>
                        </m:r>
                        <m:r>
                          <a:rPr lang="en-US" b="1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=</m:t>
                        </m:r>
                        <m:f>
                          <m:fPr>
                            <m:ctrlP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𝒏𝑬</m:t>
                            </m:r>
                            <m:r>
                              <a:rPr lang="en-US" b="1" i="1" baseline="-25000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𝟎</m:t>
                            </m:r>
                          </m:num>
                          <m:den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𝟎</m:t>
                            </m:r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.</m:t>
                            </m:r>
                            <m:r>
                              <a:rPr lang="en-US" b="1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𝟎𝟓𝟗𝟐</m:t>
                            </m:r>
                          </m:den>
                        </m:f>
                      </m:e>
                    </m:func>
                  </m:oMath>
                </a14:m>
                <a:endParaRPr lang="ar-IQ" dirty="0"/>
              </a:p>
            </p:txBody>
          </p:sp>
        </mc:Choice>
        <mc:Fallback xmlns="">
          <p:sp>
            <p:nvSpPr>
              <p:cNvPr id="3" name="عنصر نائب للمحتوى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32012" y="204716"/>
                <a:ext cx="11764370" cy="6496335"/>
              </a:xfrm>
              <a:blipFill>
                <a:blip r:embed="rId2"/>
                <a:stretch>
                  <a:fillRect l="-933" t="-1596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11778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012" y="109182"/>
            <a:ext cx="11723427" cy="64535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عنصر نائب لرقم الشريحة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9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96118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545</Words>
  <Application>Microsoft Office PowerPoint</Application>
  <PresentationFormat>شاشة عريضة</PresentationFormat>
  <Paragraphs>67</Paragraphs>
  <Slides>10</Slides>
  <Notes>1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6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7" baseType="lpstr">
      <vt:lpstr>Arial</vt:lpstr>
      <vt:lpstr>Calibri</vt:lpstr>
      <vt:lpstr>Calibri Light</vt:lpstr>
      <vt:lpstr>Cambria Math</vt:lpstr>
      <vt:lpstr>Symbol</vt:lpstr>
      <vt:lpstr>Times New Roman</vt:lpstr>
      <vt:lpstr>نسق Office</vt:lpstr>
      <vt:lpstr>Oxidation-Reduction/ Redox Reactions</vt:lpstr>
      <vt:lpstr>عرض تقديمي في PowerPoint</vt:lpstr>
      <vt:lpstr>عرض تقديمي في PowerPoint</vt:lpstr>
      <vt:lpstr>Equilibrium Constant and Free Energy Change for an Electrochemical Cell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>Al-Qaisar Technologies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Oxidation-Reduction/ Redox Reactions</dc:title>
  <dc:creator>fas</dc:creator>
  <cp:lastModifiedBy>fas</cp:lastModifiedBy>
  <cp:revision>1</cp:revision>
  <dcterms:created xsi:type="dcterms:W3CDTF">2023-09-11T17:18:59Z</dcterms:created>
  <dcterms:modified xsi:type="dcterms:W3CDTF">2023-09-11T17:19:08Z</dcterms:modified>
</cp:coreProperties>
</file>