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0"/>
  </p:notesMasterIdLst>
  <p:sldIdLst>
    <p:sldId id="257" r:id="rId2"/>
    <p:sldId id="260" r:id="rId3"/>
    <p:sldId id="259" r:id="rId4"/>
    <p:sldId id="264" r:id="rId5"/>
    <p:sldId id="261" r:id="rId6"/>
    <p:sldId id="262" r:id="rId7"/>
    <p:sldId id="263" r:id="rId8"/>
    <p:sldId id="267" r:id="rId9"/>
    <p:sldId id="265" r:id="rId10"/>
    <p:sldId id="266" r:id="rId11"/>
    <p:sldId id="268" r:id="rId12"/>
    <p:sldId id="269" r:id="rId13"/>
    <p:sldId id="272" r:id="rId14"/>
    <p:sldId id="270" r:id="rId15"/>
    <p:sldId id="273" r:id="rId16"/>
    <p:sldId id="271" r:id="rId17"/>
    <p:sldId id="275" r:id="rId18"/>
    <p:sldId id="276" r:id="rId19"/>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snapToGrid="0">
      <p:cViewPr varScale="1">
        <p:scale>
          <a:sx n="70" d="100"/>
          <a:sy n="70" d="100"/>
        </p:scale>
        <p:origin x="7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IQ"/>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0FE04B77-7FD7-470E-B984-63C73391A182}" type="datetimeFigureOut">
              <a:rPr lang="ar-IQ" smtClean="0"/>
              <a:t>08/04/1444</a:t>
            </a:fld>
            <a:endParaRPr lang="ar-IQ"/>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IQ"/>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IQ"/>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A5394EF9-919E-4A7E-8BB8-50FEC1B34FDF}" type="slidenum">
              <a:rPr lang="ar-IQ" smtClean="0"/>
              <a:t>‹#›</a:t>
            </a:fld>
            <a:endParaRPr lang="ar-IQ"/>
          </a:p>
        </p:txBody>
      </p:sp>
    </p:spTree>
    <p:extLst>
      <p:ext uri="{BB962C8B-B14F-4D97-AF65-F5344CB8AC3E}">
        <p14:creationId xmlns:p14="http://schemas.microsoft.com/office/powerpoint/2010/main" val="2385452932"/>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fld id="{451ED77C-4F38-44FD-8DE9-264024809B62}" type="slidenum">
              <a:rPr lang="en-US" altLang="ar-IQ" sz="1200"/>
              <a:pPr/>
              <a:t>11</a:t>
            </a:fld>
            <a:endParaRPr lang="en-US" altLang="ar-IQ" sz="120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r>
              <a:rPr lang="en-US" altLang="ar-IQ" smtClean="0"/>
              <a:t>The second part of a composite material are the reinforcement materials.  They can be ceramics, metal fibers, or other materials as listed above.  The choice of matrix and reinforcement materials depends on the desired properties being “engineered” into the material, the compatibility between the matrix and reinforcement material, and the processing route selected to make the composite.</a:t>
            </a:r>
          </a:p>
        </p:txBody>
      </p:sp>
    </p:spTree>
    <p:extLst>
      <p:ext uri="{BB962C8B-B14F-4D97-AF65-F5344CB8AC3E}">
        <p14:creationId xmlns:p14="http://schemas.microsoft.com/office/powerpoint/2010/main" val="1744508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DA059472-28EA-44A1-AE93-A75C5E8A5A15}" type="slidenum">
              <a:rPr lang="en-US" altLang="ar-IQ" sz="1200">
                <a:latin typeface="Arial" panose="020B0604020202020204" pitchFamily="34" charset="0"/>
              </a:rPr>
              <a:pPr/>
              <a:t>17</a:t>
            </a:fld>
            <a:endParaRPr lang="en-US" altLang="ar-IQ" sz="1200">
              <a:latin typeface="Arial" panose="020B0604020202020204" pitchFamily="34" charset="0"/>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ar-IQ" altLang="ar-IQ" smtClean="0">
              <a:latin typeface="Arial" panose="020B0604020202020204" pitchFamily="34" charset="0"/>
              <a:ea typeface="ＭＳ Ｐゴシック" panose="020B0600070205080204" pitchFamily="34" charset="-128"/>
            </a:endParaRPr>
          </a:p>
        </p:txBody>
      </p:sp>
    </p:spTree>
    <p:extLst>
      <p:ext uri="{BB962C8B-B14F-4D97-AF65-F5344CB8AC3E}">
        <p14:creationId xmlns:p14="http://schemas.microsoft.com/office/powerpoint/2010/main" val="1127721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7DE7C784-5417-476D-B39B-6B95B1CA7545}" type="datetimeFigureOut">
              <a:rPr lang="ar-IQ" smtClean="0"/>
              <a:t>08/04/1444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35192028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DE7C784-5417-476D-B39B-6B95B1CA7545}" type="datetimeFigureOut">
              <a:rPr lang="ar-IQ" smtClean="0"/>
              <a:t>08/04/1444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26113206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DE7C784-5417-476D-B39B-6B95B1CA7545}" type="datetimeFigureOut">
              <a:rPr lang="ar-IQ" smtClean="0"/>
              <a:t>08/04/1444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1877116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7DE7C784-5417-476D-B39B-6B95B1CA7545}" type="datetimeFigureOut">
              <a:rPr lang="ar-IQ" smtClean="0"/>
              <a:t>08/04/1444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4205597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تحرير أنماط النص الرئيسي</a:t>
            </a:r>
          </a:p>
        </p:txBody>
      </p:sp>
      <p:sp>
        <p:nvSpPr>
          <p:cNvPr id="4" name="عنصر نائب للتاريخ 3"/>
          <p:cNvSpPr>
            <a:spLocks noGrp="1"/>
          </p:cNvSpPr>
          <p:nvPr>
            <p:ph type="dt" sz="half" idx="10"/>
          </p:nvPr>
        </p:nvSpPr>
        <p:spPr/>
        <p:txBody>
          <a:bodyPr/>
          <a:lstStyle/>
          <a:p>
            <a:fld id="{7DE7C784-5417-476D-B39B-6B95B1CA7545}" type="datetimeFigureOut">
              <a:rPr lang="ar-IQ" smtClean="0"/>
              <a:t>08/04/1444</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3166733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7DE7C784-5417-476D-B39B-6B95B1CA7545}" type="datetimeFigureOut">
              <a:rPr lang="ar-IQ" smtClean="0"/>
              <a:t>08/04/1444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6614355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7DE7C784-5417-476D-B39B-6B95B1CA7545}" type="datetimeFigureOut">
              <a:rPr lang="ar-IQ" smtClean="0"/>
              <a:t>08/04/1444</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39638779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7DE7C784-5417-476D-B39B-6B95B1CA7545}" type="datetimeFigureOut">
              <a:rPr lang="ar-IQ" smtClean="0"/>
              <a:t>08/04/1444</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4102338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DE7C784-5417-476D-B39B-6B95B1CA7545}" type="datetimeFigureOut">
              <a:rPr lang="ar-IQ" smtClean="0"/>
              <a:t>08/04/1444</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30125530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7DE7C784-5417-476D-B39B-6B95B1CA7545}" type="datetimeFigureOut">
              <a:rPr lang="ar-IQ" smtClean="0"/>
              <a:t>08/04/1444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2662308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تحرير أنماط النص الرئيسي</a:t>
            </a:r>
          </a:p>
        </p:txBody>
      </p:sp>
      <p:sp>
        <p:nvSpPr>
          <p:cNvPr id="5" name="عنصر نائب للتاريخ 4"/>
          <p:cNvSpPr>
            <a:spLocks noGrp="1"/>
          </p:cNvSpPr>
          <p:nvPr>
            <p:ph type="dt" sz="half" idx="10"/>
          </p:nvPr>
        </p:nvSpPr>
        <p:spPr/>
        <p:txBody>
          <a:bodyPr/>
          <a:lstStyle/>
          <a:p>
            <a:fld id="{7DE7C784-5417-476D-B39B-6B95B1CA7545}" type="datetimeFigureOut">
              <a:rPr lang="ar-IQ" smtClean="0"/>
              <a:t>08/04/1444</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0D7CB7D3-0100-47AB-9121-C42D0F796F27}" type="slidenum">
              <a:rPr lang="ar-IQ" smtClean="0"/>
              <a:t>‹#›</a:t>
            </a:fld>
            <a:endParaRPr lang="ar-IQ"/>
          </a:p>
        </p:txBody>
      </p:sp>
    </p:spTree>
    <p:extLst>
      <p:ext uri="{BB962C8B-B14F-4D97-AF65-F5344CB8AC3E}">
        <p14:creationId xmlns:p14="http://schemas.microsoft.com/office/powerpoint/2010/main" val="293374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DE7C784-5417-476D-B39B-6B95B1CA7545}" type="datetimeFigureOut">
              <a:rPr lang="ar-IQ" smtClean="0"/>
              <a:t>08/04/1444</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D7CB7D3-0100-47AB-9121-C42D0F796F27}" type="slidenum">
              <a:rPr lang="ar-IQ" smtClean="0"/>
              <a:t>‹#›</a:t>
            </a:fld>
            <a:endParaRPr lang="ar-IQ"/>
          </a:p>
        </p:txBody>
      </p:sp>
    </p:spTree>
    <p:extLst>
      <p:ext uri="{BB962C8B-B14F-4D97-AF65-F5344CB8AC3E}">
        <p14:creationId xmlns:p14="http://schemas.microsoft.com/office/powerpoint/2010/main" val="36782631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39724"/>
            <a:ext cx="9144000" cy="1074927"/>
          </a:xfrm>
        </p:spPr>
        <p:txBody>
          <a:bodyPr>
            <a:normAutofit fontScale="90000"/>
          </a:bodyPr>
          <a:lstStyle/>
          <a:p>
            <a:r>
              <a:rPr lang="en-US" sz="7200" dirty="0" smtClean="0"/>
              <a:t>Composite Materials</a:t>
            </a:r>
            <a:endParaRPr lang="ar-IQ" sz="7200" dirty="0"/>
          </a:p>
        </p:txBody>
      </p:sp>
      <p:sp>
        <p:nvSpPr>
          <p:cNvPr id="3" name="عنوان فرعي 2"/>
          <p:cNvSpPr>
            <a:spLocks noGrp="1"/>
          </p:cNvSpPr>
          <p:nvPr>
            <p:ph type="subTitle" idx="1"/>
          </p:nvPr>
        </p:nvSpPr>
        <p:spPr>
          <a:xfrm>
            <a:off x="1851546" y="5186149"/>
            <a:ext cx="9144000" cy="808630"/>
          </a:xfrm>
        </p:spPr>
        <p:txBody>
          <a:bodyPr>
            <a:normAutofit fontScale="55000" lnSpcReduction="20000"/>
          </a:bodyPr>
          <a:lstStyle/>
          <a:p>
            <a:r>
              <a:rPr lang="en-US" sz="4800" dirty="0" smtClean="0"/>
              <a:t>Dr. Abbas Hasan </a:t>
            </a:r>
            <a:r>
              <a:rPr lang="en-US" sz="4800" dirty="0" err="1" smtClean="0"/>
              <a:t>Faris</a:t>
            </a:r>
            <a:endParaRPr lang="en-US" sz="4800" dirty="0" smtClean="0"/>
          </a:p>
          <a:p>
            <a:r>
              <a:rPr lang="en-US" sz="4800" dirty="0" smtClean="0"/>
              <a:t>Lecture 3</a:t>
            </a:r>
            <a:endParaRPr lang="ar-IQ" sz="4800"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310824"/>
            <a:ext cx="9949218" cy="3875325"/>
          </a:xfrm>
          <a:prstGeom prst="rect">
            <a:avLst/>
          </a:prstGeom>
        </p:spPr>
      </p:pic>
    </p:spTree>
    <p:extLst>
      <p:ext uri="{BB962C8B-B14F-4D97-AF65-F5344CB8AC3E}">
        <p14:creationId xmlns:p14="http://schemas.microsoft.com/office/powerpoint/2010/main" val="6254000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013" y="218364"/>
            <a:ext cx="11737074" cy="6469039"/>
          </a:xfrm>
        </p:spPr>
        <p:txBody>
          <a:bodyPr/>
          <a:lstStyle/>
          <a:p>
            <a:pPr marL="0" indent="0" algn="just" rtl="0">
              <a:lnSpc>
                <a:spcPct val="150000"/>
              </a:lnSpc>
              <a:buNone/>
            </a:pPr>
            <a:r>
              <a:rPr lang="en-US" dirty="0" smtClean="0"/>
              <a:t>and </a:t>
            </a:r>
            <a:r>
              <a:rPr lang="en-US" dirty="0"/>
              <a:t>various sizes. There are usually used powders of inorganic compounds such as oxides (</a:t>
            </a:r>
            <a:r>
              <a:rPr lang="en-US" dirty="0" err="1"/>
              <a:t>MgO</a:t>
            </a:r>
            <a:r>
              <a:rPr lang="en-US" dirty="0"/>
              <a:t>, </a:t>
            </a:r>
            <a:r>
              <a:rPr lang="en-US" dirty="0" err="1"/>
              <a:t>ZnO</a:t>
            </a:r>
            <a:r>
              <a:rPr lang="en-US" dirty="0"/>
              <a:t>, </a:t>
            </a:r>
            <a:r>
              <a:rPr lang="en-US" dirty="0" err="1"/>
              <a:t>BeO</a:t>
            </a:r>
            <a:r>
              <a:rPr lang="en-US" dirty="0"/>
              <a:t>, Al2O3, ZrO2,  etc.), carbides (</a:t>
            </a:r>
            <a:r>
              <a:rPr lang="en-US" dirty="0" err="1"/>
              <a:t>SiC</a:t>
            </a:r>
            <a:r>
              <a:rPr lang="en-US" dirty="0"/>
              <a:t>, </a:t>
            </a:r>
            <a:r>
              <a:rPr lang="en-US" dirty="0" err="1"/>
              <a:t>TiC</a:t>
            </a:r>
            <a:r>
              <a:rPr lang="en-US" dirty="0"/>
              <a:t>, B4C, Al4C3, etc.), nitrides (Si3N4, BN), borides, or silicates (kaolin, mica, glass beads, etc</a:t>
            </a:r>
            <a:r>
              <a:rPr lang="en-US" dirty="0" smtClean="0"/>
              <a:t>.).</a:t>
            </a:r>
          </a:p>
          <a:p>
            <a:pPr marL="0" indent="0" algn="just" rtl="0">
              <a:lnSpc>
                <a:spcPct val="150000"/>
              </a:lnSpc>
              <a:buNone/>
            </a:pPr>
            <a:r>
              <a:rPr lang="en-US" dirty="0" smtClean="0"/>
              <a:t>Glass </a:t>
            </a:r>
            <a:r>
              <a:rPr lang="en-US" dirty="0"/>
              <a:t>is often used for </a:t>
            </a:r>
            <a:r>
              <a:rPr lang="en-US" b="1" dirty="0">
                <a:solidFill>
                  <a:srgbClr val="FF0000"/>
                </a:solidFill>
              </a:rPr>
              <a:t>weight reduction </a:t>
            </a:r>
            <a:r>
              <a:rPr lang="en-US" dirty="0"/>
              <a:t>in the form of solid or hollow glass beads. </a:t>
            </a:r>
            <a:endParaRPr lang="ar-IQ" dirty="0"/>
          </a:p>
        </p:txBody>
      </p:sp>
    </p:spTree>
    <p:extLst>
      <p:ext uri="{BB962C8B-B14F-4D97-AF65-F5344CB8AC3E}">
        <p14:creationId xmlns:p14="http://schemas.microsoft.com/office/powerpoint/2010/main" val="3587289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022726" y="117475"/>
            <a:ext cx="22320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ar-IQ" b="1"/>
              <a:t>Reinforcements</a:t>
            </a:r>
          </a:p>
        </p:txBody>
      </p:sp>
      <p:sp>
        <p:nvSpPr>
          <p:cNvPr id="11267" name="Text Box 3"/>
          <p:cNvSpPr txBox="1">
            <a:spLocks noChangeArrowheads="1"/>
          </p:cNvSpPr>
          <p:nvPr/>
        </p:nvSpPr>
        <p:spPr bwMode="auto">
          <a:xfrm>
            <a:off x="1871743" y="803275"/>
            <a:ext cx="366863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algn="l" rtl="0"/>
            <a:r>
              <a:rPr lang="en-US" altLang="ar-IQ" b="1" u="sng" dirty="0"/>
              <a:t>Ceramics</a:t>
            </a:r>
          </a:p>
          <a:p>
            <a:pPr algn="l" rtl="0">
              <a:buFontTx/>
              <a:buChar char="•"/>
            </a:pPr>
            <a:r>
              <a:rPr lang="en-US" altLang="ar-IQ" b="1" dirty="0"/>
              <a:t> Silicon Carbide (</a:t>
            </a:r>
            <a:r>
              <a:rPr lang="en-US" altLang="ar-IQ" b="1" dirty="0" err="1"/>
              <a:t>SiC</a:t>
            </a:r>
            <a:r>
              <a:rPr lang="en-US" altLang="ar-IQ" b="1" dirty="0"/>
              <a:t>)</a:t>
            </a:r>
          </a:p>
          <a:p>
            <a:pPr algn="l" rtl="0">
              <a:buFontTx/>
              <a:buChar char="•"/>
            </a:pPr>
            <a:r>
              <a:rPr lang="en-US" altLang="ar-IQ" b="1" dirty="0"/>
              <a:t> Aluminum Oxide (Al</a:t>
            </a:r>
            <a:r>
              <a:rPr lang="en-US" altLang="ar-IQ" b="1" baseline="-25000" dirty="0"/>
              <a:t>2</a:t>
            </a:r>
            <a:r>
              <a:rPr lang="en-US" altLang="ar-IQ" b="1" dirty="0"/>
              <a:t>O</a:t>
            </a:r>
            <a:r>
              <a:rPr lang="en-US" altLang="ar-IQ" b="1" baseline="-25000" dirty="0"/>
              <a:t>3</a:t>
            </a:r>
            <a:r>
              <a:rPr lang="en-US" altLang="ar-IQ" b="1" dirty="0"/>
              <a:t>)</a:t>
            </a:r>
          </a:p>
          <a:p>
            <a:pPr algn="l" rtl="0">
              <a:buFontTx/>
              <a:buChar char="•"/>
            </a:pPr>
            <a:r>
              <a:rPr lang="en-US" altLang="ar-IQ" b="1" dirty="0"/>
              <a:t> Titanium Carbide (</a:t>
            </a:r>
            <a:r>
              <a:rPr lang="en-US" altLang="ar-IQ" b="1" dirty="0" err="1"/>
              <a:t>TiC</a:t>
            </a:r>
            <a:r>
              <a:rPr lang="en-US" altLang="ar-IQ" b="1" dirty="0"/>
              <a:t>)</a:t>
            </a:r>
          </a:p>
          <a:p>
            <a:pPr algn="l" rtl="0">
              <a:buFontTx/>
              <a:buChar char="•"/>
            </a:pPr>
            <a:r>
              <a:rPr lang="en-US" altLang="ar-IQ" b="1" dirty="0"/>
              <a:t> Boron Carbide (B</a:t>
            </a:r>
            <a:r>
              <a:rPr lang="en-US" altLang="ar-IQ" b="1" baseline="-25000" dirty="0"/>
              <a:t>4</a:t>
            </a:r>
            <a:r>
              <a:rPr lang="en-US" altLang="ar-IQ" b="1" dirty="0"/>
              <a:t>C)</a:t>
            </a:r>
            <a:endParaRPr lang="en-US" altLang="ar-IQ" b="1" u="sng" dirty="0"/>
          </a:p>
        </p:txBody>
      </p:sp>
      <p:sp>
        <p:nvSpPr>
          <p:cNvPr id="11268" name="Text Box 4"/>
          <p:cNvSpPr txBox="1">
            <a:spLocks noChangeArrowheads="1"/>
          </p:cNvSpPr>
          <p:nvPr/>
        </p:nvSpPr>
        <p:spPr bwMode="auto">
          <a:xfrm>
            <a:off x="6443161" y="650876"/>
            <a:ext cx="3702552"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algn="l" rtl="0"/>
            <a:r>
              <a:rPr lang="en-US" altLang="ar-IQ" b="1" u="sng" dirty="0"/>
              <a:t>Other</a:t>
            </a:r>
          </a:p>
          <a:p>
            <a:pPr algn="l" rtl="0">
              <a:buFontTx/>
              <a:buChar char="•"/>
            </a:pPr>
            <a:r>
              <a:rPr lang="en-US" altLang="ar-IQ" b="1" dirty="0"/>
              <a:t> Graphite (C)</a:t>
            </a:r>
          </a:p>
          <a:p>
            <a:pPr algn="l" rtl="0">
              <a:buFontTx/>
              <a:buChar char="•"/>
            </a:pPr>
            <a:r>
              <a:rPr lang="en-US" altLang="ar-IQ" b="1" dirty="0"/>
              <a:t> Titanium </a:t>
            </a:r>
            <a:r>
              <a:rPr lang="en-US" altLang="ar-IQ" b="1" dirty="0" err="1"/>
              <a:t>Diboride</a:t>
            </a:r>
            <a:r>
              <a:rPr lang="en-US" altLang="ar-IQ" b="1" dirty="0"/>
              <a:t> (TiB</a:t>
            </a:r>
            <a:r>
              <a:rPr lang="en-US" altLang="ar-IQ" b="1" baseline="-25000" dirty="0"/>
              <a:t>2</a:t>
            </a:r>
            <a:r>
              <a:rPr lang="en-US" altLang="ar-IQ" b="1" dirty="0"/>
              <a:t>)</a:t>
            </a:r>
            <a:endParaRPr lang="en-US" altLang="ar-IQ" b="1" u="sng" dirty="0"/>
          </a:p>
        </p:txBody>
      </p:sp>
      <p:sp>
        <p:nvSpPr>
          <p:cNvPr id="11269" name="Text Box 5"/>
          <p:cNvSpPr txBox="1">
            <a:spLocks noChangeArrowheads="1"/>
          </p:cNvSpPr>
          <p:nvPr/>
        </p:nvSpPr>
        <p:spPr bwMode="auto">
          <a:xfrm>
            <a:off x="4550758" y="2971800"/>
            <a:ext cx="2327881" cy="1569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algn="l" rtl="0"/>
            <a:r>
              <a:rPr lang="en-US" altLang="ar-IQ" b="1" u="sng" dirty="0"/>
              <a:t>Metal Filaments</a:t>
            </a:r>
          </a:p>
          <a:p>
            <a:pPr algn="l" rtl="0">
              <a:buFontTx/>
              <a:buChar char="•"/>
            </a:pPr>
            <a:r>
              <a:rPr lang="en-US" altLang="ar-IQ" b="1" dirty="0"/>
              <a:t> Boron</a:t>
            </a:r>
          </a:p>
          <a:p>
            <a:pPr algn="l" rtl="0">
              <a:buFontTx/>
              <a:buChar char="•"/>
            </a:pPr>
            <a:r>
              <a:rPr lang="en-US" altLang="ar-IQ" b="1" dirty="0"/>
              <a:t> Steel</a:t>
            </a:r>
          </a:p>
          <a:p>
            <a:pPr algn="l" rtl="0">
              <a:buFontTx/>
              <a:buChar char="•"/>
            </a:pPr>
            <a:r>
              <a:rPr lang="en-US" altLang="ar-IQ" b="1" dirty="0"/>
              <a:t> Tungsten</a:t>
            </a:r>
            <a:endParaRPr lang="en-US" altLang="ar-IQ" b="1" u="sng" dirty="0"/>
          </a:p>
        </p:txBody>
      </p:sp>
      <p:sp>
        <p:nvSpPr>
          <p:cNvPr id="11270" name="Text Box 6"/>
          <p:cNvSpPr txBox="1">
            <a:spLocks noChangeArrowheads="1"/>
          </p:cNvSpPr>
          <p:nvPr/>
        </p:nvSpPr>
        <p:spPr bwMode="auto">
          <a:xfrm>
            <a:off x="191069" y="5070475"/>
            <a:ext cx="11600597"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algn="l" rtl="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algn="l" rtl="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algn="l" rtl="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algn="l" rtl="0" eaLnBrk="0" fontAlgn="base" hangingPunct="0">
              <a:spcBef>
                <a:spcPct val="0"/>
              </a:spcBef>
              <a:spcAft>
                <a:spcPct val="0"/>
              </a:spcAft>
              <a:defRPr sz="2400">
                <a:solidFill>
                  <a:schemeClr val="tx1"/>
                </a:solidFill>
                <a:latin typeface="Times New Roman" panose="02020603050405020304" pitchFamily="18" charset="0"/>
              </a:defRPr>
            </a:lvl9pPr>
          </a:lstStyle>
          <a:p>
            <a:pPr algn="just" rtl="0"/>
            <a:r>
              <a:rPr lang="en-US" altLang="ar-IQ" dirty="0"/>
              <a:t>The </a:t>
            </a:r>
            <a:r>
              <a:rPr lang="en-US" altLang="ar-IQ" b="1" dirty="0" smtClean="0"/>
              <a:t>Reinforcement</a:t>
            </a:r>
            <a:r>
              <a:rPr lang="en-US" altLang="ar-IQ" dirty="0" smtClean="0"/>
              <a:t> </a:t>
            </a:r>
            <a:r>
              <a:rPr lang="en-US" altLang="ar-IQ" dirty="0"/>
              <a:t>(</a:t>
            </a:r>
            <a:r>
              <a:rPr lang="en-US" altLang="ar-IQ" b="1" dirty="0">
                <a:solidFill>
                  <a:srgbClr val="FF0000"/>
                </a:solidFill>
              </a:rPr>
              <a:t>Secondary Phase</a:t>
            </a:r>
            <a:r>
              <a:rPr lang="en-US" altLang="ar-IQ" dirty="0"/>
              <a:t>) Function is to reinforce the </a:t>
            </a:r>
            <a:r>
              <a:rPr lang="en-US" altLang="ar-IQ" b="1" dirty="0">
                <a:solidFill>
                  <a:srgbClr val="FF0000"/>
                </a:solidFill>
              </a:rPr>
              <a:t>primary phase </a:t>
            </a:r>
            <a:r>
              <a:rPr lang="en-US" altLang="ar-IQ" dirty="0"/>
              <a:t>Imbedded phase is most commonly one of the following shapes: </a:t>
            </a:r>
            <a:r>
              <a:rPr lang="en-US" altLang="ar-IQ" b="1" dirty="0">
                <a:solidFill>
                  <a:srgbClr val="FF0000"/>
                </a:solidFill>
              </a:rPr>
              <a:t>Fibers Particles Flakes </a:t>
            </a:r>
            <a:r>
              <a:rPr lang="en-US" altLang="ar-IQ" dirty="0"/>
              <a:t>In addition, the second phase can take the form of an </a:t>
            </a:r>
            <a:r>
              <a:rPr lang="en-US" altLang="ar-IQ" b="1" dirty="0">
                <a:solidFill>
                  <a:srgbClr val="FF0000"/>
                </a:solidFill>
              </a:rPr>
              <a:t>infiltrated phase</a:t>
            </a:r>
            <a:r>
              <a:rPr lang="en-US" altLang="ar-IQ" dirty="0"/>
              <a:t> in a skeletal or porous matrix Example: a </a:t>
            </a:r>
            <a:r>
              <a:rPr lang="en-US" altLang="ar-IQ" b="1" dirty="0">
                <a:solidFill>
                  <a:srgbClr val="FF0000"/>
                </a:solidFill>
              </a:rPr>
              <a:t>powder</a:t>
            </a:r>
            <a:r>
              <a:rPr lang="en-US" altLang="ar-IQ" dirty="0"/>
              <a:t> metallurgy part infiltrated with </a:t>
            </a:r>
            <a:r>
              <a:rPr lang="en-US" altLang="ar-IQ" b="1" dirty="0">
                <a:solidFill>
                  <a:srgbClr val="FF0000"/>
                </a:solidFill>
              </a:rPr>
              <a:t>polymer</a:t>
            </a:r>
          </a:p>
          <a:p>
            <a:pPr algn="l" rtl="0"/>
            <a:endParaRPr lang="en-US" altLang="ar-IQ" b="1" dirty="0">
              <a:solidFill>
                <a:srgbClr val="FF3300"/>
              </a:solidFill>
            </a:endParaRPr>
          </a:p>
        </p:txBody>
      </p:sp>
    </p:spTree>
    <p:extLst>
      <p:ext uri="{BB962C8B-B14F-4D97-AF65-F5344CB8AC3E}">
        <p14:creationId xmlns:p14="http://schemas.microsoft.com/office/powerpoint/2010/main" val="3103077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0125" y="218364"/>
            <a:ext cx="11832609" cy="6455391"/>
          </a:xfrm>
        </p:spPr>
        <p:txBody>
          <a:bodyPr>
            <a:normAutofit fontScale="92500"/>
          </a:bodyPr>
          <a:lstStyle/>
          <a:p>
            <a:pPr algn="just" rtl="0"/>
            <a:r>
              <a:rPr lang="en-US" b="1" dirty="0"/>
              <a:t>Particulate composite:-  </a:t>
            </a:r>
            <a:r>
              <a:rPr lang="en-US" dirty="0"/>
              <a:t>Consist of one or more materials suspended in a matrix of another material. The particles can be either </a:t>
            </a:r>
            <a:r>
              <a:rPr lang="en-US" b="1" dirty="0">
                <a:solidFill>
                  <a:srgbClr val="FF0000"/>
                </a:solidFill>
              </a:rPr>
              <a:t>metallic or non-metallic</a:t>
            </a:r>
            <a:r>
              <a:rPr lang="en-US" dirty="0" smtClean="0"/>
              <a:t>.</a:t>
            </a:r>
          </a:p>
          <a:p>
            <a:pPr algn="just" rtl="0"/>
            <a:r>
              <a:rPr lang="en-US" dirty="0"/>
              <a:t> According to their </a:t>
            </a:r>
            <a:r>
              <a:rPr lang="en-US" dirty="0" smtClean="0"/>
              <a:t>size, </a:t>
            </a:r>
            <a:r>
              <a:rPr lang="en-US" dirty="0"/>
              <a:t>we distinguish the particles as follows</a:t>
            </a:r>
            <a:r>
              <a:rPr lang="en-US" dirty="0" smtClean="0"/>
              <a:t>:</a:t>
            </a:r>
          </a:p>
          <a:p>
            <a:pPr algn="just" rtl="0"/>
            <a:r>
              <a:rPr lang="en-US" dirty="0" smtClean="0"/>
              <a:t>                            </a:t>
            </a:r>
            <a:r>
              <a:rPr lang="en-US" b="1" dirty="0" smtClean="0">
                <a:solidFill>
                  <a:srgbClr val="FF0000"/>
                </a:solidFill>
              </a:rPr>
              <a:t>     1- </a:t>
            </a:r>
            <a:r>
              <a:rPr lang="en-US" b="1" dirty="0">
                <a:solidFill>
                  <a:srgbClr val="FF0000"/>
                </a:solidFill>
              </a:rPr>
              <a:t>Large particles reinforced </a:t>
            </a:r>
            <a:endParaRPr lang="en-US" b="1" dirty="0" smtClean="0">
              <a:solidFill>
                <a:srgbClr val="FF0000"/>
              </a:solidFill>
            </a:endParaRPr>
          </a:p>
          <a:p>
            <a:pPr algn="just" rtl="0"/>
            <a:r>
              <a:rPr lang="en-US" b="1" dirty="0" smtClean="0">
                <a:solidFill>
                  <a:srgbClr val="FF0000"/>
                </a:solidFill>
              </a:rPr>
              <a:t>                                 2- </a:t>
            </a:r>
            <a:r>
              <a:rPr lang="en-US" b="1" dirty="0">
                <a:solidFill>
                  <a:srgbClr val="FF0000"/>
                </a:solidFill>
              </a:rPr>
              <a:t>Dispersion strength </a:t>
            </a:r>
            <a:r>
              <a:rPr lang="en-US" b="1" dirty="0" smtClean="0">
                <a:solidFill>
                  <a:srgbClr val="FF0000"/>
                </a:solidFill>
              </a:rPr>
              <a:t>composite</a:t>
            </a:r>
          </a:p>
          <a:p>
            <a:pPr algn="just" rtl="0"/>
            <a:r>
              <a:rPr lang="en-US" b="1" dirty="0"/>
              <a:t>A classic example of polymers as a particulate composite material is carbon black in rubber (in the manufacturing of tires). </a:t>
            </a:r>
            <a:r>
              <a:rPr lang="en-US" b="1" dirty="0">
                <a:solidFill>
                  <a:srgbClr val="FF0000"/>
                </a:solidFill>
              </a:rPr>
              <a:t>A carbon black improves </a:t>
            </a:r>
            <a:r>
              <a:rPr lang="en-US" b="1" dirty="0" smtClean="0">
                <a:solidFill>
                  <a:srgbClr val="FF0000"/>
                </a:solidFill>
              </a:rPr>
              <a:t>strength</a:t>
            </a:r>
            <a:r>
              <a:rPr lang="en-US" b="1" dirty="0">
                <a:solidFill>
                  <a:srgbClr val="FF0000"/>
                </a:solidFill>
              </a:rPr>
              <a:t>, stiffness, wear </a:t>
            </a:r>
            <a:r>
              <a:rPr lang="en-US" b="1" dirty="0" smtClean="0">
                <a:solidFill>
                  <a:srgbClr val="FF0000"/>
                </a:solidFill>
              </a:rPr>
              <a:t>resistance.</a:t>
            </a:r>
          </a:p>
          <a:p>
            <a:pPr algn="just" rtl="0"/>
            <a:r>
              <a:rPr lang="en-US" b="1" dirty="0" smtClean="0"/>
              <a:t>1- Large </a:t>
            </a:r>
            <a:r>
              <a:rPr lang="en-US" b="1" dirty="0"/>
              <a:t>particle reinforced composite: </a:t>
            </a:r>
            <a:r>
              <a:rPr lang="en-US" dirty="0"/>
              <a:t>Have particles with a diameter of </a:t>
            </a:r>
            <a:r>
              <a:rPr lang="en-US" dirty="0">
                <a:solidFill>
                  <a:srgbClr val="FF0000"/>
                </a:solidFill>
              </a:rPr>
              <a:t>(1µm)or more </a:t>
            </a:r>
            <a:r>
              <a:rPr lang="en-US" dirty="0"/>
              <a:t>and a volume concentration </a:t>
            </a:r>
            <a:r>
              <a:rPr lang="en-US" b="1" dirty="0">
                <a:solidFill>
                  <a:srgbClr val="FF0000"/>
                </a:solidFill>
              </a:rPr>
              <a:t>(25-50) % </a:t>
            </a:r>
            <a:r>
              <a:rPr lang="en-US" dirty="0"/>
              <a:t>or more of the composite. </a:t>
            </a:r>
          </a:p>
          <a:p>
            <a:pPr algn="just" rtl="0"/>
            <a:r>
              <a:rPr lang="en-US" dirty="0"/>
              <a:t>One of their applications is cermet or (cemented carbides), a composite involving </a:t>
            </a:r>
            <a:r>
              <a:rPr lang="en-US" b="1" dirty="0">
                <a:solidFill>
                  <a:srgbClr val="FF0000"/>
                </a:solidFill>
              </a:rPr>
              <a:t>ceramic particles in a metal matrix </a:t>
            </a:r>
            <a:r>
              <a:rPr lang="en-US" dirty="0"/>
              <a:t>that are widely used for the tips of cutting tools.</a:t>
            </a:r>
          </a:p>
          <a:p>
            <a:pPr algn="just" rtl="0"/>
            <a:r>
              <a:rPr lang="en-US" dirty="0"/>
              <a:t> Where particle-matrix interactions cannot be treated on an atomic or molecular </a:t>
            </a:r>
            <a:r>
              <a:rPr lang="en-US" dirty="0" smtClean="0"/>
              <a:t>level </a:t>
            </a:r>
            <a:r>
              <a:rPr lang="en-US" b="1" dirty="0" smtClean="0">
                <a:solidFill>
                  <a:srgbClr val="FF0000"/>
                </a:solidFill>
              </a:rPr>
              <a:t>(</a:t>
            </a:r>
            <a:r>
              <a:rPr lang="en-US" b="1" dirty="0" smtClean="0">
                <a:solidFill>
                  <a:srgbClr val="FF0000"/>
                </a:solidFill>
                <a:latin typeface="Times New Roman" pitchFamily="18" charset="0"/>
                <a:cs typeface="Times New Roman" pitchFamily="18" charset="0"/>
              </a:rPr>
              <a:t>microscopic)</a:t>
            </a:r>
            <a:r>
              <a:rPr lang="en-US" b="1" dirty="0" smtClean="0">
                <a:solidFill>
                  <a:srgbClr val="FF0000"/>
                </a:solidFill>
              </a:rPr>
              <a:t>. </a:t>
            </a:r>
            <a:r>
              <a:rPr lang="en-US" dirty="0"/>
              <a:t>An example of a large-particle composite is concrete, which is composed of cement (the matrix), and sand and gravel (the particulates). </a:t>
            </a:r>
            <a:endParaRPr lang="ar-IQ" dirty="0"/>
          </a:p>
        </p:txBody>
      </p:sp>
    </p:spTree>
    <p:extLst>
      <p:ext uri="{BB962C8B-B14F-4D97-AF65-F5344CB8AC3E}">
        <p14:creationId xmlns:p14="http://schemas.microsoft.com/office/powerpoint/2010/main" val="22479160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6478" y="245660"/>
            <a:ext cx="11859904" cy="6455391"/>
          </a:xfrm>
        </p:spPr>
        <p:txBody>
          <a:bodyPr>
            <a:normAutofit/>
          </a:bodyPr>
          <a:lstStyle/>
          <a:p>
            <a:pPr algn="just" rtl="0">
              <a:lnSpc>
                <a:spcPct val="150000"/>
              </a:lnSpc>
            </a:pPr>
            <a:r>
              <a:rPr lang="en-US" dirty="0"/>
              <a:t>•The first example of particle composites is the large particle composites. These are known as such </a:t>
            </a:r>
            <a:r>
              <a:rPr lang="en-US" b="1" dirty="0">
                <a:solidFill>
                  <a:srgbClr val="FF0000"/>
                </a:solidFill>
              </a:rPr>
              <a:t>because the interactions between the matrix phase and particle phase cannot be examined on a molecular, atomic level</a:t>
            </a:r>
            <a:r>
              <a:rPr lang="en-US" dirty="0"/>
              <a:t>.</a:t>
            </a:r>
          </a:p>
          <a:p>
            <a:pPr algn="just" rtl="0">
              <a:lnSpc>
                <a:spcPct val="150000"/>
              </a:lnSpc>
            </a:pPr>
            <a:r>
              <a:rPr lang="en-US" dirty="0"/>
              <a:t>•Here the particle phase is generally </a:t>
            </a:r>
            <a:r>
              <a:rPr lang="en-US" dirty="0">
                <a:solidFill>
                  <a:srgbClr val="FF0000"/>
                </a:solidFill>
              </a:rPr>
              <a:t>tougher than the matrix </a:t>
            </a:r>
            <a:r>
              <a:rPr lang="en-US" dirty="0"/>
              <a:t>and, in addition to acting </a:t>
            </a:r>
            <a:r>
              <a:rPr lang="en-US" dirty="0">
                <a:solidFill>
                  <a:srgbClr val="FF0000"/>
                </a:solidFill>
              </a:rPr>
              <a:t>as a cheap filler </a:t>
            </a:r>
            <a:r>
              <a:rPr lang="en-US" dirty="0"/>
              <a:t>material, tends to </a:t>
            </a:r>
            <a:r>
              <a:rPr lang="en-US" b="1" dirty="0"/>
              <a:t>resist</a:t>
            </a:r>
            <a:r>
              <a:rPr lang="en-US" dirty="0"/>
              <a:t> </a:t>
            </a:r>
            <a:r>
              <a:rPr lang="en-US" dirty="0">
                <a:solidFill>
                  <a:srgbClr val="FF0000"/>
                </a:solidFill>
              </a:rPr>
              <a:t>localized deformations</a:t>
            </a:r>
            <a:r>
              <a:rPr lang="en-US" dirty="0"/>
              <a:t>.</a:t>
            </a:r>
          </a:p>
          <a:p>
            <a:pPr algn="just" rtl="0">
              <a:lnSpc>
                <a:spcPct val="150000"/>
              </a:lnSpc>
            </a:pPr>
            <a:r>
              <a:rPr lang="en-US" dirty="0"/>
              <a:t>•</a:t>
            </a:r>
            <a:r>
              <a:rPr lang="en-US" dirty="0">
                <a:solidFill>
                  <a:srgbClr val="FF0000"/>
                </a:solidFill>
              </a:rPr>
              <a:t>Portland cement </a:t>
            </a:r>
            <a:r>
              <a:rPr lang="en-US" dirty="0"/>
              <a:t>is an example of a large particle reinforced c</a:t>
            </a:r>
            <a:r>
              <a:rPr lang="en-US" dirty="0" smtClean="0"/>
              <a:t>omposite</a:t>
            </a:r>
          </a:p>
          <a:p>
            <a:pPr algn="just" rtl="0">
              <a:lnSpc>
                <a:spcPct val="150000"/>
              </a:lnSpc>
            </a:pPr>
            <a:r>
              <a:rPr lang="en-US" dirty="0"/>
              <a:t>•The composite’s </a:t>
            </a:r>
            <a:r>
              <a:rPr lang="en-US" b="1" dirty="0"/>
              <a:t>mechanical properties are increased </a:t>
            </a:r>
            <a:r>
              <a:rPr lang="en-US" dirty="0"/>
              <a:t>with </a:t>
            </a:r>
            <a:r>
              <a:rPr lang="en-US" b="1" dirty="0">
                <a:solidFill>
                  <a:srgbClr val="FF0000"/>
                </a:solidFill>
              </a:rPr>
              <a:t>increasing particulate content</a:t>
            </a:r>
            <a:r>
              <a:rPr lang="en-US" dirty="0"/>
              <a:t>; increasing this increases the </a:t>
            </a:r>
            <a:r>
              <a:rPr lang="en-US" dirty="0">
                <a:solidFill>
                  <a:srgbClr val="FF0000"/>
                </a:solidFill>
              </a:rPr>
              <a:t>interfacial area between the particulate and the matrix.</a:t>
            </a:r>
            <a:endParaRPr lang="ar-IQ" dirty="0">
              <a:solidFill>
                <a:srgbClr val="FF0000"/>
              </a:solidFill>
            </a:endParaRPr>
          </a:p>
        </p:txBody>
      </p:sp>
    </p:spTree>
    <p:extLst>
      <p:ext uri="{BB962C8B-B14F-4D97-AF65-F5344CB8AC3E}">
        <p14:creationId xmlns:p14="http://schemas.microsoft.com/office/powerpoint/2010/main" val="3897801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91069" y="218364"/>
            <a:ext cx="11778017" cy="6496335"/>
          </a:xfrm>
        </p:spPr>
        <p:txBody>
          <a:bodyPr/>
          <a:lstStyle/>
          <a:p>
            <a:pPr algn="just" rtl="0"/>
            <a:r>
              <a:rPr lang="en-US" b="1" dirty="0"/>
              <a:t>2- Dispersion strengthened </a:t>
            </a:r>
            <a:r>
              <a:rPr lang="en-US" b="1" dirty="0" smtClean="0"/>
              <a:t>composite</a:t>
            </a:r>
            <a:r>
              <a:rPr lang="en-US" b="1" dirty="0"/>
              <a:t>: </a:t>
            </a:r>
            <a:r>
              <a:rPr lang="en-US" dirty="0"/>
              <a:t>The strength of metal can be increased by small particles dispersed throughout the matrix. </a:t>
            </a:r>
            <a:r>
              <a:rPr lang="en-US" dirty="0">
                <a:solidFill>
                  <a:srgbClr val="FF0000"/>
                </a:solidFill>
              </a:rPr>
              <a:t>The diameter of particle (0.1µm)and volume concentration (1-15)% </a:t>
            </a:r>
            <a:r>
              <a:rPr lang="en-US" dirty="0"/>
              <a:t>of the composite. For example the dispersion of aluminum – copper compound throughout of alloy. To produce composite for general application, like a </a:t>
            </a:r>
            <a:r>
              <a:rPr lang="en-US" b="1" dirty="0">
                <a:solidFill>
                  <a:srgbClr val="FF0000"/>
                </a:solidFill>
              </a:rPr>
              <a:t>piston, connecting rod </a:t>
            </a:r>
            <a:r>
              <a:rPr lang="en-US" dirty="0"/>
              <a:t>for automotive application. </a:t>
            </a:r>
            <a:endParaRPr lang="en-US" dirty="0" smtClean="0"/>
          </a:p>
          <a:p>
            <a:pPr algn="l" rtl="0"/>
            <a:r>
              <a:rPr lang="en-US" b="1" dirty="0">
                <a:solidFill>
                  <a:srgbClr val="FF0000"/>
                </a:solidFill>
              </a:rPr>
              <a:t>recognizable by a  scanning electron </a:t>
            </a:r>
            <a:r>
              <a:rPr lang="en-US" b="1" dirty="0" smtClean="0">
                <a:solidFill>
                  <a:srgbClr val="FF0000"/>
                </a:solidFill>
              </a:rPr>
              <a:t>microscope (SEM). </a:t>
            </a:r>
          </a:p>
          <a:p>
            <a:pPr algn="l" rtl="0"/>
            <a:endParaRPr lang="en-US" b="1" dirty="0">
              <a:solidFill>
                <a:srgbClr val="FF0000"/>
              </a:solidFill>
            </a:endParaRPr>
          </a:p>
          <a:p>
            <a:pPr algn="just" rtl="0"/>
            <a:r>
              <a:rPr lang="en-US" dirty="0"/>
              <a:t>Also, one way of introducing a dispersion of small particles throughout a metal uses </a:t>
            </a:r>
            <a:r>
              <a:rPr lang="en-US" b="1" dirty="0">
                <a:solidFill>
                  <a:srgbClr val="FF0000"/>
                </a:solidFill>
              </a:rPr>
              <a:t>sintering</a:t>
            </a:r>
            <a:r>
              <a:rPr lang="en-US" dirty="0"/>
              <a:t>. Like dispersion of </a:t>
            </a:r>
            <a:r>
              <a:rPr lang="en-US" dirty="0">
                <a:solidFill>
                  <a:srgbClr val="FF0000"/>
                </a:solidFill>
              </a:rPr>
              <a:t>aluminum oxide (AL2O3) about (14%) throughout an aluminum matrix</a:t>
            </a:r>
            <a:r>
              <a:rPr lang="en-US" dirty="0" smtClean="0"/>
              <a:t>.</a:t>
            </a:r>
          </a:p>
          <a:p>
            <a:pPr algn="just" rtl="0"/>
            <a:r>
              <a:rPr lang="en-US" dirty="0"/>
              <a:t>Where the tensile strength is :</a:t>
            </a:r>
          </a:p>
          <a:p>
            <a:pPr algn="just" rtl="0"/>
            <a:r>
              <a:rPr lang="en-US" dirty="0"/>
              <a:t>90 MPa  </a:t>
            </a:r>
            <a:r>
              <a:rPr lang="en-US" dirty="0" smtClean="0"/>
              <a:t>for </a:t>
            </a:r>
            <a:r>
              <a:rPr lang="en-US" dirty="0"/>
              <a:t>aluminum, </a:t>
            </a:r>
            <a:r>
              <a:rPr lang="en-US" dirty="0">
                <a:solidFill>
                  <a:srgbClr val="FF0000"/>
                </a:solidFill>
              </a:rPr>
              <a:t>WHILE</a:t>
            </a:r>
            <a:r>
              <a:rPr lang="en-US" dirty="0"/>
              <a:t> 400 MPa for sintered aluminum </a:t>
            </a:r>
            <a:endParaRPr lang="ar-IQ" dirty="0"/>
          </a:p>
        </p:txBody>
      </p:sp>
    </p:spTree>
    <p:extLst>
      <p:ext uri="{BB962C8B-B14F-4D97-AF65-F5344CB8AC3E}">
        <p14:creationId xmlns:p14="http://schemas.microsoft.com/office/powerpoint/2010/main" val="2974838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5660" y="232012"/>
            <a:ext cx="11641540" cy="6332561"/>
          </a:xfrm>
        </p:spPr>
        <p:txBody>
          <a:bodyPr>
            <a:normAutofit fontScale="92500" lnSpcReduction="10000"/>
          </a:bodyPr>
          <a:lstStyle/>
          <a:p>
            <a:pPr algn="just" rtl="0">
              <a:lnSpc>
                <a:spcPct val="150000"/>
              </a:lnSpc>
            </a:pPr>
            <a:r>
              <a:rPr lang="en-US" dirty="0"/>
              <a:t>•Dispersion strengthened composites have </a:t>
            </a:r>
            <a:r>
              <a:rPr lang="en-US" b="1" dirty="0">
                <a:solidFill>
                  <a:srgbClr val="FF0000"/>
                </a:solidFill>
              </a:rPr>
              <a:t>much smaller particle sizes </a:t>
            </a:r>
            <a:r>
              <a:rPr lang="en-US" dirty="0"/>
              <a:t>whose interactions with the matrix </a:t>
            </a:r>
            <a:r>
              <a:rPr lang="en-US" dirty="0">
                <a:solidFill>
                  <a:srgbClr val="FF0000"/>
                </a:solidFill>
              </a:rPr>
              <a:t>can be seen at the molecular level</a:t>
            </a:r>
            <a:r>
              <a:rPr lang="en-US" dirty="0"/>
              <a:t>.</a:t>
            </a:r>
          </a:p>
          <a:p>
            <a:pPr algn="just" rtl="0">
              <a:lnSpc>
                <a:spcPct val="150000"/>
              </a:lnSpc>
            </a:pPr>
            <a:r>
              <a:rPr lang="en-US" dirty="0"/>
              <a:t>•These </a:t>
            </a:r>
            <a:r>
              <a:rPr lang="en-US" b="1" dirty="0">
                <a:solidFill>
                  <a:srgbClr val="FF0000"/>
                </a:solidFill>
              </a:rPr>
              <a:t>particle-matrix interactions </a:t>
            </a:r>
            <a:r>
              <a:rPr lang="en-US" dirty="0"/>
              <a:t>at the molecular level </a:t>
            </a:r>
            <a:r>
              <a:rPr lang="en-US" dirty="0">
                <a:solidFill>
                  <a:srgbClr val="FF0000"/>
                </a:solidFill>
              </a:rPr>
              <a:t>increase the overall strength of the composite</a:t>
            </a:r>
            <a:r>
              <a:rPr lang="en-US" dirty="0"/>
              <a:t>.</a:t>
            </a:r>
          </a:p>
          <a:p>
            <a:pPr algn="just" rtl="0">
              <a:lnSpc>
                <a:spcPct val="150000"/>
              </a:lnSpc>
            </a:pPr>
            <a:r>
              <a:rPr lang="en-US" dirty="0"/>
              <a:t>•The small particles also </a:t>
            </a:r>
            <a:r>
              <a:rPr lang="en-US" dirty="0">
                <a:solidFill>
                  <a:srgbClr val="FF0000"/>
                </a:solidFill>
              </a:rPr>
              <a:t>resist dislocation motion </a:t>
            </a:r>
            <a:r>
              <a:rPr lang="en-US" dirty="0"/>
              <a:t>throughout the </a:t>
            </a:r>
            <a:r>
              <a:rPr lang="en-US" dirty="0" smtClean="0"/>
              <a:t>composite </a:t>
            </a:r>
            <a:r>
              <a:rPr lang="en-US" dirty="0"/>
              <a:t>in a similar manner to the pinning of </a:t>
            </a:r>
            <a:r>
              <a:rPr lang="en-US" dirty="0" smtClean="0"/>
              <a:t>precipitate-hardened </a:t>
            </a:r>
            <a:r>
              <a:rPr lang="en-US" dirty="0"/>
              <a:t>metals</a:t>
            </a:r>
            <a:r>
              <a:rPr lang="en-US" dirty="0" smtClean="0"/>
              <a:t>.</a:t>
            </a:r>
          </a:p>
          <a:p>
            <a:pPr algn="just" rtl="0">
              <a:lnSpc>
                <a:spcPct val="150000"/>
              </a:lnSpc>
            </a:pPr>
            <a:r>
              <a:rPr lang="en-US" dirty="0"/>
              <a:t>•For dispersed strengthened composites, </a:t>
            </a:r>
            <a:r>
              <a:rPr lang="en-US" dirty="0">
                <a:solidFill>
                  <a:srgbClr val="FF0000"/>
                </a:solidFill>
              </a:rPr>
              <a:t>the matrix supports the load whilst small particles act to stop crack </a:t>
            </a:r>
            <a:r>
              <a:rPr lang="en-US" dirty="0"/>
              <a:t>propagation through the matrix material. </a:t>
            </a:r>
          </a:p>
          <a:p>
            <a:pPr algn="just" rtl="0">
              <a:lnSpc>
                <a:spcPct val="150000"/>
              </a:lnSpc>
            </a:pPr>
            <a:r>
              <a:rPr lang="en-US" dirty="0"/>
              <a:t>•We can see examples of particulate composites with all three material types (metals, polymers, and ceramics).</a:t>
            </a:r>
            <a:endParaRPr lang="ar-IQ" dirty="0"/>
          </a:p>
        </p:txBody>
      </p:sp>
    </p:spTree>
    <p:extLst>
      <p:ext uri="{BB962C8B-B14F-4D97-AF65-F5344CB8AC3E}">
        <p14:creationId xmlns:p14="http://schemas.microsoft.com/office/powerpoint/2010/main" val="2156087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45660" y="218364"/>
            <a:ext cx="11750722" cy="6441743"/>
          </a:xfrm>
        </p:spPr>
        <p:txBody>
          <a:bodyPr/>
          <a:lstStyle/>
          <a:p>
            <a:pPr algn="l" rtl="0"/>
            <a:r>
              <a:rPr lang="en-US" b="1" dirty="0"/>
              <a:t>3. </a:t>
            </a:r>
            <a:r>
              <a:rPr lang="en-US" b="1" dirty="0" smtClean="0"/>
              <a:t>Nanoparticles </a:t>
            </a:r>
            <a:r>
              <a:rPr lang="en-US" dirty="0"/>
              <a:t>under </a:t>
            </a:r>
            <a:r>
              <a:rPr lang="en-US" dirty="0">
                <a:solidFill>
                  <a:srgbClr val="FF0000"/>
                </a:solidFill>
              </a:rPr>
              <a:t>10-5 mm (below 10 nm), </a:t>
            </a:r>
            <a:r>
              <a:rPr lang="en-US" dirty="0"/>
              <a:t>recognizable by a </a:t>
            </a:r>
            <a:r>
              <a:rPr lang="en-US" b="1" dirty="0">
                <a:solidFill>
                  <a:srgbClr val="FF0000"/>
                </a:solidFill>
              </a:rPr>
              <a:t>transmission electron </a:t>
            </a:r>
            <a:r>
              <a:rPr lang="en-US" b="1" dirty="0" smtClean="0">
                <a:solidFill>
                  <a:srgbClr val="FF0000"/>
                </a:solidFill>
              </a:rPr>
              <a:t>microscope (TEM)</a:t>
            </a:r>
            <a:r>
              <a:rPr lang="en-US" dirty="0" smtClean="0"/>
              <a:t>. </a:t>
            </a:r>
            <a:endParaRPr lang="en-US" dirty="0"/>
          </a:p>
          <a:p>
            <a:pPr algn="just" rtl="0"/>
            <a:r>
              <a:rPr lang="en-US" dirty="0"/>
              <a:t> </a:t>
            </a:r>
            <a:r>
              <a:rPr lang="en-US" b="1" dirty="0"/>
              <a:t>For effective reinforcement</a:t>
            </a:r>
            <a:r>
              <a:rPr lang="en-US" dirty="0"/>
              <a:t>, the particles should be </a:t>
            </a:r>
            <a:r>
              <a:rPr lang="en-US" b="1" dirty="0">
                <a:solidFill>
                  <a:srgbClr val="FF0000"/>
                </a:solidFill>
              </a:rPr>
              <a:t>small</a:t>
            </a:r>
            <a:r>
              <a:rPr lang="en-US" dirty="0"/>
              <a:t> and </a:t>
            </a:r>
            <a:r>
              <a:rPr lang="en-US" b="1" dirty="0">
                <a:solidFill>
                  <a:srgbClr val="FF0000"/>
                </a:solidFill>
              </a:rPr>
              <a:t>evenly distributed </a:t>
            </a:r>
            <a:r>
              <a:rPr lang="en-US" dirty="0"/>
              <a:t>throughout the matrix(. It is therefore necessary when producing the composite by adding dispersion particles to the melt to (often) use intensive mixing. </a:t>
            </a:r>
          </a:p>
          <a:p>
            <a:pPr algn="l" rtl="0"/>
            <a:r>
              <a:rPr lang="en-US" dirty="0"/>
              <a:t>The volume fraction of the two phases </a:t>
            </a:r>
            <a:r>
              <a:rPr lang="en-US" dirty="0" smtClean="0"/>
              <a:t>influence </a:t>
            </a:r>
            <a:r>
              <a:rPr lang="en-US" dirty="0"/>
              <a:t>the behavior; </a:t>
            </a:r>
            <a:r>
              <a:rPr lang="en-US" b="1" dirty="0" smtClean="0">
                <a:solidFill>
                  <a:srgbClr val="FF0000"/>
                </a:solidFill>
              </a:rPr>
              <a:t>mechanical </a:t>
            </a:r>
            <a:r>
              <a:rPr lang="en-US" b="1" dirty="0">
                <a:solidFill>
                  <a:srgbClr val="FF0000"/>
                </a:solidFill>
              </a:rPr>
              <a:t>properties are enhanced with increasing particulate content. </a:t>
            </a:r>
            <a:endParaRPr lang="ar-IQ" b="1" dirty="0">
              <a:solidFill>
                <a:srgbClr val="FF0000"/>
              </a:solidFill>
            </a:endParaRPr>
          </a:p>
        </p:txBody>
      </p:sp>
    </p:spTree>
    <p:extLst>
      <p:ext uri="{BB962C8B-B14F-4D97-AF65-F5344CB8AC3E}">
        <p14:creationId xmlns:p14="http://schemas.microsoft.com/office/powerpoint/2010/main" val="27267939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fld id="{B7F11D00-1908-421F-AC5F-12A56C7C7260}" type="slidenum">
              <a:rPr lang="en-US" altLang="ar-IQ" sz="1200">
                <a:latin typeface="Arial" panose="020B0604020202020204" pitchFamily="34" charset="0"/>
              </a:rPr>
              <a:pPr/>
              <a:t>17</a:t>
            </a:fld>
            <a:endParaRPr lang="en-US" altLang="ar-IQ" sz="1200">
              <a:latin typeface="Arial" panose="020B0604020202020204" pitchFamily="34" charset="0"/>
            </a:endParaRPr>
          </a:p>
        </p:txBody>
      </p:sp>
      <p:sp>
        <p:nvSpPr>
          <p:cNvPr id="15363" name="Rectangle 3"/>
          <p:cNvSpPr>
            <a:spLocks noChangeArrowheads="1"/>
          </p:cNvSpPr>
          <p:nvPr/>
        </p:nvSpPr>
        <p:spPr bwMode="auto">
          <a:xfrm>
            <a:off x="1855671" y="1708150"/>
            <a:ext cx="5100755"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dirty="0">
                <a:latin typeface="Arial" panose="020B0604020202020204" pitchFamily="34" charset="0"/>
              </a:rPr>
              <a:t>•  </a:t>
            </a:r>
            <a:r>
              <a:rPr lang="en-US" altLang="ar-IQ" dirty="0">
                <a:solidFill>
                  <a:srgbClr val="CC0000"/>
                </a:solidFill>
                <a:latin typeface="Arial" panose="020B0604020202020204" pitchFamily="34" charset="0"/>
              </a:rPr>
              <a:t>Elastic modulus</a:t>
            </a:r>
            <a:r>
              <a:rPr lang="en-US" altLang="ar-IQ" dirty="0">
                <a:latin typeface="Arial" panose="020B0604020202020204" pitchFamily="34" charset="0"/>
              </a:rPr>
              <a:t>, </a:t>
            </a:r>
            <a:r>
              <a:rPr lang="en-US" altLang="ar-IQ" i="1" dirty="0" err="1">
                <a:latin typeface="Arial" panose="020B0604020202020204" pitchFamily="34" charset="0"/>
              </a:rPr>
              <a:t>E</a:t>
            </a:r>
            <a:r>
              <a:rPr lang="en-US" altLang="ar-IQ" sz="3200" i="1" baseline="-15000" dirty="0" err="1">
                <a:latin typeface="Arial" panose="020B0604020202020204" pitchFamily="34" charset="0"/>
              </a:rPr>
              <a:t>c</a:t>
            </a:r>
            <a:r>
              <a:rPr lang="en-US" altLang="ar-IQ" dirty="0">
                <a:latin typeface="Arial" panose="020B0604020202020204" pitchFamily="34" charset="0"/>
              </a:rPr>
              <a:t>, of composites:</a:t>
            </a:r>
          </a:p>
          <a:p>
            <a:r>
              <a:rPr lang="en-US" altLang="ar-IQ" sz="2200" dirty="0">
                <a:latin typeface="Arial" panose="020B0604020202020204" pitchFamily="34" charset="0"/>
              </a:rPr>
              <a:t>    -- two “rule of mixture” extremes:</a:t>
            </a:r>
          </a:p>
        </p:txBody>
      </p:sp>
      <p:sp>
        <p:nvSpPr>
          <p:cNvPr id="339972" name="Rectangle 4"/>
          <p:cNvSpPr>
            <a:spLocks noChangeArrowheads="1"/>
          </p:cNvSpPr>
          <p:nvPr/>
        </p:nvSpPr>
        <p:spPr bwMode="auto">
          <a:xfrm>
            <a:off x="1855577" y="5213350"/>
            <a:ext cx="8294898" cy="1046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l" rtl="0"/>
            <a:r>
              <a:rPr lang="en-US" altLang="ar-IQ" dirty="0">
                <a:latin typeface="Arial" panose="020B0604020202020204" pitchFamily="34" charset="0"/>
              </a:rPr>
              <a:t>•  Application to other properties:</a:t>
            </a:r>
          </a:p>
          <a:p>
            <a:pPr algn="l" rtl="0"/>
            <a:r>
              <a:rPr lang="en-US" altLang="ar-IQ" sz="2200" dirty="0">
                <a:latin typeface="Arial" panose="020B0604020202020204" pitchFamily="34" charset="0"/>
              </a:rPr>
              <a:t>    -- </a:t>
            </a:r>
            <a:r>
              <a:rPr lang="en-US" altLang="ar-IQ" sz="2200" dirty="0">
                <a:solidFill>
                  <a:srgbClr val="CC0000"/>
                </a:solidFill>
                <a:latin typeface="Arial" panose="020B0604020202020204" pitchFamily="34" charset="0"/>
              </a:rPr>
              <a:t>Electrical conductivity</a:t>
            </a:r>
            <a:r>
              <a:rPr lang="en-US" altLang="ar-IQ" sz="2200" dirty="0">
                <a:latin typeface="Arial" panose="020B0604020202020204" pitchFamily="34" charset="0"/>
              </a:rPr>
              <a:t>, </a:t>
            </a:r>
            <a:r>
              <a:rPr lang="en-US" altLang="ar-IQ" sz="2200" dirty="0">
                <a:latin typeface="Symbol" panose="05050102010706020507" pitchFamily="18" charset="2"/>
              </a:rPr>
              <a:t>s</a:t>
            </a:r>
            <a:r>
              <a:rPr lang="en-US" altLang="ar-IQ" sz="2800" i="1" baseline="-15000" dirty="0">
                <a:latin typeface="Arial" panose="020B0604020202020204" pitchFamily="34" charset="0"/>
              </a:rPr>
              <a:t>e</a:t>
            </a:r>
            <a:r>
              <a:rPr lang="en-US" altLang="ar-IQ" sz="2200" dirty="0">
                <a:latin typeface="Arial" panose="020B0604020202020204" pitchFamily="34" charset="0"/>
              </a:rPr>
              <a:t>:  Replace </a:t>
            </a:r>
            <a:r>
              <a:rPr lang="en-US" altLang="ar-IQ" sz="2200" i="1" dirty="0">
                <a:latin typeface="Arial" panose="020B0604020202020204" pitchFamily="34" charset="0"/>
              </a:rPr>
              <a:t>E</a:t>
            </a:r>
            <a:r>
              <a:rPr lang="en-US" altLang="ar-IQ" sz="2200" dirty="0">
                <a:latin typeface="Arial" panose="020B0604020202020204" pitchFamily="34" charset="0"/>
              </a:rPr>
              <a:t>’s in equations with </a:t>
            </a:r>
            <a:r>
              <a:rPr lang="en-US" altLang="ar-IQ" sz="2200" dirty="0" err="1">
                <a:latin typeface="Symbol" panose="05050102010706020507" pitchFamily="18" charset="2"/>
              </a:rPr>
              <a:t>s</a:t>
            </a:r>
            <a:r>
              <a:rPr lang="en-US" altLang="ar-IQ" sz="2800" i="1" baseline="-15000" dirty="0" err="1">
                <a:latin typeface="Arial" panose="020B0604020202020204" pitchFamily="34" charset="0"/>
              </a:rPr>
              <a:t>e</a:t>
            </a:r>
            <a:r>
              <a:rPr lang="en-US" altLang="ar-IQ" sz="2200" dirty="0" err="1">
                <a:latin typeface="Arial" panose="020B0604020202020204" pitchFamily="34" charset="0"/>
              </a:rPr>
              <a:t>’s</a:t>
            </a:r>
            <a:r>
              <a:rPr lang="en-US" altLang="ar-IQ" sz="2200" dirty="0">
                <a:latin typeface="Arial" panose="020B0604020202020204" pitchFamily="34" charset="0"/>
              </a:rPr>
              <a:t>.</a:t>
            </a:r>
          </a:p>
          <a:p>
            <a:pPr algn="l" rtl="0"/>
            <a:r>
              <a:rPr lang="en-US" altLang="ar-IQ" sz="2200" dirty="0">
                <a:latin typeface="Arial" panose="020B0604020202020204" pitchFamily="34" charset="0"/>
              </a:rPr>
              <a:t>    -- </a:t>
            </a:r>
            <a:r>
              <a:rPr lang="en-US" altLang="ar-IQ" sz="2200" dirty="0">
                <a:solidFill>
                  <a:srgbClr val="CC0000"/>
                </a:solidFill>
                <a:latin typeface="Arial" panose="020B0604020202020204" pitchFamily="34" charset="0"/>
              </a:rPr>
              <a:t>Thermal conductivity</a:t>
            </a:r>
            <a:r>
              <a:rPr lang="en-US" altLang="ar-IQ" sz="2200" dirty="0">
                <a:latin typeface="Arial" panose="020B0604020202020204" pitchFamily="34" charset="0"/>
              </a:rPr>
              <a:t>, </a:t>
            </a:r>
            <a:r>
              <a:rPr lang="en-US" altLang="ar-IQ" sz="2200" i="1" dirty="0">
                <a:latin typeface="Arial" panose="020B0604020202020204" pitchFamily="34" charset="0"/>
              </a:rPr>
              <a:t>k</a:t>
            </a:r>
            <a:r>
              <a:rPr lang="en-US" altLang="ar-IQ" sz="2200" dirty="0">
                <a:latin typeface="Arial" panose="020B0604020202020204" pitchFamily="34" charset="0"/>
              </a:rPr>
              <a:t>:  Replace </a:t>
            </a:r>
            <a:r>
              <a:rPr lang="en-US" altLang="ar-IQ" sz="2200" i="1" dirty="0">
                <a:latin typeface="Arial" panose="020B0604020202020204" pitchFamily="34" charset="0"/>
              </a:rPr>
              <a:t>E</a:t>
            </a:r>
            <a:r>
              <a:rPr lang="en-US" altLang="ar-IQ" sz="2200" dirty="0">
                <a:latin typeface="Arial" panose="020B0604020202020204" pitchFamily="34" charset="0"/>
              </a:rPr>
              <a:t>’s in equations with </a:t>
            </a:r>
            <a:r>
              <a:rPr lang="en-US" altLang="ar-IQ" sz="2200" i="1" dirty="0">
                <a:latin typeface="Arial" panose="020B0604020202020204" pitchFamily="34" charset="0"/>
              </a:rPr>
              <a:t>k</a:t>
            </a:r>
            <a:r>
              <a:rPr lang="en-US" altLang="ar-IQ" sz="2200" dirty="0">
                <a:latin typeface="Arial" panose="020B0604020202020204" pitchFamily="34" charset="0"/>
              </a:rPr>
              <a:t>’s.</a:t>
            </a:r>
          </a:p>
        </p:txBody>
      </p:sp>
      <p:sp>
        <p:nvSpPr>
          <p:cNvPr id="15365" name="Rectangle 8"/>
          <p:cNvSpPr>
            <a:spLocks noChangeArrowheads="1"/>
          </p:cNvSpPr>
          <p:nvPr/>
        </p:nvSpPr>
        <p:spPr bwMode="auto">
          <a:xfrm>
            <a:off x="8458200" y="3200401"/>
            <a:ext cx="17526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200">
                <a:solidFill>
                  <a:srgbClr val="000000"/>
                </a:solidFill>
                <a:latin typeface="Arial" panose="020B0604020202020204" pitchFamily="34" charset="0"/>
              </a:rPr>
              <a:t>Adapted from Fig. 16.3, </a:t>
            </a:r>
            <a:r>
              <a:rPr lang="en-US" altLang="ar-IQ" sz="1200" i="1">
                <a:solidFill>
                  <a:srgbClr val="000000"/>
                </a:solidFill>
                <a:latin typeface="Arial" panose="020B0604020202020204" pitchFamily="34" charset="0"/>
              </a:rPr>
              <a:t>Callister &amp; Rethwisch 8e</a:t>
            </a:r>
            <a:r>
              <a:rPr lang="en-US" altLang="ar-IQ" sz="1200">
                <a:solidFill>
                  <a:srgbClr val="000000"/>
                </a:solidFill>
                <a:latin typeface="Arial" panose="020B0604020202020204" pitchFamily="34" charset="0"/>
              </a:rPr>
              <a:t>. (Fig. 16.3 is from R.H. Krock, </a:t>
            </a:r>
            <a:r>
              <a:rPr lang="en-US" altLang="ar-IQ" sz="1200" i="1">
                <a:solidFill>
                  <a:srgbClr val="000000"/>
                </a:solidFill>
                <a:latin typeface="Arial" panose="020B0604020202020204" pitchFamily="34" charset="0"/>
              </a:rPr>
              <a:t>ASTM Proc</a:t>
            </a:r>
            <a:r>
              <a:rPr lang="en-US" altLang="ar-IQ" sz="1200">
                <a:solidFill>
                  <a:srgbClr val="000000"/>
                </a:solidFill>
                <a:latin typeface="Arial" panose="020B0604020202020204" pitchFamily="34" charset="0"/>
              </a:rPr>
              <a:t>, Vol. 63, 1963.)</a:t>
            </a:r>
          </a:p>
        </p:txBody>
      </p:sp>
      <p:sp>
        <p:nvSpPr>
          <p:cNvPr id="15366" name="Rectangle 9"/>
          <p:cNvSpPr>
            <a:spLocks noGrp="1" noChangeArrowheads="1"/>
          </p:cNvSpPr>
          <p:nvPr>
            <p:ph type="title" idx="4294967295"/>
          </p:nvPr>
        </p:nvSpPr>
        <p:spPr>
          <a:xfrm>
            <a:off x="223838" y="160129"/>
            <a:ext cx="10515600" cy="484119"/>
          </a:xfrm>
        </p:spPr>
        <p:txBody>
          <a:bodyPr>
            <a:normAutofit fontScale="90000"/>
          </a:bodyPr>
          <a:lstStyle/>
          <a:p>
            <a:pPr algn="ctr" rtl="0"/>
            <a:r>
              <a:rPr lang="en-US" altLang="ar-IQ" sz="3200" dirty="0">
                <a:ea typeface="ＭＳ Ｐゴシック" panose="020B0600070205080204" pitchFamily="34" charset="-128"/>
              </a:rPr>
              <a:t>Classification: Particle-Reinforced (iii)</a:t>
            </a:r>
          </a:p>
        </p:txBody>
      </p:sp>
      <p:grpSp>
        <p:nvGrpSpPr>
          <p:cNvPr id="2" name="Group 122"/>
          <p:cNvGrpSpPr>
            <a:grpSpLocks/>
          </p:cNvGrpSpPr>
          <p:nvPr/>
        </p:nvGrpSpPr>
        <p:grpSpPr bwMode="auto">
          <a:xfrm>
            <a:off x="4600575" y="3173413"/>
            <a:ext cx="3703638" cy="1308100"/>
            <a:chOff x="1938" y="1999"/>
            <a:chExt cx="2333" cy="824"/>
          </a:xfrm>
        </p:grpSpPr>
        <p:sp>
          <p:nvSpPr>
            <p:cNvPr id="15451" name="Freeform 18"/>
            <p:cNvSpPr>
              <a:spLocks/>
            </p:cNvSpPr>
            <p:nvPr/>
          </p:nvSpPr>
          <p:spPr bwMode="auto">
            <a:xfrm>
              <a:off x="1938" y="1999"/>
              <a:ext cx="1277" cy="824"/>
            </a:xfrm>
            <a:custGeom>
              <a:avLst/>
              <a:gdLst>
                <a:gd name="T0" fmla="*/ 0 w 1277"/>
                <a:gd name="T1" fmla="*/ 824 h 824"/>
                <a:gd name="T2" fmla="*/ 78 w 1277"/>
                <a:gd name="T3" fmla="*/ 806 h 824"/>
                <a:gd name="T4" fmla="*/ 155 w 1277"/>
                <a:gd name="T5" fmla="*/ 788 h 824"/>
                <a:gd name="T6" fmla="*/ 257 w 1277"/>
                <a:gd name="T7" fmla="*/ 758 h 824"/>
                <a:gd name="T8" fmla="*/ 358 w 1277"/>
                <a:gd name="T9" fmla="*/ 722 h 824"/>
                <a:gd name="T10" fmla="*/ 466 w 1277"/>
                <a:gd name="T11" fmla="*/ 675 h 824"/>
                <a:gd name="T12" fmla="*/ 579 w 1277"/>
                <a:gd name="T13" fmla="*/ 621 h 824"/>
                <a:gd name="T14" fmla="*/ 698 w 1277"/>
                <a:gd name="T15" fmla="*/ 549 h 824"/>
                <a:gd name="T16" fmla="*/ 758 w 1277"/>
                <a:gd name="T17" fmla="*/ 513 h 824"/>
                <a:gd name="T18" fmla="*/ 824 w 1277"/>
                <a:gd name="T19" fmla="*/ 472 h 824"/>
                <a:gd name="T20" fmla="*/ 931 w 1277"/>
                <a:gd name="T21" fmla="*/ 394 h 824"/>
                <a:gd name="T22" fmla="*/ 1038 w 1277"/>
                <a:gd name="T23" fmla="*/ 305 h 824"/>
                <a:gd name="T24" fmla="*/ 1110 w 1277"/>
                <a:gd name="T25" fmla="*/ 227 h 824"/>
                <a:gd name="T26" fmla="*/ 1176 w 1277"/>
                <a:gd name="T27" fmla="*/ 143 h 824"/>
                <a:gd name="T28" fmla="*/ 1229 w 1277"/>
                <a:gd name="T29" fmla="*/ 72 h 824"/>
                <a:gd name="T30" fmla="*/ 1277 w 1277"/>
                <a:gd name="T31" fmla="*/ 0 h 824"/>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277"/>
                <a:gd name="T49" fmla="*/ 0 h 824"/>
                <a:gd name="T50" fmla="*/ 1277 w 1277"/>
                <a:gd name="T51" fmla="*/ 824 h 824"/>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277" h="824">
                  <a:moveTo>
                    <a:pt x="0" y="824"/>
                  </a:moveTo>
                  <a:lnTo>
                    <a:pt x="78" y="806"/>
                  </a:lnTo>
                  <a:lnTo>
                    <a:pt x="155" y="788"/>
                  </a:lnTo>
                  <a:lnTo>
                    <a:pt x="257" y="758"/>
                  </a:lnTo>
                  <a:lnTo>
                    <a:pt x="358" y="722"/>
                  </a:lnTo>
                  <a:lnTo>
                    <a:pt x="466" y="675"/>
                  </a:lnTo>
                  <a:lnTo>
                    <a:pt x="579" y="621"/>
                  </a:lnTo>
                  <a:lnTo>
                    <a:pt x="698" y="549"/>
                  </a:lnTo>
                  <a:lnTo>
                    <a:pt x="758" y="513"/>
                  </a:lnTo>
                  <a:lnTo>
                    <a:pt x="824" y="472"/>
                  </a:lnTo>
                  <a:lnTo>
                    <a:pt x="931" y="394"/>
                  </a:lnTo>
                  <a:lnTo>
                    <a:pt x="1038" y="305"/>
                  </a:lnTo>
                  <a:lnTo>
                    <a:pt x="1110" y="227"/>
                  </a:lnTo>
                  <a:lnTo>
                    <a:pt x="1176" y="143"/>
                  </a:lnTo>
                  <a:lnTo>
                    <a:pt x="1229" y="72"/>
                  </a:lnTo>
                  <a:lnTo>
                    <a:pt x="1277" y="0"/>
                  </a:lnTo>
                </a:path>
              </a:pathLst>
            </a:custGeom>
            <a:noFill/>
            <a:ln w="28575">
              <a:solidFill>
                <a:schemeClr val="accent2"/>
              </a:solidFill>
              <a:round/>
              <a:headEnd/>
              <a:tailEnd/>
            </a:ln>
            <a:extLst>
              <a:ext uri="{909E8E84-426E-40DD-AFC4-6F175D3DCCD1}">
                <a14:hiddenFill xmlns:a14="http://schemas.microsoft.com/office/drawing/2010/main">
                  <a:solidFill>
                    <a:srgbClr val="FFFFFF"/>
                  </a:solidFill>
                </a14:hiddenFill>
              </a:ext>
            </a:extLst>
          </p:spPr>
          <p:txBody>
            <a:bodyPr/>
            <a:lstStyle/>
            <a:p>
              <a:endParaRPr lang="ar-IQ"/>
            </a:p>
          </p:txBody>
        </p:sp>
        <p:grpSp>
          <p:nvGrpSpPr>
            <p:cNvPr id="15452" name="Group 68"/>
            <p:cNvGrpSpPr>
              <a:grpSpLocks/>
            </p:cNvGrpSpPr>
            <p:nvPr/>
          </p:nvGrpSpPr>
          <p:grpSpPr bwMode="auto">
            <a:xfrm>
              <a:off x="3060" y="2107"/>
              <a:ext cx="316" cy="125"/>
              <a:chOff x="3060" y="2107"/>
              <a:chExt cx="316" cy="125"/>
            </a:xfrm>
          </p:grpSpPr>
          <p:sp>
            <p:nvSpPr>
              <p:cNvPr id="15471" name="Freeform 66"/>
              <p:cNvSpPr>
                <a:spLocks/>
              </p:cNvSpPr>
              <p:nvPr/>
            </p:nvSpPr>
            <p:spPr bwMode="auto">
              <a:xfrm>
                <a:off x="3060" y="2148"/>
                <a:ext cx="95" cy="84"/>
              </a:xfrm>
              <a:custGeom>
                <a:avLst/>
                <a:gdLst>
                  <a:gd name="T0" fmla="*/ 0 w 95"/>
                  <a:gd name="T1" fmla="*/ 72 h 84"/>
                  <a:gd name="T2" fmla="*/ 72 w 95"/>
                  <a:gd name="T3" fmla="*/ 0 h 84"/>
                  <a:gd name="T4" fmla="*/ 54 w 95"/>
                  <a:gd name="T5" fmla="*/ 54 h 84"/>
                  <a:gd name="T6" fmla="*/ 95 w 95"/>
                  <a:gd name="T7" fmla="*/ 84 h 84"/>
                  <a:gd name="T8" fmla="*/ 0 w 95"/>
                  <a:gd name="T9" fmla="*/ 72 h 84"/>
                  <a:gd name="T10" fmla="*/ 0 60000 65536"/>
                  <a:gd name="T11" fmla="*/ 0 60000 65536"/>
                  <a:gd name="T12" fmla="*/ 0 60000 65536"/>
                  <a:gd name="T13" fmla="*/ 0 60000 65536"/>
                  <a:gd name="T14" fmla="*/ 0 60000 65536"/>
                  <a:gd name="T15" fmla="*/ 0 w 95"/>
                  <a:gd name="T16" fmla="*/ 0 h 84"/>
                  <a:gd name="T17" fmla="*/ 95 w 95"/>
                  <a:gd name="T18" fmla="*/ 84 h 84"/>
                </a:gdLst>
                <a:ahLst/>
                <a:cxnLst>
                  <a:cxn ang="T10">
                    <a:pos x="T0" y="T1"/>
                  </a:cxn>
                  <a:cxn ang="T11">
                    <a:pos x="T2" y="T3"/>
                  </a:cxn>
                  <a:cxn ang="T12">
                    <a:pos x="T4" y="T5"/>
                  </a:cxn>
                  <a:cxn ang="T13">
                    <a:pos x="T6" y="T7"/>
                  </a:cxn>
                  <a:cxn ang="T14">
                    <a:pos x="T8" y="T9"/>
                  </a:cxn>
                </a:cxnLst>
                <a:rect l="T15" t="T16" r="T17" b="T18"/>
                <a:pathLst>
                  <a:path w="95" h="84">
                    <a:moveTo>
                      <a:pt x="0" y="72"/>
                    </a:moveTo>
                    <a:lnTo>
                      <a:pt x="72" y="0"/>
                    </a:lnTo>
                    <a:lnTo>
                      <a:pt x="54" y="54"/>
                    </a:lnTo>
                    <a:lnTo>
                      <a:pt x="95" y="84"/>
                    </a:lnTo>
                    <a:lnTo>
                      <a:pt x="0" y="72"/>
                    </a:lnTo>
                    <a:close/>
                  </a:path>
                </a:pathLst>
              </a:custGeom>
              <a:solidFill>
                <a:srgbClr val="000000"/>
              </a:solidFill>
              <a:ln w="9525">
                <a:solidFill>
                  <a:srgbClr val="000000"/>
                </a:solidFill>
                <a:round/>
                <a:headEnd/>
                <a:tailEnd/>
              </a:ln>
            </p:spPr>
            <p:txBody>
              <a:bodyPr/>
              <a:lstStyle/>
              <a:p>
                <a:endParaRPr lang="ar-IQ"/>
              </a:p>
            </p:txBody>
          </p:sp>
          <p:sp>
            <p:nvSpPr>
              <p:cNvPr id="15472" name="Line 67"/>
              <p:cNvSpPr>
                <a:spLocks noChangeShapeType="1"/>
              </p:cNvSpPr>
              <p:nvPr/>
            </p:nvSpPr>
            <p:spPr bwMode="auto">
              <a:xfrm flipV="1">
                <a:off x="3114" y="2107"/>
                <a:ext cx="262" cy="9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grpSp>
        <p:grpSp>
          <p:nvGrpSpPr>
            <p:cNvPr id="15453" name="Group 120"/>
            <p:cNvGrpSpPr>
              <a:grpSpLocks/>
            </p:cNvGrpSpPr>
            <p:nvPr/>
          </p:nvGrpSpPr>
          <p:grpSpPr bwMode="auto">
            <a:xfrm>
              <a:off x="3406" y="2011"/>
              <a:ext cx="865" cy="604"/>
              <a:chOff x="3406" y="2011"/>
              <a:chExt cx="865" cy="604"/>
            </a:xfrm>
          </p:grpSpPr>
          <p:sp>
            <p:nvSpPr>
              <p:cNvPr id="15454" name="Rectangle 69"/>
              <p:cNvSpPr>
                <a:spLocks noChangeArrowheads="1"/>
              </p:cNvSpPr>
              <p:nvPr/>
            </p:nvSpPr>
            <p:spPr bwMode="auto">
              <a:xfrm>
                <a:off x="3430" y="2011"/>
                <a:ext cx="6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a:solidFill>
                      <a:srgbClr val="003399"/>
                    </a:solidFill>
                    <a:latin typeface="Arial" panose="020B0604020202020204" pitchFamily="34" charset="0"/>
                  </a:rPr>
                  <a:t>lower limit:</a:t>
                </a:r>
                <a:endParaRPr lang="en-US" altLang="ar-IQ">
                  <a:solidFill>
                    <a:srgbClr val="003399"/>
                  </a:solidFill>
                  <a:latin typeface="Arial" panose="020B0604020202020204" pitchFamily="34" charset="0"/>
                </a:endParaRPr>
              </a:p>
            </p:txBody>
          </p:sp>
          <p:sp>
            <p:nvSpPr>
              <p:cNvPr id="15455" name="Rectangle 70"/>
              <p:cNvSpPr>
                <a:spLocks noChangeArrowheads="1"/>
              </p:cNvSpPr>
              <p:nvPr/>
            </p:nvSpPr>
            <p:spPr bwMode="auto">
              <a:xfrm>
                <a:off x="3460" y="2208"/>
                <a:ext cx="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a:solidFill>
                      <a:srgbClr val="003399"/>
                    </a:solidFill>
                    <a:latin typeface="Arial" panose="020B0604020202020204" pitchFamily="34" charset="0"/>
                  </a:rPr>
                  <a:t>1</a:t>
                </a:r>
                <a:endParaRPr lang="en-US" altLang="ar-IQ">
                  <a:solidFill>
                    <a:srgbClr val="003399"/>
                  </a:solidFill>
                  <a:latin typeface="Arial" panose="020B0604020202020204" pitchFamily="34" charset="0"/>
                </a:endParaRPr>
              </a:p>
            </p:txBody>
          </p:sp>
          <p:sp>
            <p:nvSpPr>
              <p:cNvPr id="15456" name="Rectangle 71"/>
              <p:cNvSpPr>
                <a:spLocks noChangeArrowheads="1"/>
              </p:cNvSpPr>
              <p:nvPr/>
            </p:nvSpPr>
            <p:spPr bwMode="auto">
              <a:xfrm>
                <a:off x="3406" y="2411"/>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i="1">
                    <a:solidFill>
                      <a:srgbClr val="003399"/>
                    </a:solidFill>
                    <a:latin typeface="Arial" panose="020B0604020202020204" pitchFamily="34" charset="0"/>
                  </a:rPr>
                  <a:t>E</a:t>
                </a:r>
                <a:endParaRPr lang="en-US" altLang="ar-IQ" i="1">
                  <a:solidFill>
                    <a:srgbClr val="003399"/>
                  </a:solidFill>
                  <a:latin typeface="Arial" panose="020B0604020202020204" pitchFamily="34" charset="0"/>
                </a:endParaRPr>
              </a:p>
            </p:txBody>
          </p:sp>
          <p:sp>
            <p:nvSpPr>
              <p:cNvPr id="15457" name="Rectangle 72"/>
              <p:cNvSpPr>
                <a:spLocks noChangeArrowheads="1"/>
              </p:cNvSpPr>
              <p:nvPr/>
            </p:nvSpPr>
            <p:spPr bwMode="auto">
              <a:xfrm>
                <a:off x="3502" y="2471"/>
                <a:ext cx="6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500" i="1">
                    <a:solidFill>
                      <a:srgbClr val="003399"/>
                    </a:solidFill>
                    <a:latin typeface="Arial" panose="020B0604020202020204" pitchFamily="34" charset="0"/>
                  </a:rPr>
                  <a:t>c</a:t>
                </a:r>
                <a:endParaRPr lang="en-US" altLang="ar-IQ" i="1">
                  <a:solidFill>
                    <a:srgbClr val="003399"/>
                  </a:solidFill>
                  <a:latin typeface="Arial" panose="020B0604020202020204" pitchFamily="34" charset="0"/>
                </a:endParaRPr>
              </a:p>
            </p:txBody>
          </p:sp>
          <p:sp>
            <p:nvSpPr>
              <p:cNvPr id="15458" name="Line 73"/>
              <p:cNvSpPr>
                <a:spLocks noChangeShapeType="1"/>
              </p:cNvSpPr>
              <p:nvPr/>
            </p:nvSpPr>
            <p:spPr bwMode="auto">
              <a:xfrm>
                <a:off x="3412" y="2393"/>
                <a:ext cx="167"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5459" name="Rectangle 74"/>
              <p:cNvSpPr>
                <a:spLocks noChangeArrowheads="1"/>
              </p:cNvSpPr>
              <p:nvPr/>
            </p:nvSpPr>
            <p:spPr bwMode="auto">
              <a:xfrm>
                <a:off x="3621" y="2286"/>
                <a:ext cx="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a:solidFill>
                      <a:srgbClr val="003399"/>
                    </a:solidFill>
                    <a:latin typeface="Arial" panose="020B0604020202020204" pitchFamily="34" charset="0"/>
                  </a:rPr>
                  <a:t>=</a:t>
                </a:r>
                <a:endParaRPr lang="en-US" altLang="ar-IQ">
                  <a:solidFill>
                    <a:srgbClr val="003399"/>
                  </a:solidFill>
                  <a:latin typeface="Arial" panose="020B0604020202020204" pitchFamily="34" charset="0"/>
                </a:endParaRPr>
              </a:p>
            </p:txBody>
          </p:sp>
          <p:sp>
            <p:nvSpPr>
              <p:cNvPr id="15460" name="Rectangle 75"/>
              <p:cNvSpPr>
                <a:spLocks noChangeArrowheads="1"/>
              </p:cNvSpPr>
              <p:nvPr/>
            </p:nvSpPr>
            <p:spPr bwMode="auto">
              <a:xfrm>
                <a:off x="3746" y="2208"/>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i="1">
                    <a:solidFill>
                      <a:srgbClr val="003399"/>
                    </a:solidFill>
                    <a:latin typeface="Arial" panose="020B0604020202020204" pitchFamily="34" charset="0"/>
                  </a:rPr>
                  <a:t>V</a:t>
                </a:r>
                <a:endParaRPr lang="en-US" altLang="ar-IQ" i="1">
                  <a:solidFill>
                    <a:srgbClr val="003399"/>
                  </a:solidFill>
                  <a:latin typeface="Arial" panose="020B0604020202020204" pitchFamily="34" charset="0"/>
                </a:endParaRPr>
              </a:p>
            </p:txBody>
          </p:sp>
          <p:sp>
            <p:nvSpPr>
              <p:cNvPr id="15461" name="Rectangle 76"/>
              <p:cNvSpPr>
                <a:spLocks noChangeArrowheads="1"/>
              </p:cNvSpPr>
              <p:nvPr/>
            </p:nvSpPr>
            <p:spPr bwMode="auto">
              <a:xfrm>
                <a:off x="3830" y="2250"/>
                <a:ext cx="1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500" i="1">
                    <a:solidFill>
                      <a:srgbClr val="003399"/>
                    </a:solidFill>
                    <a:latin typeface="Arial" panose="020B0604020202020204" pitchFamily="34" charset="0"/>
                  </a:rPr>
                  <a:t>m</a:t>
                </a:r>
                <a:endParaRPr lang="en-US" altLang="ar-IQ" i="1">
                  <a:solidFill>
                    <a:srgbClr val="003399"/>
                  </a:solidFill>
                  <a:latin typeface="Arial" panose="020B0604020202020204" pitchFamily="34" charset="0"/>
                </a:endParaRPr>
              </a:p>
            </p:txBody>
          </p:sp>
          <p:sp>
            <p:nvSpPr>
              <p:cNvPr id="15462" name="Rectangle 77"/>
              <p:cNvSpPr>
                <a:spLocks noChangeArrowheads="1"/>
              </p:cNvSpPr>
              <p:nvPr/>
            </p:nvSpPr>
            <p:spPr bwMode="auto">
              <a:xfrm>
                <a:off x="3734" y="2411"/>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i="1">
                    <a:solidFill>
                      <a:srgbClr val="003399"/>
                    </a:solidFill>
                    <a:latin typeface="Arial" panose="020B0604020202020204" pitchFamily="34" charset="0"/>
                  </a:rPr>
                  <a:t>E</a:t>
                </a:r>
                <a:endParaRPr lang="en-US" altLang="ar-IQ" i="1">
                  <a:solidFill>
                    <a:srgbClr val="003399"/>
                  </a:solidFill>
                  <a:latin typeface="Arial" panose="020B0604020202020204" pitchFamily="34" charset="0"/>
                </a:endParaRPr>
              </a:p>
            </p:txBody>
          </p:sp>
          <p:sp>
            <p:nvSpPr>
              <p:cNvPr id="15463" name="Rectangle 78"/>
              <p:cNvSpPr>
                <a:spLocks noChangeArrowheads="1"/>
              </p:cNvSpPr>
              <p:nvPr/>
            </p:nvSpPr>
            <p:spPr bwMode="auto">
              <a:xfrm>
                <a:off x="3830" y="2471"/>
                <a:ext cx="100"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500" i="1">
                    <a:solidFill>
                      <a:srgbClr val="003399"/>
                    </a:solidFill>
                    <a:latin typeface="Arial" panose="020B0604020202020204" pitchFamily="34" charset="0"/>
                  </a:rPr>
                  <a:t>m</a:t>
                </a:r>
                <a:endParaRPr lang="en-US" altLang="ar-IQ" i="1">
                  <a:solidFill>
                    <a:srgbClr val="003399"/>
                  </a:solidFill>
                  <a:latin typeface="Arial" panose="020B0604020202020204" pitchFamily="34" charset="0"/>
                </a:endParaRPr>
              </a:p>
            </p:txBody>
          </p:sp>
          <p:sp>
            <p:nvSpPr>
              <p:cNvPr id="15464" name="Line 79"/>
              <p:cNvSpPr>
                <a:spLocks noChangeShapeType="1"/>
              </p:cNvSpPr>
              <p:nvPr/>
            </p:nvSpPr>
            <p:spPr bwMode="auto">
              <a:xfrm>
                <a:off x="3740" y="2393"/>
                <a:ext cx="20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5465" name="Rectangle 80"/>
              <p:cNvSpPr>
                <a:spLocks noChangeArrowheads="1"/>
              </p:cNvSpPr>
              <p:nvPr/>
            </p:nvSpPr>
            <p:spPr bwMode="auto">
              <a:xfrm>
                <a:off x="3985" y="2286"/>
                <a:ext cx="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a:solidFill>
                      <a:srgbClr val="003399"/>
                    </a:solidFill>
                    <a:latin typeface="Arial" panose="020B0604020202020204" pitchFamily="34" charset="0"/>
                  </a:rPr>
                  <a:t>+</a:t>
                </a:r>
                <a:endParaRPr lang="en-US" altLang="ar-IQ">
                  <a:solidFill>
                    <a:srgbClr val="003399"/>
                  </a:solidFill>
                  <a:latin typeface="Arial" panose="020B0604020202020204" pitchFamily="34" charset="0"/>
                </a:endParaRPr>
              </a:p>
            </p:txBody>
          </p:sp>
          <p:sp>
            <p:nvSpPr>
              <p:cNvPr id="15466" name="Rectangle 81"/>
              <p:cNvSpPr>
                <a:spLocks noChangeArrowheads="1"/>
              </p:cNvSpPr>
              <p:nvPr/>
            </p:nvSpPr>
            <p:spPr bwMode="auto">
              <a:xfrm>
                <a:off x="4098" y="2190"/>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i="1">
                    <a:solidFill>
                      <a:srgbClr val="003399"/>
                    </a:solidFill>
                    <a:latin typeface="Arial" panose="020B0604020202020204" pitchFamily="34" charset="0"/>
                  </a:rPr>
                  <a:t>V</a:t>
                </a:r>
                <a:endParaRPr lang="en-US" altLang="ar-IQ" i="1">
                  <a:solidFill>
                    <a:srgbClr val="003399"/>
                  </a:solidFill>
                  <a:latin typeface="Arial" panose="020B0604020202020204" pitchFamily="34" charset="0"/>
                </a:endParaRPr>
              </a:p>
            </p:txBody>
          </p:sp>
          <p:sp>
            <p:nvSpPr>
              <p:cNvPr id="15467" name="Rectangle 82"/>
              <p:cNvSpPr>
                <a:spLocks noChangeArrowheads="1"/>
              </p:cNvSpPr>
              <p:nvPr/>
            </p:nvSpPr>
            <p:spPr bwMode="auto">
              <a:xfrm>
                <a:off x="4182" y="2250"/>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500" i="1">
                    <a:solidFill>
                      <a:srgbClr val="003399"/>
                    </a:solidFill>
                    <a:latin typeface="Arial" panose="020B0604020202020204" pitchFamily="34" charset="0"/>
                  </a:rPr>
                  <a:t>p</a:t>
                </a:r>
                <a:endParaRPr lang="en-US" altLang="ar-IQ" i="1">
                  <a:solidFill>
                    <a:srgbClr val="003399"/>
                  </a:solidFill>
                  <a:latin typeface="Arial" panose="020B0604020202020204" pitchFamily="34" charset="0"/>
                </a:endParaRPr>
              </a:p>
            </p:txBody>
          </p:sp>
          <p:sp>
            <p:nvSpPr>
              <p:cNvPr id="15468" name="Rectangle 83"/>
              <p:cNvSpPr>
                <a:spLocks noChangeArrowheads="1"/>
              </p:cNvSpPr>
              <p:nvPr/>
            </p:nvSpPr>
            <p:spPr bwMode="auto">
              <a:xfrm>
                <a:off x="4092" y="2411"/>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i="1">
                    <a:solidFill>
                      <a:srgbClr val="003399"/>
                    </a:solidFill>
                    <a:latin typeface="Arial" panose="020B0604020202020204" pitchFamily="34" charset="0"/>
                  </a:rPr>
                  <a:t>E</a:t>
                </a:r>
                <a:endParaRPr lang="en-US" altLang="ar-IQ" i="1">
                  <a:solidFill>
                    <a:srgbClr val="003399"/>
                  </a:solidFill>
                  <a:latin typeface="Arial" panose="020B0604020202020204" pitchFamily="34" charset="0"/>
                </a:endParaRPr>
              </a:p>
            </p:txBody>
          </p:sp>
          <p:sp>
            <p:nvSpPr>
              <p:cNvPr id="15469" name="Rectangle 84"/>
              <p:cNvSpPr>
                <a:spLocks noChangeArrowheads="1"/>
              </p:cNvSpPr>
              <p:nvPr/>
            </p:nvSpPr>
            <p:spPr bwMode="auto">
              <a:xfrm>
                <a:off x="4188" y="2471"/>
                <a:ext cx="67" cy="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500" i="1">
                    <a:solidFill>
                      <a:srgbClr val="003399"/>
                    </a:solidFill>
                    <a:latin typeface="Arial" panose="020B0604020202020204" pitchFamily="34" charset="0"/>
                  </a:rPr>
                  <a:t>p</a:t>
                </a:r>
                <a:endParaRPr lang="en-US" altLang="ar-IQ" i="1">
                  <a:solidFill>
                    <a:srgbClr val="003399"/>
                  </a:solidFill>
                  <a:latin typeface="Arial" panose="020B0604020202020204" pitchFamily="34" charset="0"/>
                </a:endParaRPr>
              </a:p>
            </p:txBody>
          </p:sp>
          <p:sp>
            <p:nvSpPr>
              <p:cNvPr id="15470" name="Line 85"/>
              <p:cNvSpPr>
                <a:spLocks noChangeShapeType="1"/>
              </p:cNvSpPr>
              <p:nvPr/>
            </p:nvSpPr>
            <p:spPr bwMode="auto">
              <a:xfrm>
                <a:off x="4098" y="2393"/>
                <a:ext cx="173" cy="1"/>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grpSp>
      </p:grpSp>
      <p:grpSp>
        <p:nvGrpSpPr>
          <p:cNvPr id="5" name="Group 153"/>
          <p:cNvGrpSpPr>
            <a:grpSpLocks/>
          </p:cNvGrpSpPr>
          <p:nvPr/>
        </p:nvGrpSpPr>
        <p:grpSpPr bwMode="auto">
          <a:xfrm>
            <a:off x="3427413" y="2473325"/>
            <a:ext cx="3200400" cy="2008188"/>
            <a:chOff x="1199" y="1558"/>
            <a:chExt cx="2016" cy="1265"/>
          </a:xfrm>
        </p:grpSpPr>
        <p:sp>
          <p:nvSpPr>
            <p:cNvPr id="15434" name="Line 17"/>
            <p:cNvSpPr>
              <a:spLocks noChangeShapeType="1"/>
            </p:cNvSpPr>
            <p:nvPr/>
          </p:nvSpPr>
          <p:spPr bwMode="auto">
            <a:xfrm flipV="1">
              <a:off x="1932" y="1981"/>
              <a:ext cx="1283" cy="842"/>
            </a:xfrm>
            <a:prstGeom prst="line">
              <a:avLst/>
            </a:prstGeom>
            <a:noFill/>
            <a:ln w="38100">
              <a:solidFill>
                <a:srgbClr val="CC0000"/>
              </a:solidFill>
              <a:round/>
              <a:headEnd/>
              <a:tailEnd/>
            </a:ln>
            <a:extLst>
              <a:ext uri="{909E8E84-426E-40DD-AFC4-6F175D3DCCD1}">
                <a14:hiddenFill xmlns:a14="http://schemas.microsoft.com/office/drawing/2010/main">
                  <a:noFill/>
                </a14:hiddenFill>
              </a:ext>
            </a:extLst>
          </p:spPr>
          <p:txBody>
            <a:bodyPr/>
            <a:lstStyle/>
            <a:p>
              <a:endParaRPr lang="ar-IQ"/>
            </a:p>
          </p:txBody>
        </p:sp>
        <p:grpSp>
          <p:nvGrpSpPr>
            <p:cNvPr id="15435" name="Group 88"/>
            <p:cNvGrpSpPr>
              <a:grpSpLocks/>
            </p:cNvGrpSpPr>
            <p:nvPr/>
          </p:nvGrpSpPr>
          <p:grpSpPr bwMode="auto">
            <a:xfrm>
              <a:off x="2213" y="1755"/>
              <a:ext cx="668" cy="435"/>
              <a:chOff x="2213" y="1755"/>
              <a:chExt cx="668" cy="435"/>
            </a:xfrm>
          </p:grpSpPr>
          <p:sp>
            <p:nvSpPr>
              <p:cNvPr id="15449" name="Freeform 86"/>
              <p:cNvSpPr>
                <a:spLocks/>
              </p:cNvSpPr>
              <p:nvPr/>
            </p:nvSpPr>
            <p:spPr bwMode="auto">
              <a:xfrm>
                <a:off x="2785" y="2107"/>
                <a:ext cx="96" cy="83"/>
              </a:xfrm>
              <a:custGeom>
                <a:avLst/>
                <a:gdLst>
                  <a:gd name="T0" fmla="*/ 96 w 96"/>
                  <a:gd name="T1" fmla="*/ 83 h 83"/>
                  <a:gd name="T2" fmla="*/ 0 w 96"/>
                  <a:gd name="T3" fmla="*/ 71 h 83"/>
                  <a:gd name="T4" fmla="*/ 48 w 96"/>
                  <a:gd name="T5" fmla="*/ 53 h 83"/>
                  <a:gd name="T6" fmla="*/ 42 w 96"/>
                  <a:gd name="T7" fmla="*/ 0 h 83"/>
                  <a:gd name="T8" fmla="*/ 96 w 96"/>
                  <a:gd name="T9" fmla="*/ 83 h 83"/>
                  <a:gd name="T10" fmla="*/ 0 60000 65536"/>
                  <a:gd name="T11" fmla="*/ 0 60000 65536"/>
                  <a:gd name="T12" fmla="*/ 0 60000 65536"/>
                  <a:gd name="T13" fmla="*/ 0 60000 65536"/>
                  <a:gd name="T14" fmla="*/ 0 60000 65536"/>
                  <a:gd name="T15" fmla="*/ 0 w 96"/>
                  <a:gd name="T16" fmla="*/ 0 h 83"/>
                  <a:gd name="T17" fmla="*/ 96 w 96"/>
                  <a:gd name="T18" fmla="*/ 83 h 83"/>
                </a:gdLst>
                <a:ahLst/>
                <a:cxnLst>
                  <a:cxn ang="T10">
                    <a:pos x="T0" y="T1"/>
                  </a:cxn>
                  <a:cxn ang="T11">
                    <a:pos x="T2" y="T3"/>
                  </a:cxn>
                  <a:cxn ang="T12">
                    <a:pos x="T4" y="T5"/>
                  </a:cxn>
                  <a:cxn ang="T13">
                    <a:pos x="T6" y="T7"/>
                  </a:cxn>
                  <a:cxn ang="T14">
                    <a:pos x="T8" y="T9"/>
                  </a:cxn>
                </a:cxnLst>
                <a:rect l="T15" t="T16" r="T17" b="T18"/>
                <a:pathLst>
                  <a:path w="96" h="83">
                    <a:moveTo>
                      <a:pt x="96" y="83"/>
                    </a:moveTo>
                    <a:lnTo>
                      <a:pt x="0" y="71"/>
                    </a:lnTo>
                    <a:lnTo>
                      <a:pt x="48" y="53"/>
                    </a:lnTo>
                    <a:lnTo>
                      <a:pt x="42" y="0"/>
                    </a:lnTo>
                    <a:lnTo>
                      <a:pt x="96" y="83"/>
                    </a:lnTo>
                    <a:close/>
                  </a:path>
                </a:pathLst>
              </a:custGeom>
              <a:solidFill>
                <a:srgbClr val="000000"/>
              </a:solidFill>
              <a:ln w="9525">
                <a:solidFill>
                  <a:srgbClr val="000000"/>
                </a:solidFill>
                <a:round/>
                <a:headEnd/>
                <a:tailEnd/>
              </a:ln>
            </p:spPr>
            <p:txBody>
              <a:bodyPr/>
              <a:lstStyle/>
              <a:p>
                <a:endParaRPr lang="ar-IQ"/>
              </a:p>
            </p:txBody>
          </p:sp>
          <p:sp>
            <p:nvSpPr>
              <p:cNvPr id="15450" name="Line 87"/>
              <p:cNvSpPr>
                <a:spLocks noChangeShapeType="1"/>
              </p:cNvSpPr>
              <p:nvPr/>
            </p:nvSpPr>
            <p:spPr bwMode="auto">
              <a:xfrm>
                <a:off x="2213" y="1755"/>
                <a:ext cx="620" cy="405"/>
              </a:xfrm>
              <a:prstGeom prst="line">
                <a:avLst/>
              </a:prstGeom>
              <a:noFill/>
              <a:ln w="3810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grpSp>
        <p:sp>
          <p:nvSpPr>
            <p:cNvPr id="15436" name="Rectangle 92"/>
            <p:cNvSpPr>
              <a:spLocks noChangeArrowheads="1"/>
            </p:cNvSpPr>
            <p:nvPr/>
          </p:nvSpPr>
          <p:spPr bwMode="auto">
            <a:xfrm>
              <a:off x="1199" y="1567"/>
              <a:ext cx="70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a:solidFill>
                    <a:srgbClr val="CC0000"/>
                  </a:solidFill>
                  <a:latin typeface="Arial" panose="020B0604020202020204" pitchFamily="34" charset="0"/>
                </a:rPr>
                <a:t>upper limit:</a:t>
              </a:r>
              <a:endParaRPr lang="en-US" altLang="ar-IQ">
                <a:solidFill>
                  <a:srgbClr val="CC0000"/>
                </a:solidFill>
                <a:latin typeface="Arial" panose="020B0604020202020204" pitchFamily="34" charset="0"/>
              </a:endParaRPr>
            </a:p>
          </p:txBody>
        </p:sp>
        <p:sp>
          <p:nvSpPr>
            <p:cNvPr id="15437" name="Rectangle 89"/>
            <p:cNvSpPr>
              <a:spLocks noChangeArrowheads="1"/>
            </p:cNvSpPr>
            <p:nvPr/>
          </p:nvSpPr>
          <p:spPr bwMode="auto">
            <a:xfrm>
              <a:off x="2069" y="1623"/>
              <a:ext cx="6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i="1">
                  <a:solidFill>
                    <a:srgbClr val="CC0000"/>
                  </a:solidFill>
                  <a:latin typeface="Arial" panose="020B0604020202020204" pitchFamily="34" charset="0"/>
                </a:rPr>
                <a:t>c</a:t>
              </a:r>
              <a:endParaRPr lang="en-US" altLang="ar-IQ" i="1">
                <a:solidFill>
                  <a:srgbClr val="CC0000"/>
                </a:solidFill>
                <a:latin typeface="Arial" panose="020B0604020202020204" pitchFamily="34" charset="0"/>
              </a:endParaRPr>
            </a:p>
          </p:txBody>
        </p:sp>
        <p:sp>
          <p:nvSpPr>
            <p:cNvPr id="15438" name="Rectangle 90"/>
            <p:cNvSpPr>
              <a:spLocks noChangeArrowheads="1"/>
            </p:cNvSpPr>
            <p:nvPr/>
          </p:nvSpPr>
          <p:spPr bwMode="auto">
            <a:xfrm>
              <a:off x="2380" y="1623"/>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i="1">
                  <a:solidFill>
                    <a:srgbClr val="CC0000"/>
                  </a:solidFill>
                  <a:latin typeface="Arial" panose="020B0604020202020204" pitchFamily="34" charset="0"/>
                </a:rPr>
                <a:t>m</a:t>
              </a:r>
              <a:endParaRPr lang="en-US" altLang="ar-IQ" i="1">
                <a:solidFill>
                  <a:srgbClr val="CC0000"/>
                </a:solidFill>
                <a:latin typeface="Arial" panose="020B0604020202020204" pitchFamily="34" charset="0"/>
              </a:endParaRPr>
            </a:p>
          </p:txBody>
        </p:sp>
        <p:sp>
          <p:nvSpPr>
            <p:cNvPr id="15439" name="Rectangle 91"/>
            <p:cNvSpPr>
              <a:spLocks noChangeArrowheads="1"/>
            </p:cNvSpPr>
            <p:nvPr/>
          </p:nvSpPr>
          <p:spPr bwMode="auto">
            <a:xfrm>
              <a:off x="2589" y="1623"/>
              <a:ext cx="10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i="1">
                  <a:solidFill>
                    <a:srgbClr val="CC0000"/>
                  </a:solidFill>
                  <a:latin typeface="Arial" panose="020B0604020202020204" pitchFamily="34" charset="0"/>
                </a:rPr>
                <a:t>m</a:t>
              </a:r>
              <a:endParaRPr lang="en-US" altLang="ar-IQ" i="1">
                <a:solidFill>
                  <a:srgbClr val="CC0000"/>
                </a:solidFill>
                <a:latin typeface="Arial" panose="020B0604020202020204" pitchFamily="34" charset="0"/>
              </a:endParaRPr>
            </a:p>
          </p:txBody>
        </p:sp>
        <p:sp>
          <p:nvSpPr>
            <p:cNvPr id="15440" name="Rectangle 94"/>
            <p:cNvSpPr>
              <a:spLocks noChangeArrowheads="1"/>
            </p:cNvSpPr>
            <p:nvPr/>
          </p:nvSpPr>
          <p:spPr bwMode="auto">
            <a:xfrm>
              <a:off x="1974" y="1564"/>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i="1">
                  <a:solidFill>
                    <a:srgbClr val="CC0000"/>
                  </a:solidFill>
                  <a:latin typeface="Arial" panose="020B0604020202020204" pitchFamily="34" charset="0"/>
                </a:rPr>
                <a:t>E</a:t>
              </a:r>
              <a:endParaRPr lang="en-US" altLang="ar-IQ" i="1">
                <a:solidFill>
                  <a:srgbClr val="CC0000"/>
                </a:solidFill>
                <a:latin typeface="Arial" panose="020B0604020202020204" pitchFamily="34" charset="0"/>
              </a:endParaRPr>
            </a:p>
          </p:txBody>
        </p:sp>
        <p:sp>
          <p:nvSpPr>
            <p:cNvPr id="15441" name="Rectangle 95"/>
            <p:cNvSpPr>
              <a:spLocks noChangeArrowheads="1"/>
            </p:cNvSpPr>
            <p:nvPr/>
          </p:nvSpPr>
          <p:spPr bwMode="auto">
            <a:xfrm>
              <a:off x="2177" y="1564"/>
              <a:ext cx="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a:solidFill>
                    <a:srgbClr val="CC0000"/>
                  </a:solidFill>
                  <a:latin typeface="Arial" panose="020B0604020202020204" pitchFamily="34" charset="0"/>
                </a:rPr>
                <a:t>=</a:t>
              </a:r>
              <a:endParaRPr lang="en-US" altLang="ar-IQ">
                <a:solidFill>
                  <a:srgbClr val="CC0000"/>
                </a:solidFill>
                <a:latin typeface="Arial" panose="020B0604020202020204" pitchFamily="34" charset="0"/>
              </a:endParaRPr>
            </a:p>
          </p:txBody>
        </p:sp>
        <p:sp>
          <p:nvSpPr>
            <p:cNvPr id="15442" name="Rectangle 96"/>
            <p:cNvSpPr>
              <a:spLocks noChangeArrowheads="1"/>
            </p:cNvSpPr>
            <p:nvPr/>
          </p:nvSpPr>
          <p:spPr bwMode="auto">
            <a:xfrm>
              <a:off x="2296" y="1564"/>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i="1">
                  <a:solidFill>
                    <a:srgbClr val="CC0000"/>
                  </a:solidFill>
                  <a:latin typeface="Arial" panose="020B0604020202020204" pitchFamily="34" charset="0"/>
                </a:rPr>
                <a:t>V</a:t>
              </a:r>
              <a:endParaRPr lang="en-US" altLang="ar-IQ" i="1">
                <a:solidFill>
                  <a:srgbClr val="CC0000"/>
                </a:solidFill>
                <a:latin typeface="Arial" panose="020B0604020202020204" pitchFamily="34" charset="0"/>
              </a:endParaRPr>
            </a:p>
          </p:txBody>
        </p:sp>
        <p:sp>
          <p:nvSpPr>
            <p:cNvPr id="15443" name="Rectangle 97"/>
            <p:cNvSpPr>
              <a:spLocks noChangeArrowheads="1"/>
            </p:cNvSpPr>
            <p:nvPr/>
          </p:nvSpPr>
          <p:spPr bwMode="auto">
            <a:xfrm>
              <a:off x="2493" y="1564"/>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i="1">
                  <a:solidFill>
                    <a:srgbClr val="CC0000"/>
                  </a:solidFill>
                  <a:latin typeface="Arial" panose="020B0604020202020204" pitchFamily="34" charset="0"/>
                </a:rPr>
                <a:t>E</a:t>
              </a:r>
              <a:endParaRPr lang="en-US" altLang="ar-IQ" i="1">
                <a:solidFill>
                  <a:srgbClr val="CC0000"/>
                </a:solidFill>
                <a:latin typeface="Arial" panose="020B0604020202020204" pitchFamily="34" charset="0"/>
              </a:endParaRPr>
            </a:p>
          </p:txBody>
        </p:sp>
        <p:sp>
          <p:nvSpPr>
            <p:cNvPr id="15444" name="Rectangle 98"/>
            <p:cNvSpPr>
              <a:spLocks noChangeArrowheads="1"/>
            </p:cNvSpPr>
            <p:nvPr/>
          </p:nvSpPr>
          <p:spPr bwMode="auto">
            <a:xfrm>
              <a:off x="2732" y="1558"/>
              <a:ext cx="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a:solidFill>
                    <a:srgbClr val="CC0000"/>
                  </a:solidFill>
                  <a:latin typeface="Arial" panose="020B0604020202020204" pitchFamily="34" charset="0"/>
                </a:rPr>
                <a:t>+</a:t>
              </a:r>
              <a:endParaRPr lang="en-US" altLang="ar-IQ">
                <a:solidFill>
                  <a:srgbClr val="CC0000"/>
                </a:solidFill>
                <a:latin typeface="Arial" panose="020B0604020202020204" pitchFamily="34" charset="0"/>
              </a:endParaRPr>
            </a:p>
          </p:txBody>
        </p:sp>
        <p:sp>
          <p:nvSpPr>
            <p:cNvPr id="15445" name="Rectangle 99"/>
            <p:cNvSpPr>
              <a:spLocks noChangeArrowheads="1"/>
            </p:cNvSpPr>
            <p:nvPr/>
          </p:nvSpPr>
          <p:spPr bwMode="auto">
            <a:xfrm>
              <a:off x="2845" y="1564"/>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i="1">
                  <a:solidFill>
                    <a:srgbClr val="CC0000"/>
                  </a:solidFill>
                  <a:latin typeface="Arial" panose="020B0604020202020204" pitchFamily="34" charset="0"/>
                </a:rPr>
                <a:t>V</a:t>
              </a:r>
              <a:endParaRPr lang="en-US" altLang="ar-IQ" i="1">
                <a:solidFill>
                  <a:srgbClr val="CC0000"/>
                </a:solidFill>
                <a:latin typeface="Arial" panose="020B0604020202020204" pitchFamily="34" charset="0"/>
              </a:endParaRPr>
            </a:p>
          </p:txBody>
        </p:sp>
        <p:sp>
          <p:nvSpPr>
            <p:cNvPr id="15446" name="Rectangle 100"/>
            <p:cNvSpPr>
              <a:spLocks noChangeArrowheads="1"/>
            </p:cNvSpPr>
            <p:nvPr/>
          </p:nvSpPr>
          <p:spPr bwMode="auto">
            <a:xfrm>
              <a:off x="2929" y="1623"/>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i="1">
                  <a:solidFill>
                    <a:srgbClr val="CC0000"/>
                  </a:solidFill>
                  <a:latin typeface="Arial" panose="020B0604020202020204" pitchFamily="34" charset="0"/>
                </a:rPr>
                <a:t>p</a:t>
              </a:r>
              <a:endParaRPr lang="en-US" altLang="ar-IQ" i="1">
                <a:solidFill>
                  <a:srgbClr val="CC0000"/>
                </a:solidFill>
                <a:latin typeface="Arial" panose="020B0604020202020204" pitchFamily="34" charset="0"/>
              </a:endParaRPr>
            </a:p>
          </p:txBody>
        </p:sp>
        <p:sp>
          <p:nvSpPr>
            <p:cNvPr id="15447" name="Rectangle 101"/>
            <p:cNvSpPr>
              <a:spLocks noChangeArrowheads="1"/>
            </p:cNvSpPr>
            <p:nvPr/>
          </p:nvSpPr>
          <p:spPr bwMode="auto">
            <a:xfrm>
              <a:off x="3006" y="1564"/>
              <a:ext cx="9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i="1">
                  <a:solidFill>
                    <a:srgbClr val="CC0000"/>
                  </a:solidFill>
                  <a:latin typeface="Arial" panose="020B0604020202020204" pitchFamily="34" charset="0"/>
                </a:rPr>
                <a:t>E</a:t>
              </a:r>
              <a:endParaRPr lang="en-US" altLang="ar-IQ" i="1">
                <a:solidFill>
                  <a:srgbClr val="CC0000"/>
                </a:solidFill>
                <a:latin typeface="Arial" panose="020B0604020202020204" pitchFamily="34" charset="0"/>
              </a:endParaRPr>
            </a:p>
          </p:txBody>
        </p:sp>
        <p:sp>
          <p:nvSpPr>
            <p:cNvPr id="15448" name="Rectangle 102"/>
            <p:cNvSpPr>
              <a:spLocks noChangeArrowheads="1"/>
            </p:cNvSpPr>
            <p:nvPr/>
          </p:nvSpPr>
          <p:spPr bwMode="auto">
            <a:xfrm>
              <a:off x="3102" y="1623"/>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i="1">
                  <a:solidFill>
                    <a:srgbClr val="CC0000"/>
                  </a:solidFill>
                  <a:latin typeface="Arial" panose="020B0604020202020204" pitchFamily="34" charset="0"/>
                </a:rPr>
                <a:t>p</a:t>
              </a:r>
              <a:endParaRPr lang="en-US" altLang="ar-IQ" i="1">
                <a:solidFill>
                  <a:srgbClr val="CC0000"/>
                </a:solidFill>
                <a:latin typeface="Arial" panose="020B0604020202020204" pitchFamily="34" charset="0"/>
              </a:endParaRPr>
            </a:p>
          </p:txBody>
        </p:sp>
      </p:grpSp>
      <p:sp>
        <p:nvSpPr>
          <p:cNvPr id="15369" name="Rectangle 107"/>
          <p:cNvSpPr>
            <a:spLocks noChangeArrowheads="1"/>
          </p:cNvSpPr>
          <p:nvPr/>
        </p:nvSpPr>
        <p:spPr bwMode="auto">
          <a:xfrm>
            <a:off x="6219761" y="2274888"/>
            <a:ext cx="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solidFill>
                <a:srgbClr val="CC0000"/>
              </a:solidFill>
              <a:latin typeface="Arial" panose="020B0604020202020204" pitchFamily="34" charset="0"/>
            </a:endParaRPr>
          </a:p>
        </p:txBody>
      </p:sp>
      <p:grpSp>
        <p:nvGrpSpPr>
          <p:cNvPr id="15370" name="Group 117"/>
          <p:cNvGrpSpPr>
            <a:grpSpLocks/>
          </p:cNvGrpSpPr>
          <p:nvPr/>
        </p:nvGrpSpPr>
        <p:grpSpPr bwMode="auto">
          <a:xfrm>
            <a:off x="1835943" y="774562"/>
            <a:ext cx="7310438" cy="706438"/>
            <a:chOff x="576" y="592"/>
            <a:chExt cx="4605" cy="445"/>
          </a:xfrm>
        </p:grpSpPr>
        <p:sp>
          <p:nvSpPr>
            <p:cNvPr id="15427" name="Rectangle 6"/>
            <p:cNvSpPr>
              <a:spLocks noChangeArrowheads="1"/>
            </p:cNvSpPr>
            <p:nvPr/>
          </p:nvSpPr>
          <p:spPr bwMode="auto">
            <a:xfrm>
              <a:off x="576" y="816"/>
              <a:ext cx="1680" cy="213"/>
            </a:xfrm>
            <a:prstGeom prst="rect">
              <a:avLst/>
            </a:prstGeom>
            <a:solidFill>
              <a:srgbClr val="CCEC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pPr algn="ctr"/>
              <a:r>
                <a:rPr lang="en-US" altLang="ar-IQ" sz="2200">
                  <a:latin typeface="Arial" panose="020B0604020202020204" pitchFamily="34" charset="0"/>
                </a:rPr>
                <a:t>Particle-reinforced</a:t>
              </a:r>
            </a:p>
          </p:txBody>
        </p:sp>
        <p:sp>
          <p:nvSpPr>
            <p:cNvPr id="15428" name="Line 110"/>
            <p:cNvSpPr>
              <a:spLocks noChangeShapeType="1"/>
            </p:cNvSpPr>
            <p:nvPr/>
          </p:nvSpPr>
          <p:spPr bwMode="auto">
            <a:xfrm flipV="1">
              <a:off x="3088" y="592"/>
              <a:ext cx="1" cy="200"/>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5429" name="Line 111"/>
            <p:cNvSpPr>
              <a:spLocks noChangeShapeType="1"/>
            </p:cNvSpPr>
            <p:nvPr/>
          </p:nvSpPr>
          <p:spPr bwMode="auto">
            <a:xfrm>
              <a:off x="1350" y="632"/>
              <a:ext cx="3480" cy="1"/>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5430" name="Line 112"/>
            <p:cNvSpPr>
              <a:spLocks noChangeShapeType="1"/>
            </p:cNvSpPr>
            <p:nvPr/>
          </p:nvSpPr>
          <p:spPr bwMode="auto">
            <a:xfrm flipV="1">
              <a:off x="1368" y="632"/>
              <a:ext cx="1" cy="168"/>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5431" name="Line 113"/>
            <p:cNvSpPr>
              <a:spLocks noChangeShapeType="1"/>
            </p:cNvSpPr>
            <p:nvPr/>
          </p:nvSpPr>
          <p:spPr bwMode="auto">
            <a:xfrm flipV="1">
              <a:off x="4814" y="632"/>
              <a:ext cx="1" cy="176"/>
            </a:xfrm>
            <a:prstGeom prst="line">
              <a:avLst/>
            </a:prstGeom>
            <a:noFill/>
            <a:ln w="50800">
              <a:solidFill>
                <a:srgbClr val="000000"/>
              </a:solidFill>
              <a:round/>
              <a:headEnd/>
              <a:tailEnd/>
            </a:ln>
            <a:extLst>
              <a:ext uri="{909E8E84-426E-40DD-AFC4-6F175D3DCCD1}">
                <a14:hiddenFill xmlns:a14="http://schemas.microsoft.com/office/drawing/2010/main">
                  <a:noFill/>
                </a14:hiddenFill>
              </a:ext>
            </a:extLst>
          </p:spPr>
          <p:txBody>
            <a:bodyPr/>
            <a:lstStyle/>
            <a:p>
              <a:endParaRPr lang="ar-IQ"/>
            </a:p>
          </p:txBody>
        </p:sp>
        <p:sp>
          <p:nvSpPr>
            <p:cNvPr id="15432" name="Rectangle 114"/>
            <p:cNvSpPr>
              <a:spLocks noChangeArrowheads="1"/>
            </p:cNvSpPr>
            <p:nvPr/>
          </p:nvSpPr>
          <p:spPr bwMode="auto">
            <a:xfrm>
              <a:off x="2505" y="824"/>
              <a:ext cx="1257"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2200">
                  <a:solidFill>
                    <a:srgbClr val="BBBBBB"/>
                  </a:solidFill>
                  <a:latin typeface="Arial" panose="020B0604020202020204" pitchFamily="34" charset="0"/>
                </a:rPr>
                <a:t>Fiber-reinforced</a:t>
              </a:r>
              <a:endParaRPr lang="en-US" altLang="ar-IQ">
                <a:latin typeface="Arial" panose="020B0604020202020204" pitchFamily="34" charset="0"/>
              </a:endParaRPr>
            </a:p>
          </p:txBody>
        </p:sp>
        <p:sp>
          <p:nvSpPr>
            <p:cNvPr id="15433" name="Rectangle 116"/>
            <p:cNvSpPr>
              <a:spLocks noChangeArrowheads="1"/>
            </p:cNvSpPr>
            <p:nvPr/>
          </p:nvSpPr>
          <p:spPr bwMode="auto">
            <a:xfrm>
              <a:off x="4420" y="824"/>
              <a:ext cx="761" cy="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2200">
                  <a:solidFill>
                    <a:srgbClr val="BBBBBB"/>
                  </a:solidFill>
                  <a:latin typeface="Arial" panose="020B0604020202020204" pitchFamily="34" charset="0"/>
                </a:rPr>
                <a:t>Structural</a:t>
              </a:r>
              <a:endParaRPr lang="en-US" altLang="ar-IQ">
                <a:latin typeface="Arial" panose="020B0604020202020204" pitchFamily="34" charset="0"/>
              </a:endParaRPr>
            </a:p>
          </p:txBody>
        </p:sp>
      </p:grpSp>
      <p:grpSp>
        <p:nvGrpSpPr>
          <p:cNvPr id="15371" name="Group 151"/>
          <p:cNvGrpSpPr>
            <a:grpSpLocks/>
          </p:cNvGrpSpPr>
          <p:nvPr/>
        </p:nvGrpSpPr>
        <p:grpSpPr bwMode="auto">
          <a:xfrm>
            <a:off x="3035300" y="2795588"/>
            <a:ext cx="5229224" cy="2311400"/>
            <a:chOff x="952" y="1761"/>
            <a:chExt cx="3294" cy="1456"/>
          </a:xfrm>
        </p:grpSpPr>
        <p:sp>
          <p:nvSpPr>
            <p:cNvPr id="15372" name="Rectangle 12"/>
            <p:cNvSpPr>
              <a:spLocks noChangeArrowheads="1"/>
            </p:cNvSpPr>
            <p:nvPr/>
          </p:nvSpPr>
          <p:spPr bwMode="auto">
            <a:xfrm>
              <a:off x="959" y="1958"/>
              <a:ext cx="3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Data: </a:t>
              </a:r>
              <a:endParaRPr lang="en-US" altLang="ar-IQ">
                <a:latin typeface="Arial" panose="020B0604020202020204" pitchFamily="34" charset="0"/>
              </a:endParaRPr>
            </a:p>
          </p:txBody>
        </p:sp>
        <p:sp>
          <p:nvSpPr>
            <p:cNvPr id="15373" name="Rectangle 13"/>
            <p:cNvSpPr>
              <a:spLocks noChangeArrowheads="1"/>
            </p:cNvSpPr>
            <p:nvPr/>
          </p:nvSpPr>
          <p:spPr bwMode="auto">
            <a:xfrm>
              <a:off x="952" y="2113"/>
              <a:ext cx="590"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Cu matrix </a:t>
              </a:r>
              <a:endParaRPr lang="en-US" altLang="ar-IQ">
                <a:latin typeface="Arial" panose="020B0604020202020204" pitchFamily="34" charset="0"/>
              </a:endParaRPr>
            </a:p>
          </p:txBody>
        </p:sp>
        <p:sp>
          <p:nvSpPr>
            <p:cNvPr id="15374" name="Rectangle 14"/>
            <p:cNvSpPr>
              <a:spLocks noChangeArrowheads="1"/>
            </p:cNvSpPr>
            <p:nvPr/>
          </p:nvSpPr>
          <p:spPr bwMode="auto">
            <a:xfrm>
              <a:off x="953" y="2268"/>
              <a:ext cx="66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w/tungsten </a:t>
              </a:r>
              <a:endParaRPr lang="en-US" altLang="ar-IQ">
                <a:latin typeface="Arial" panose="020B0604020202020204" pitchFamily="34" charset="0"/>
              </a:endParaRPr>
            </a:p>
          </p:txBody>
        </p:sp>
        <p:sp>
          <p:nvSpPr>
            <p:cNvPr id="15375" name="Rectangle 15"/>
            <p:cNvSpPr>
              <a:spLocks noChangeArrowheads="1"/>
            </p:cNvSpPr>
            <p:nvPr/>
          </p:nvSpPr>
          <p:spPr bwMode="auto">
            <a:xfrm>
              <a:off x="959" y="2423"/>
              <a:ext cx="477"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dirty="0">
                  <a:solidFill>
                    <a:srgbClr val="000000"/>
                  </a:solidFill>
                  <a:latin typeface="Arial" panose="020B0604020202020204" pitchFamily="34" charset="0"/>
                </a:rPr>
                <a:t>particles</a:t>
              </a:r>
              <a:endParaRPr lang="en-US" altLang="ar-IQ" dirty="0">
                <a:latin typeface="Arial" panose="020B0604020202020204" pitchFamily="34" charset="0"/>
              </a:endParaRPr>
            </a:p>
          </p:txBody>
        </p:sp>
        <p:sp>
          <p:nvSpPr>
            <p:cNvPr id="15376" name="Rectangle 16"/>
            <p:cNvSpPr>
              <a:spLocks noChangeArrowheads="1"/>
            </p:cNvSpPr>
            <p:nvPr/>
          </p:nvSpPr>
          <p:spPr bwMode="auto">
            <a:xfrm>
              <a:off x="1923" y="1877"/>
              <a:ext cx="1301" cy="1014"/>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77" name="Oval 20"/>
            <p:cNvSpPr>
              <a:spLocks noChangeArrowheads="1"/>
            </p:cNvSpPr>
            <p:nvPr/>
          </p:nvSpPr>
          <p:spPr bwMode="auto">
            <a:xfrm>
              <a:off x="2353" y="2653"/>
              <a:ext cx="48" cy="41"/>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78" name="Oval 21"/>
            <p:cNvSpPr>
              <a:spLocks noChangeArrowheads="1"/>
            </p:cNvSpPr>
            <p:nvPr/>
          </p:nvSpPr>
          <p:spPr bwMode="auto">
            <a:xfrm>
              <a:off x="2478" y="2617"/>
              <a:ext cx="42"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79" name="Oval 22"/>
            <p:cNvSpPr>
              <a:spLocks noChangeArrowheads="1"/>
            </p:cNvSpPr>
            <p:nvPr/>
          </p:nvSpPr>
          <p:spPr bwMode="auto">
            <a:xfrm>
              <a:off x="2496" y="2557"/>
              <a:ext cx="48"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80" name="Oval 23"/>
            <p:cNvSpPr>
              <a:spLocks noChangeArrowheads="1"/>
            </p:cNvSpPr>
            <p:nvPr/>
          </p:nvSpPr>
          <p:spPr bwMode="auto">
            <a:xfrm>
              <a:off x="2609" y="2515"/>
              <a:ext cx="48"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81" name="Oval 24"/>
            <p:cNvSpPr>
              <a:spLocks noChangeArrowheads="1"/>
            </p:cNvSpPr>
            <p:nvPr/>
          </p:nvSpPr>
          <p:spPr bwMode="auto">
            <a:xfrm>
              <a:off x="2597" y="2492"/>
              <a:ext cx="42" cy="41"/>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82" name="Oval 25"/>
            <p:cNvSpPr>
              <a:spLocks noChangeArrowheads="1"/>
            </p:cNvSpPr>
            <p:nvPr/>
          </p:nvSpPr>
          <p:spPr bwMode="auto">
            <a:xfrm>
              <a:off x="2657" y="2462"/>
              <a:ext cx="42" cy="47"/>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83" name="Oval 26"/>
            <p:cNvSpPr>
              <a:spLocks noChangeArrowheads="1"/>
            </p:cNvSpPr>
            <p:nvPr/>
          </p:nvSpPr>
          <p:spPr bwMode="auto">
            <a:xfrm>
              <a:off x="2621" y="2420"/>
              <a:ext cx="42"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84" name="Oval 27"/>
            <p:cNvSpPr>
              <a:spLocks noChangeArrowheads="1"/>
            </p:cNvSpPr>
            <p:nvPr/>
          </p:nvSpPr>
          <p:spPr bwMode="auto">
            <a:xfrm>
              <a:off x="2645" y="2408"/>
              <a:ext cx="48"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85" name="Oval 28"/>
            <p:cNvSpPr>
              <a:spLocks noChangeArrowheads="1"/>
            </p:cNvSpPr>
            <p:nvPr/>
          </p:nvSpPr>
          <p:spPr bwMode="auto">
            <a:xfrm>
              <a:off x="2687" y="2426"/>
              <a:ext cx="42"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86" name="Oval 29"/>
            <p:cNvSpPr>
              <a:spLocks noChangeArrowheads="1"/>
            </p:cNvSpPr>
            <p:nvPr/>
          </p:nvSpPr>
          <p:spPr bwMode="auto">
            <a:xfrm>
              <a:off x="2681" y="2372"/>
              <a:ext cx="48"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87" name="Oval 30"/>
            <p:cNvSpPr>
              <a:spLocks noChangeArrowheads="1"/>
            </p:cNvSpPr>
            <p:nvPr/>
          </p:nvSpPr>
          <p:spPr bwMode="auto">
            <a:xfrm>
              <a:off x="2681" y="2348"/>
              <a:ext cx="42"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88" name="Oval 31"/>
            <p:cNvSpPr>
              <a:spLocks noChangeArrowheads="1"/>
            </p:cNvSpPr>
            <p:nvPr/>
          </p:nvSpPr>
          <p:spPr bwMode="auto">
            <a:xfrm>
              <a:off x="2681" y="2319"/>
              <a:ext cx="42" cy="41"/>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89" name="Oval 32"/>
            <p:cNvSpPr>
              <a:spLocks noChangeArrowheads="1"/>
            </p:cNvSpPr>
            <p:nvPr/>
          </p:nvSpPr>
          <p:spPr bwMode="auto">
            <a:xfrm>
              <a:off x="2735" y="2330"/>
              <a:ext cx="41"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90" name="Oval 33"/>
            <p:cNvSpPr>
              <a:spLocks noChangeArrowheads="1"/>
            </p:cNvSpPr>
            <p:nvPr/>
          </p:nvSpPr>
          <p:spPr bwMode="auto">
            <a:xfrm>
              <a:off x="2777" y="2319"/>
              <a:ext cx="47" cy="41"/>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91" name="Oval 34"/>
            <p:cNvSpPr>
              <a:spLocks noChangeArrowheads="1"/>
            </p:cNvSpPr>
            <p:nvPr/>
          </p:nvSpPr>
          <p:spPr bwMode="auto">
            <a:xfrm>
              <a:off x="2782" y="2283"/>
              <a:ext cx="42" cy="41"/>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92" name="Oval 35"/>
            <p:cNvSpPr>
              <a:spLocks noChangeArrowheads="1"/>
            </p:cNvSpPr>
            <p:nvPr/>
          </p:nvSpPr>
          <p:spPr bwMode="auto">
            <a:xfrm>
              <a:off x="2806" y="2259"/>
              <a:ext cx="42"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93" name="Oval 36"/>
            <p:cNvSpPr>
              <a:spLocks noChangeArrowheads="1"/>
            </p:cNvSpPr>
            <p:nvPr/>
          </p:nvSpPr>
          <p:spPr bwMode="auto">
            <a:xfrm>
              <a:off x="2914" y="2313"/>
              <a:ext cx="47" cy="47"/>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94" name="Oval 37"/>
            <p:cNvSpPr>
              <a:spLocks noChangeArrowheads="1"/>
            </p:cNvSpPr>
            <p:nvPr/>
          </p:nvSpPr>
          <p:spPr bwMode="auto">
            <a:xfrm>
              <a:off x="2908" y="2217"/>
              <a:ext cx="47" cy="42"/>
            </a:xfrm>
            <a:prstGeom prst="ellipse">
              <a:avLst/>
            </a:prstGeom>
            <a:solidFill>
              <a:srgbClr val="000000"/>
            </a:solidFill>
            <a:ln w="9525">
              <a:solidFill>
                <a:srgbClr val="000000"/>
              </a:solidFill>
              <a:round/>
              <a:headEnd/>
              <a:tailEnd/>
            </a:ln>
          </p:spPr>
          <p:txBody>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endParaRPr lang="ar-IQ" altLang="ar-IQ"/>
            </a:p>
          </p:txBody>
        </p:sp>
        <p:sp>
          <p:nvSpPr>
            <p:cNvPr id="15395" name="Rectangle 38"/>
            <p:cNvSpPr>
              <a:spLocks noChangeArrowheads="1"/>
            </p:cNvSpPr>
            <p:nvPr/>
          </p:nvSpPr>
          <p:spPr bwMode="auto">
            <a:xfrm>
              <a:off x="1895" y="290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0</a:t>
              </a:r>
              <a:endParaRPr lang="en-US" altLang="ar-IQ">
                <a:latin typeface="Arial" panose="020B0604020202020204" pitchFamily="34" charset="0"/>
              </a:endParaRPr>
            </a:p>
          </p:txBody>
        </p:sp>
        <p:sp>
          <p:nvSpPr>
            <p:cNvPr id="15396" name="Rectangle 39"/>
            <p:cNvSpPr>
              <a:spLocks noChangeArrowheads="1"/>
            </p:cNvSpPr>
            <p:nvPr/>
          </p:nvSpPr>
          <p:spPr bwMode="auto">
            <a:xfrm>
              <a:off x="2123" y="2907"/>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20</a:t>
              </a:r>
              <a:endParaRPr lang="en-US" altLang="ar-IQ">
                <a:latin typeface="Arial" panose="020B0604020202020204" pitchFamily="34" charset="0"/>
              </a:endParaRPr>
            </a:p>
          </p:txBody>
        </p:sp>
        <p:sp>
          <p:nvSpPr>
            <p:cNvPr id="15397" name="Rectangle 49"/>
            <p:cNvSpPr>
              <a:spLocks noChangeArrowheads="1"/>
            </p:cNvSpPr>
            <p:nvPr/>
          </p:nvSpPr>
          <p:spPr bwMode="auto">
            <a:xfrm>
              <a:off x="2367" y="290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4</a:t>
              </a:r>
              <a:endParaRPr lang="en-US" altLang="ar-IQ">
                <a:latin typeface="Arial" panose="020B0604020202020204" pitchFamily="34" charset="0"/>
              </a:endParaRPr>
            </a:p>
          </p:txBody>
        </p:sp>
        <p:sp>
          <p:nvSpPr>
            <p:cNvPr id="15398" name="Rectangle 50"/>
            <p:cNvSpPr>
              <a:spLocks noChangeArrowheads="1"/>
            </p:cNvSpPr>
            <p:nvPr/>
          </p:nvSpPr>
          <p:spPr bwMode="auto">
            <a:xfrm>
              <a:off x="2444" y="290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0</a:t>
              </a:r>
              <a:endParaRPr lang="en-US" altLang="ar-IQ">
                <a:latin typeface="Arial" panose="020B0604020202020204" pitchFamily="34" charset="0"/>
              </a:endParaRPr>
            </a:p>
          </p:txBody>
        </p:sp>
        <p:sp>
          <p:nvSpPr>
            <p:cNvPr id="15399" name="Rectangle 51"/>
            <p:cNvSpPr>
              <a:spLocks noChangeArrowheads="1"/>
            </p:cNvSpPr>
            <p:nvPr/>
          </p:nvSpPr>
          <p:spPr bwMode="auto">
            <a:xfrm>
              <a:off x="2641" y="290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6</a:t>
              </a:r>
              <a:endParaRPr lang="en-US" altLang="ar-IQ">
                <a:latin typeface="Arial" panose="020B0604020202020204" pitchFamily="34" charset="0"/>
              </a:endParaRPr>
            </a:p>
          </p:txBody>
        </p:sp>
        <p:sp>
          <p:nvSpPr>
            <p:cNvPr id="15400" name="Rectangle 52"/>
            <p:cNvSpPr>
              <a:spLocks noChangeArrowheads="1"/>
            </p:cNvSpPr>
            <p:nvPr/>
          </p:nvSpPr>
          <p:spPr bwMode="auto">
            <a:xfrm>
              <a:off x="2719" y="290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0</a:t>
              </a:r>
              <a:endParaRPr lang="en-US" altLang="ar-IQ">
                <a:latin typeface="Arial" panose="020B0604020202020204" pitchFamily="34" charset="0"/>
              </a:endParaRPr>
            </a:p>
          </p:txBody>
        </p:sp>
        <p:sp>
          <p:nvSpPr>
            <p:cNvPr id="15401" name="Rectangle 53"/>
            <p:cNvSpPr>
              <a:spLocks noChangeArrowheads="1"/>
            </p:cNvSpPr>
            <p:nvPr/>
          </p:nvSpPr>
          <p:spPr bwMode="auto">
            <a:xfrm>
              <a:off x="2880" y="290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8</a:t>
              </a:r>
              <a:endParaRPr lang="en-US" altLang="ar-IQ">
                <a:latin typeface="Arial" panose="020B0604020202020204" pitchFamily="34" charset="0"/>
              </a:endParaRPr>
            </a:p>
          </p:txBody>
        </p:sp>
        <p:sp>
          <p:nvSpPr>
            <p:cNvPr id="15402" name="Rectangle 54"/>
            <p:cNvSpPr>
              <a:spLocks noChangeArrowheads="1"/>
            </p:cNvSpPr>
            <p:nvPr/>
          </p:nvSpPr>
          <p:spPr bwMode="auto">
            <a:xfrm>
              <a:off x="2957" y="290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0</a:t>
              </a:r>
              <a:endParaRPr lang="en-US" altLang="ar-IQ">
                <a:latin typeface="Arial" panose="020B0604020202020204" pitchFamily="34" charset="0"/>
              </a:endParaRPr>
            </a:p>
          </p:txBody>
        </p:sp>
        <p:sp>
          <p:nvSpPr>
            <p:cNvPr id="15403" name="Rectangle 55"/>
            <p:cNvSpPr>
              <a:spLocks noChangeArrowheads="1"/>
            </p:cNvSpPr>
            <p:nvPr/>
          </p:nvSpPr>
          <p:spPr bwMode="auto">
            <a:xfrm>
              <a:off x="3161" y="2907"/>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10</a:t>
              </a:r>
              <a:endParaRPr lang="en-US" altLang="ar-IQ">
                <a:latin typeface="Arial" panose="020B0604020202020204" pitchFamily="34" charset="0"/>
              </a:endParaRPr>
            </a:p>
          </p:txBody>
        </p:sp>
        <p:sp>
          <p:nvSpPr>
            <p:cNvPr id="15404" name="Rectangle 56"/>
            <p:cNvSpPr>
              <a:spLocks noChangeArrowheads="1"/>
            </p:cNvSpPr>
            <p:nvPr/>
          </p:nvSpPr>
          <p:spPr bwMode="auto">
            <a:xfrm>
              <a:off x="3316" y="290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0</a:t>
              </a:r>
              <a:endParaRPr lang="en-US" altLang="ar-IQ">
                <a:latin typeface="Arial" panose="020B0604020202020204" pitchFamily="34" charset="0"/>
              </a:endParaRPr>
            </a:p>
          </p:txBody>
        </p:sp>
        <p:sp>
          <p:nvSpPr>
            <p:cNvPr id="15405" name="Rectangle 57"/>
            <p:cNvSpPr>
              <a:spLocks noChangeArrowheads="1"/>
            </p:cNvSpPr>
            <p:nvPr/>
          </p:nvSpPr>
          <p:spPr bwMode="auto">
            <a:xfrm>
              <a:off x="1676" y="2650"/>
              <a:ext cx="21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150</a:t>
              </a:r>
              <a:endParaRPr lang="en-US" altLang="ar-IQ">
                <a:latin typeface="Arial" panose="020B0604020202020204" pitchFamily="34" charset="0"/>
              </a:endParaRPr>
            </a:p>
          </p:txBody>
        </p:sp>
        <p:sp>
          <p:nvSpPr>
            <p:cNvPr id="15406" name="Rectangle 58"/>
            <p:cNvSpPr>
              <a:spLocks noChangeArrowheads="1"/>
            </p:cNvSpPr>
            <p:nvPr/>
          </p:nvSpPr>
          <p:spPr bwMode="auto">
            <a:xfrm>
              <a:off x="1676" y="2471"/>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20</a:t>
              </a:r>
              <a:endParaRPr lang="en-US" altLang="ar-IQ">
                <a:latin typeface="Arial" panose="020B0604020202020204" pitchFamily="34" charset="0"/>
              </a:endParaRPr>
            </a:p>
          </p:txBody>
        </p:sp>
        <p:sp>
          <p:nvSpPr>
            <p:cNvPr id="15407" name="Rectangle 59"/>
            <p:cNvSpPr>
              <a:spLocks noChangeArrowheads="1"/>
            </p:cNvSpPr>
            <p:nvPr/>
          </p:nvSpPr>
          <p:spPr bwMode="auto">
            <a:xfrm>
              <a:off x="1830" y="2471"/>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0</a:t>
              </a:r>
              <a:endParaRPr lang="en-US" altLang="ar-IQ">
                <a:latin typeface="Arial" panose="020B0604020202020204" pitchFamily="34" charset="0"/>
              </a:endParaRPr>
            </a:p>
          </p:txBody>
        </p:sp>
        <p:sp>
          <p:nvSpPr>
            <p:cNvPr id="15408" name="Rectangle 60"/>
            <p:cNvSpPr>
              <a:spLocks noChangeArrowheads="1"/>
            </p:cNvSpPr>
            <p:nvPr/>
          </p:nvSpPr>
          <p:spPr bwMode="auto">
            <a:xfrm>
              <a:off x="1676" y="2286"/>
              <a:ext cx="21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250</a:t>
              </a:r>
              <a:endParaRPr lang="en-US" altLang="ar-IQ">
                <a:latin typeface="Arial" panose="020B0604020202020204" pitchFamily="34" charset="0"/>
              </a:endParaRPr>
            </a:p>
          </p:txBody>
        </p:sp>
        <p:sp>
          <p:nvSpPr>
            <p:cNvPr id="15409" name="Rectangle 61"/>
            <p:cNvSpPr>
              <a:spLocks noChangeArrowheads="1"/>
            </p:cNvSpPr>
            <p:nvPr/>
          </p:nvSpPr>
          <p:spPr bwMode="auto">
            <a:xfrm>
              <a:off x="1676" y="2107"/>
              <a:ext cx="14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30</a:t>
              </a:r>
              <a:endParaRPr lang="en-US" altLang="ar-IQ">
                <a:latin typeface="Arial" panose="020B0604020202020204" pitchFamily="34" charset="0"/>
              </a:endParaRPr>
            </a:p>
          </p:txBody>
        </p:sp>
        <p:sp>
          <p:nvSpPr>
            <p:cNvPr id="15410" name="Rectangle 62"/>
            <p:cNvSpPr>
              <a:spLocks noChangeArrowheads="1"/>
            </p:cNvSpPr>
            <p:nvPr/>
          </p:nvSpPr>
          <p:spPr bwMode="auto">
            <a:xfrm>
              <a:off x="1830" y="2107"/>
              <a:ext cx="72"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0</a:t>
              </a:r>
              <a:endParaRPr lang="en-US" altLang="ar-IQ">
                <a:latin typeface="Arial" panose="020B0604020202020204" pitchFamily="34" charset="0"/>
              </a:endParaRPr>
            </a:p>
          </p:txBody>
        </p:sp>
        <p:sp>
          <p:nvSpPr>
            <p:cNvPr id="15411" name="Rectangle 63"/>
            <p:cNvSpPr>
              <a:spLocks noChangeArrowheads="1"/>
            </p:cNvSpPr>
            <p:nvPr/>
          </p:nvSpPr>
          <p:spPr bwMode="auto">
            <a:xfrm>
              <a:off x="1676" y="1922"/>
              <a:ext cx="21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350</a:t>
              </a:r>
              <a:endParaRPr lang="en-US" altLang="ar-IQ">
                <a:latin typeface="Arial" panose="020B0604020202020204" pitchFamily="34" charset="0"/>
              </a:endParaRPr>
            </a:p>
          </p:txBody>
        </p:sp>
        <p:sp>
          <p:nvSpPr>
            <p:cNvPr id="15412" name="Rectangle 64"/>
            <p:cNvSpPr>
              <a:spLocks noChangeArrowheads="1"/>
            </p:cNvSpPr>
            <p:nvPr/>
          </p:nvSpPr>
          <p:spPr bwMode="auto">
            <a:xfrm>
              <a:off x="3442" y="2901"/>
              <a:ext cx="80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a:solidFill>
                    <a:srgbClr val="000000"/>
                  </a:solidFill>
                  <a:latin typeface="Arial" panose="020B0604020202020204" pitchFamily="34" charset="0"/>
                </a:rPr>
                <a:t>vol% tungsten</a:t>
              </a:r>
              <a:endParaRPr lang="en-US" altLang="ar-IQ">
                <a:latin typeface="Arial" panose="020B0604020202020204" pitchFamily="34" charset="0"/>
              </a:endParaRPr>
            </a:p>
          </p:txBody>
        </p:sp>
        <p:sp>
          <p:nvSpPr>
            <p:cNvPr id="15413" name="Rectangle 65"/>
            <p:cNvSpPr>
              <a:spLocks noChangeArrowheads="1"/>
            </p:cNvSpPr>
            <p:nvPr/>
          </p:nvSpPr>
          <p:spPr bwMode="auto">
            <a:xfrm>
              <a:off x="1439" y="1761"/>
              <a:ext cx="431" cy="1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600" i="1">
                  <a:solidFill>
                    <a:srgbClr val="000000"/>
                  </a:solidFill>
                  <a:latin typeface="Arial" panose="020B0604020202020204" pitchFamily="34" charset="0"/>
                </a:rPr>
                <a:t>E</a:t>
              </a:r>
              <a:r>
                <a:rPr lang="en-US" altLang="ar-IQ" sz="1600">
                  <a:solidFill>
                    <a:srgbClr val="000000"/>
                  </a:solidFill>
                  <a:latin typeface="Arial" panose="020B0604020202020204" pitchFamily="34" charset="0"/>
                </a:rPr>
                <a:t>(GPa)</a:t>
              </a:r>
              <a:endParaRPr lang="en-US" altLang="ar-IQ">
                <a:latin typeface="Arial" panose="020B0604020202020204" pitchFamily="34" charset="0"/>
              </a:endParaRPr>
            </a:p>
          </p:txBody>
        </p:sp>
        <p:sp>
          <p:nvSpPr>
            <p:cNvPr id="15414" name="Rectangle 104"/>
            <p:cNvSpPr>
              <a:spLocks noChangeArrowheads="1"/>
            </p:cNvSpPr>
            <p:nvPr/>
          </p:nvSpPr>
          <p:spPr bwMode="auto">
            <a:xfrm>
              <a:off x="1795" y="3026"/>
              <a:ext cx="280"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a:solidFill>
                    <a:srgbClr val="000000"/>
                  </a:solidFill>
                  <a:latin typeface="Arial" panose="020B0604020202020204" pitchFamily="34" charset="0"/>
                </a:rPr>
                <a:t>(Cu)</a:t>
              </a:r>
              <a:endParaRPr lang="en-US" altLang="ar-IQ">
                <a:latin typeface="Arial" panose="020B0604020202020204" pitchFamily="34" charset="0"/>
              </a:endParaRPr>
            </a:p>
          </p:txBody>
        </p:sp>
        <p:sp>
          <p:nvSpPr>
            <p:cNvPr id="15415" name="Rectangle 105"/>
            <p:cNvSpPr>
              <a:spLocks noChangeArrowheads="1"/>
            </p:cNvSpPr>
            <p:nvPr/>
          </p:nvSpPr>
          <p:spPr bwMode="auto">
            <a:xfrm>
              <a:off x="3132" y="3044"/>
              <a:ext cx="48"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a:solidFill>
                    <a:srgbClr val="000000"/>
                  </a:solidFill>
                  <a:latin typeface="Arial" panose="020B0604020202020204" pitchFamily="34" charset="0"/>
                </a:rPr>
                <a:t>(</a:t>
              </a:r>
              <a:endParaRPr lang="en-US" altLang="ar-IQ">
                <a:latin typeface="Arial" panose="020B0604020202020204" pitchFamily="34" charset="0"/>
              </a:endParaRPr>
            </a:p>
          </p:txBody>
        </p:sp>
        <p:sp>
          <p:nvSpPr>
            <p:cNvPr id="15416" name="Rectangle 106"/>
            <p:cNvSpPr>
              <a:spLocks noChangeArrowheads="1"/>
            </p:cNvSpPr>
            <p:nvPr/>
          </p:nvSpPr>
          <p:spPr bwMode="auto">
            <a:xfrm>
              <a:off x="3179" y="3044"/>
              <a:ext cx="184"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a:solidFill>
                    <a:schemeClr val="tx1"/>
                  </a:solidFill>
                  <a:latin typeface="Times" panose="02020603050405020304" pitchFamily="18" charset="0"/>
                  <a:ea typeface="ＭＳ Ｐゴシック" panose="020B0600070205080204" pitchFamily="34" charset="-128"/>
                </a:defRPr>
              </a:lvl1pPr>
              <a:lvl2pPr marL="742950" indent="-285750">
                <a:defRPr sz="2400">
                  <a:solidFill>
                    <a:schemeClr val="tx1"/>
                  </a:solidFill>
                  <a:latin typeface="Times" panose="02020603050405020304" pitchFamily="18" charset="0"/>
                  <a:ea typeface="ＭＳ Ｐゴシック" panose="020B0600070205080204" pitchFamily="34" charset="-128"/>
                </a:defRPr>
              </a:lvl2pPr>
              <a:lvl3pPr marL="1143000" indent="-228600">
                <a:defRPr sz="2400">
                  <a:solidFill>
                    <a:schemeClr val="tx1"/>
                  </a:solidFill>
                  <a:latin typeface="Times" panose="02020603050405020304" pitchFamily="18" charset="0"/>
                  <a:ea typeface="ＭＳ Ｐゴシック" panose="020B0600070205080204" pitchFamily="34" charset="-128"/>
                </a:defRPr>
              </a:lvl3pPr>
              <a:lvl4pPr marL="1600200" indent="-228600">
                <a:defRPr sz="2400">
                  <a:solidFill>
                    <a:schemeClr val="tx1"/>
                  </a:solidFill>
                  <a:latin typeface="Times" panose="02020603050405020304" pitchFamily="18" charset="0"/>
                  <a:ea typeface="ＭＳ Ｐゴシック" panose="020B0600070205080204" pitchFamily="34" charset="-128"/>
                </a:defRPr>
              </a:lvl4pPr>
              <a:lvl5pPr marL="2057400" indent="-228600">
                <a:defRPr sz="2400">
                  <a:solidFill>
                    <a:schemeClr val="tx1"/>
                  </a:solidFill>
                  <a:latin typeface="Times" panose="02020603050405020304" pitchFamily="18" charset="0"/>
                  <a:ea typeface="ＭＳ Ｐゴシック" panose="020B0600070205080204" pitchFamily="34" charset="-128"/>
                </a:defRPr>
              </a:lvl5pPr>
              <a:lvl6pPr marL="25146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6pPr>
              <a:lvl7pPr marL="29718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7pPr>
              <a:lvl8pPr marL="34290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8pPr>
              <a:lvl9pPr marL="3886200" indent="-228600" algn="l" rtl="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34" charset="-128"/>
                </a:defRPr>
              </a:lvl9pPr>
            </a:lstStyle>
            <a:p>
              <a:r>
                <a:rPr lang="en-US" altLang="ar-IQ" sz="1800">
                  <a:solidFill>
                    <a:srgbClr val="000000"/>
                  </a:solidFill>
                  <a:latin typeface="Arial" panose="020B0604020202020204" pitchFamily="34" charset="0"/>
                </a:rPr>
                <a:t>W)</a:t>
              </a:r>
              <a:endParaRPr lang="en-US" altLang="ar-IQ">
                <a:latin typeface="Arial" panose="020B0604020202020204" pitchFamily="34" charset="0"/>
              </a:endParaRPr>
            </a:p>
          </p:txBody>
        </p:sp>
        <p:grpSp>
          <p:nvGrpSpPr>
            <p:cNvPr id="15417" name="Group 135"/>
            <p:cNvGrpSpPr>
              <a:grpSpLocks/>
            </p:cNvGrpSpPr>
            <p:nvPr/>
          </p:nvGrpSpPr>
          <p:grpSpPr bwMode="auto">
            <a:xfrm>
              <a:off x="1921" y="2000"/>
              <a:ext cx="64" cy="720"/>
              <a:chOff x="1921" y="2000"/>
              <a:chExt cx="64" cy="720"/>
            </a:xfrm>
          </p:grpSpPr>
          <p:sp>
            <p:nvSpPr>
              <p:cNvPr id="15422" name="Line 130"/>
              <p:cNvSpPr>
                <a:spLocks noChangeShapeType="1"/>
              </p:cNvSpPr>
              <p:nvPr/>
            </p:nvSpPr>
            <p:spPr bwMode="auto">
              <a:xfrm>
                <a:off x="1921" y="2181"/>
                <a:ext cx="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15423" name="Line 131"/>
              <p:cNvSpPr>
                <a:spLocks noChangeShapeType="1"/>
              </p:cNvSpPr>
              <p:nvPr/>
            </p:nvSpPr>
            <p:spPr bwMode="auto">
              <a:xfrm>
                <a:off x="1921" y="2000"/>
                <a:ext cx="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15424" name="Line 132"/>
              <p:cNvSpPr>
                <a:spLocks noChangeShapeType="1"/>
              </p:cNvSpPr>
              <p:nvPr/>
            </p:nvSpPr>
            <p:spPr bwMode="auto">
              <a:xfrm>
                <a:off x="1921" y="2357"/>
                <a:ext cx="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15425" name="Line 133"/>
              <p:cNvSpPr>
                <a:spLocks noChangeShapeType="1"/>
              </p:cNvSpPr>
              <p:nvPr/>
            </p:nvSpPr>
            <p:spPr bwMode="auto">
              <a:xfrm>
                <a:off x="1921" y="2535"/>
                <a:ext cx="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15426" name="Line 134"/>
              <p:cNvSpPr>
                <a:spLocks noChangeShapeType="1"/>
              </p:cNvSpPr>
              <p:nvPr/>
            </p:nvSpPr>
            <p:spPr bwMode="auto">
              <a:xfrm>
                <a:off x="1921" y="2720"/>
                <a:ext cx="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grpSp>
        <p:sp>
          <p:nvSpPr>
            <p:cNvPr id="15418" name="Line 143"/>
            <p:cNvSpPr>
              <a:spLocks noChangeShapeType="1"/>
            </p:cNvSpPr>
            <p:nvPr/>
          </p:nvSpPr>
          <p:spPr bwMode="auto">
            <a:xfrm rot="5400000">
              <a:off x="2671" y="2857"/>
              <a:ext cx="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15419" name="Line 148"/>
            <p:cNvSpPr>
              <a:spLocks noChangeShapeType="1"/>
            </p:cNvSpPr>
            <p:nvPr/>
          </p:nvSpPr>
          <p:spPr bwMode="auto">
            <a:xfrm rot="5400000">
              <a:off x="2414" y="2857"/>
              <a:ext cx="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15420" name="Line 149"/>
            <p:cNvSpPr>
              <a:spLocks noChangeShapeType="1"/>
            </p:cNvSpPr>
            <p:nvPr/>
          </p:nvSpPr>
          <p:spPr bwMode="auto">
            <a:xfrm rot="5400000">
              <a:off x="2157" y="2857"/>
              <a:ext cx="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sp>
          <p:nvSpPr>
            <p:cNvPr id="15421" name="Line 150"/>
            <p:cNvSpPr>
              <a:spLocks noChangeShapeType="1"/>
            </p:cNvSpPr>
            <p:nvPr/>
          </p:nvSpPr>
          <p:spPr bwMode="auto">
            <a:xfrm rot="5400000">
              <a:off x="2928" y="2857"/>
              <a:ext cx="64" cy="0"/>
            </a:xfrm>
            <a:prstGeom prst="line">
              <a:avLst/>
            </a:prstGeom>
            <a:noFill/>
            <a:ln w="1905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ar-IQ"/>
            </a:p>
          </p:txBody>
        </p:sp>
      </p:grpSp>
    </p:spTree>
    <p:extLst>
      <p:ext uri="{BB962C8B-B14F-4D97-AF65-F5344CB8AC3E}">
        <p14:creationId xmlns:p14="http://schemas.microsoft.com/office/powerpoint/2010/main" val="42311788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2"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right)">
                                      <p:cBhvr>
                                        <p:cTn id="12" dur="10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39972"/>
                                        </p:tgtEl>
                                        <p:attrNameLst>
                                          <p:attrName>style.visibility</p:attrName>
                                        </p:attrNameLst>
                                      </p:cBhvr>
                                      <p:to>
                                        <p:strVal val="visible"/>
                                      </p:to>
                                    </p:set>
                                    <p:anim calcmode="lin" valueType="num">
                                      <p:cBhvr additive="base">
                                        <p:cTn id="17" dur="500" fill="hold"/>
                                        <p:tgtEl>
                                          <p:spTgt spid="339972"/>
                                        </p:tgtEl>
                                        <p:attrNameLst>
                                          <p:attrName>ppt_x</p:attrName>
                                        </p:attrNameLst>
                                      </p:cBhvr>
                                      <p:tavLst>
                                        <p:tav tm="0">
                                          <p:val>
                                            <p:strVal val="#ppt_x"/>
                                          </p:val>
                                        </p:tav>
                                        <p:tav tm="100000">
                                          <p:val>
                                            <p:strVal val="#ppt_x"/>
                                          </p:val>
                                        </p:tav>
                                      </p:tavLst>
                                    </p:anim>
                                    <p:anim calcmode="lin" valueType="num">
                                      <p:cBhvr additive="base">
                                        <p:cTn id="18" dur="500" fill="hold"/>
                                        <p:tgtEl>
                                          <p:spTgt spid="33997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997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2830" y="259307"/>
            <a:ext cx="11750722" cy="6291618"/>
          </a:xfrm>
        </p:spPr>
        <p:txBody>
          <a:bodyPr>
            <a:normAutofit fontScale="92500" lnSpcReduction="10000"/>
          </a:bodyPr>
          <a:lstStyle/>
          <a:p>
            <a:pPr algn="l" rtl="0"/>
            <a:r>
              <a:rPr lang="en-US" dirty="0"/>
              <a:t>•The properties of the composite reinforced with </a:t>
            </a:r>
            <a:r>
              <a:rPr lang="en-US" b="1" dirty="0">
                <a:solidFill>
                  <a:srgbClr val="FF0000"/>
                </a:solidFill>
              </a:rPr>
              <a:t>large particle </a:t>
            </a:r>
            <a:r>
              <a:rPr lang="en-US" dirty="0"/>
              <a:t>filler can be predicted using the 2 rules of </a:t>
            </a:r>
            <a:r>
              <a:rPr lang="en-US" b="1" dirty="0">
                <a:solidFill>
                  <a:srgbClr val="FF0000"/>
                </a:solidFill>
              </a:rPr>
              <a:t>mixture equations</a:t>
            </a:r>
            <a:r>
              <a:rPr lang="en-US" dirty="0"/>
              <a:t>.  </a:t>
            </a:r>
          </a:p>
          <a:p>
            <a:pPr algn="l" rtl="0"/>
            <a:r>
              <a:rPr lang="en-US" dirty="0"/>
              <a:t>•Let’s consider using for example the </a:t>
            </a:r>
            <a:r>
              <a:rPr lang="en-US" b="1" dirty="0">
                <a:solidFill>
                  <a:srgbClr val="FF0000"/>
                </a:solidFill>
              </a:rPr>
              <a:t>elastic modulus</a:t>
            </a:r>
            <a:r>
              <a:rPr lang="en-US" dirty="0"/>
              <a:t>.</a:t>
            </a:r>
          </a:p>
          <a:p>
            <a:pPr algn="just" rtl="0"/>
            <a:r>
              <a:rPr lang="en-US" dirty="0"/>
              <a:t>•The </a:t>
            </a:r>
            <a:r>
              <a:rPr lang="en-US" b="1" dirty="0">
                <a:solidFill>
                  <a:srgbClr val="FF0000"/>
                </a:solidFill>
              </a:rPr>
              <a:t>anticipated upper and lower values </a:t>
            </a:r>
            <a:r>
              <a:rPr lang="en-US" dirty="0"/>
              <a:t>for </a:t>
            </a:r>
            <a:r>
              <a:rPr lang="en-US" b="1" dirty="0">
                <a:solidFill>
                  <a:srgbClr val="FF0000"/>
                </a:solidFill>
              </a:rPr>
              <a:t>E</a:t>
            </a:r>
            <a:r>
              <a:rPr lang="en-US" dirty="0"/>
              <a:t> can be obtained from two fairly simple equations.</a:t>
            </a:r>
          </a:p>
          <a:p>
            <a:pPr algn="just" rtl="0"/>
            <a:r>
              <a:rPr lang="en-US" dirty="0"/>
              <a:t>•</a:t>
            </a:r>
            <a:r>
              <a:rPr lang="en-US" b="1" dirty="0">
                <a:solidFill>
                  <a:srgbClr val="FF0000"/>
                </a:solidFill>
              </a:rPr>
              <a:t>The upper value </a:t>
            </a:r>
            <a:r>
              <a:rPr lang="en-US" dirty="0"/>
              <a:t>is given by E subscript </a:t>
            </a:r>
            <a:r>
              <a:rPr lang="en-US" dirty="0" smtClean="0"/>
              <a:t>c (</a:t>
            </a:r>
            <a:r>
              <a:rPr lang="en-US" dirty="0" err="1" smtClean="0"/>
              <a:t>E</a:t>
            </a:r>
            <a:r>
              <a:rPr lang="en-US" baseline="-25000" dirty="0" err="1" smtClean="0"/>
              <a:t>c</a:t>
            </a:r>
            <a:r>
              <a:rPr lang="en-US" dirty="0" smtClean="0"/>
              <a:t>,) </a:t>
            </a:r>
            <a:r>
              <a:rPr lang="en-US" dirty="0"/>
              <a:t>the elastic modulus of the composite equals the product of the </a:t>
            </a:r>
            <a:r>
              <a:rPr lang="en-US" b="1" dirty="0">
                <a:solidFill>
                  <a:srgbClr val="FF0000"/>
                </a:solidFill>
              </a:rPr>
              <a:t>matrix volume and elastic modulus plus the product of the particle volume and elastic modulus</a:t>
            </a:r>
            <a:r>
              <a:rPr lang="en-US" dirty="0"/>
              <a:t>. We can see from this equation that the greater the volume fraction of the particle the greater E subscript c.</a:t>
            </a:r>
          </a:p>
          <a:p>
            <a:pPr algn="just" rtl="0"/>
            <a:r>
              <a:rPr lang="en-US" dirty="0"/>
              <a:t>•</a:t>
            </a:r>
            <a:r>
              <a:rPr lang="en-US" b="1" dirty="0">
                <a:solidFill>
                  <a:srgbClr val="FF0000"/>
                </a:solidFill>
              </a:rPr>
              <a:t>The lower limit </a:t>
            </a:r>
            <a:r>
              <a:rPr lang="en-US" dirty="0"/>
              <a:t>of E subscript c is given by a similar, </a:t>
            </a:r>
            <a:r>
              <a:rPr lang="en-US" b="1" dirty="0">
                <a:solidFill>
                  <a:srgbClr val="FF0000"/>
                </a:solidFill>
              </a:rPr>
              <a:t>proportional equation</a:t>
            </a:r>
            <a:r>
              <a:rPr lang="en-US" dirty="0"/>
              <a:t> here in blue. Interestingly this equation is expressed in </a:t>
            </a:r>
            <a:r>
              <a:rPr lang="en-US" dirty="0" smtClean="0"/>
              <a:t>reciprocal </a:t>
            </a:r>
            <a:r>
              <a:rPr lang="en-US" dirty="0"/>
              <a:t>terms.</a:t>
            </a:r>
          </a:p>
          <a:p>
            <a:pPr algn="just" rtl="0"/>
            <a:r>
              <a:rPr lang="en-US" dirty="0"/>
              <a:t>•Again the overall effect of a greater volume of particles is to produce a stiffer composite. </a:t>
            </a:r>
            <a:endParaRPr lang="en-US" dirty="0" smtClean="0"/>
          </a:p>
          <a:p>
            <a:pPr algn="just" rtl="0"/>
            <a:r>
              <a:rPr lang="en-US" dirty="0"/>
              <a:t>•When experimental data for a Cu matrix reinforced with tungsten </a:t>
            </a:r>
            <a:r>
              <a:rPr lang="en-US" dirty="0" smtClean="0"/>
              <a:t>particles </a:t>
            </a:r>
            <a:r>
              <a:rPr lang="en-US" dirty="0"/>
              <a:t>is plotted as seen here we see </a:t>
            </a:r>
            <a:r>
              <a:rPr lang="en-US" dirty="0">
                <a:solidFill>
                  <a:srgbClr val="FF0000"/>
                </a:solidFill>
              </a:rPr>
              <a:t>excellent agreement </a:t>
            </a:r>
            <a:r>
              <a:rPr lang="en-US" dirty="0"/>
              <a:t>with the </a:t>
            </a:r>
            <a:r>
              <a:rPr lang="en-US" dirty="0" smtClean="0"/>
              <a:t>theory </a:t>
            </a:r>
            <a:r>
              <a:rPr lang="en-US" dirty="0"/>
              <a:t>as the values all fall between the two limits.</a:t>
            </a:r>
          </a:p>
        </p:txBody>
      </p:sp>
    </p:spTree>
    <p:extLst>
      <p:ext uri="{BB962C8B-B14F-4D97-AF65-F5344CB8AC3E}">
        <p14:creationId xmlns:p14="http://schemas.microsoft.com/office/powerpoint/2010/main" val="163820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86603" y="259306"/>
            <a:ext cx="11546006" cy="6598693"/>
          </a:xfrm>
        </p:spPr>
        <p:txBody>
          <a:bodyPr>
            <a:normAutofit/>
          </a:bodyPr>
          <a:lstStyle/>
          <a:p>
            <a:pPr algn="l" rtl="0"/>
            <a:r>
              <a:rPr lang="en-US" sz="3200" b="1" dirty="0" smtClean="0"/>
              <a:t>Classification of the composite materials </a:t>
            </a:r>
            <a:endParaRPr lang="ar-IQ" sz="3200" b="1" dirty="0"/>
          </a:p>
        </p:txBody>
      </p:sp>
      <p:pic>
        <p:nvPicPr>
          <p:cNvPr id="4" name="صورة 3"/>
          <p:cNvPicPr>
            <a:picLocks noChangeAspect="1"/>
          </p:cNvPicPr>
          <p:nvPr/>
        </p:nvPicPr>
        <p:blipFill>
          <a:blip r:embed="rId2"/>
          <a:stretch>
            <a:fillRect/>
          </a:stretch>
        </p:blipFill>
        <p:spPr>
          <a:xfrm>
            <a:off x="286604" y="781381"/>
            <a:ext cx="11546006" cy="5906022"/>
          </a:xfrm>
          <a:prstGeom prst="rect">
            <a:avLst/>
          </a:prstGeom>
        </p:spPr>
      </p:pic>
    </p:spTree>
    <p:extLst>
      <p:ext uri="{BB962C8B-B14F-4D97-AF65-F5344CB8AC3E}">
        <p14:creationId xmlns:p14="http://schemas.microsoft.com/office/powerpoint/2010/main" val="3479326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232011"/>
            <a:ext cx="12121487" cy="6961763"/>
          </a:xfrm>
        </p:spPr>
        <p:txBody>
          <a:bodyPr/>
          <a:lstStyle/>
          <a:p>
            <a:pPr algn="l" rtl="0"/>
            <a:r>
              <a:rPr lang="en-US" sz="3200" b="1" dirty="0">
                <a:solidFill>
                  <a:srgbClr val="FF0000"/>
                </a:solidFill>
              </a:rPr>
              <a:t>Composite: </a:t>
            </a:r>
            <a:r>
              <a:rPr lang="en-US" sz="3200" b="1" dirty="0" smtClean="0">
                <a:solidFill>
                  <a:srgbClr val="FF0000"/>
                </a:solidFill>
              </a:rPr>
              <a:t>Constituents</a:t>
            </a:r>
          </a:p>
          <a:p>
            <a:pPr algn="l" rtl="0"/>
            <a:r>
              <a:rPr lang="en-US" dirty="0"/>
              <a:t>There are two main constituents of composites:</a:t>
            </a:r>
          </a:p>
          <a:p>
            <a:pPr marL="0" indent="0" algn="l" rtl="0">
              <a:buNone/>
            </a:pPr>
            <a:r>
              <a:rPr lang="en-US" dirty="0" smtClean="0"/>
              <a:t>         </a:t>
            </a:r>
            <a:r>
              <a:rPr lang="en-US" b="1" dirty="0">
                <a:solidFill>
                  <a:srgbClr val="00B050"/>
                </a:solidFill>
              </a:rPr>
              <a:t>1- Reinforcement</a:t>
            </a:r>
          </a:p>
          <a:p>
            <a:pPr marL="0" indent="0" algn="l" rtl="0">
              <a:buNone/>
            </a:pPr>
            <a:r>
              <a:rPr lang="en-US" b="1" dirty="0" smtClean="0">
                <a:solidFill>
                  <a:srgbClr val="00B050"/>
                </a:solidFill>
              </a:rPr>
              <a:t>         2- Matrix    </a:t>
            </a:r>
          </a:p>
          <a:p>
            <a:pPr marL="0" indent="0" algn="just" rtl="0">
              <a:buNone/>
            </a:pPr>
            <a:r>
              <a:rPr lang="en-US" b="1" dirty="0">
                <a:cs typeface="+mj-cs"/>
              </a:rPr>
              <a:t>Reinforcing materials:- </a:t>
            </a:r>
            <a:r>
              <a:rPr lang="en-US" dirty="0">
                <a:cs typeface="+mj-cs"/>
              </a:rPr>
              <a:t>It is the materials that make </a:t>
            </a:r>
            <a:r>
              <a:rPr lang="en-US" b="1" dirty="0" smtClean="0">
                <a:solidFill>
                  <a:srgbClr val="FF0000"/>
                </a:solidFill>
                <a:cs typeface="+mj-cs"/>
              </a:rPr>
              <a:t>reinforce</a:t>
            </a:r>
            <a:r>
              <a:rPr lang="en-US" dirty="0" smtClean="0">
                <a:cs typeface="+mj-cs"/>
              </a:rPr>
              <a:t>  the </a:t>
            </a:r>
            <a:r>
              <a:rPr lang="en-US" dirty="0">
                <a:cs typeface="+mj-cs"/>
              </a:rPr>
              <a:t>matrix. It has different forms may be </a:t>
            </a:r>
            <a:r>
              <a:rPr lang="en-US" b="1" dirty="0">
                <a:solidFill>
                  <a:srgbClr val="FF0000"/>
                </a:solidFill>
                <a:cs typeface="+mj-cs"/>
              </a:rPr>
              <a:t>fibers, particles, flakes, fillers, and woven</a:t>
            </a:r>
            <a:r>
              <a:rPr lang="en-US" dirty="0">
                <a:cs typeface="+mj-cs"/>
              </a:rPr>
              <a:t> made from glass, carbon, Kevlar or steel…….</a:t>
            </a:r>
            <a:r>
              <a:rPr lang="en-US" dirty="0" err="1" smtClean="0">
                <a:cs typeface="+mj-cs"/>
              </a:rPr>
              <a:t>etc</a:t>
            </a:r>
            <a:endParaRPr lang="en-US" dirty="0" smtClean="0">
              <a:cs typeface="+mj-cs"/>
            </a:endParaRPr>
          </a:p>
          <a:p>
            <a:pPr marL="0" indent="0" algn="just" rtl="0">
              <a:buNone/>
            </a:pPr>
            <a:r>
              <a:rPr lang="en-US" dirty="0">
                <a:cs typeface="+mj-cs"/>
              </a:rPr>
              <a:t>The reinforcing phases are mainly divided according to the geometry of their individual particles into: </a:t>
            </a:r>
          </a:p>
          <a:p>
            <a:pPr marL="0" indent="0" algn="just" rtl="0">
              <a:buNone/>
            </a:pPr>
            <a:endParaRPr lang="en-US" dirty="0">
              <a:cs typeface="+mj-cs"/>
            </a:endParaRPr>
          </a:p>
          <a:p>
            <a:pPr marL="0" indent="0" algn="l" rtl="0">
              <a:buNone/>
            </a:pPr>
            <a:endParaRPr lang="ar-IQ" b="1" dirty="0">
              <a:solidFill>
                <a:srgbClr val="00B050"/>
              </a:solidFill>
            </a:endParaRPr>
          </a:p>
        </p:txBody>
      </p:sp>
      <p:pic>
        <p:nvPicPr>
          <p:cNvPr id="4" name="صورة 3"/>
          <p:cNvPicPr>
            <a:picLocks noChangeAspect="1"/>
          </p:cNvPicPr>
          <p:nvPr/>
        </p:nvPicPr>
        <p:blipFill>
          <a:blip r:embed="rId2"/>
          <a:stretch>
            <a:fillRect/>
          </a:stretch>
        </p:blipFill>
        <p:spPr>
          <a:xfrm>
            <a:off x="403747" y="4488658"/>
            <a:ext cx="11600596" cy="965079"/>
          </a:xfrm>
          <a:prstGeom prst="rect">
            <a:avLst/>
          </a:prstGeom>
        </p:spPr>
      </p:pic>
      <p:pic>
        <p:nvPicPr>
          <p:cNvPr id="6" name="صورة 5"/>
          <p:cNvPicPr>
            <a:picLocks noChangeAspect="1"/>
          </p:cNvPicPr>
          <p:nvPr/>
        </p:nvPicPr>
        <p:blipFill>
          <a:blip r:embed="rId3"/>
          <a:stretch>
            <a:fillRect/>
          </a:stretch>
        </p:blipFill>
        <p:spPr>
          <a:xfrm>
            <a:off x="466300" y="5276316"/>
            <a:ext cx="11475491" cy="803411"/>
          </a:xfrm>
          <a:prstGeom prst="rect">
            <a:avLst/>
          </a:prstGeom>
        </p:spPr>
      </p:pic>
      <p:pic>
        <p:nvPicPr>
          <p:cNvPr id="7" name="صورة 6"/>
          <p:cNvPicPr>
            <a:picLocks noChangeAspect="1"/>
          </p:cNvPicPr>
          <p:nvPr/>
        </p:nvPicPr>
        <p:blipFill>
          <a:blip r:embed="rId4"/>
          <a:stretch>
            <a:fillRect/>
          </a:stretch>
        </p:blipFill>
        <p:spPr>
          <a:xfrm>
            <a:off x="520891" y="6241394"/>
            <a:ext cx="11600596" cy="952381"/>
          </a:xfrm>
          <a:prstGeom prst="rect">
            <a:avLst/>
          </a:prstGeom>
        </p:spPr>
      </p:pic>
    </p:spTree>
    <p:extLst>
      <p:ext uri="{BB962C8B-B14F-4D97-AF65-F5344CB8AC3E}">
        <p14:creationId xmlns:p14="http://schemas.microsoft.com/office/powerpoint/2010/main" val="163779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91068"/>
            <a:ext cx="12023678" cy="6537277"/>
          </a:xfrm>
        </p:spPr>
        <p:txBody>
          <a:bodyPr/>
          <a:lstStyle/>
          <a:p>
            <a:pPr algn="just" rtl="0"/>
            <a:r>
              <a:rPr lang="en-US" dirty="0"/>
              <a:t>Reinforcement phase :The </a:t>
            </a:r>
            <a:r>
              <a:rPr lang="en-US" b="1" dirty="0"/>
              <a:t>reinforcing phase provides </a:t>
            </a:r>
            <a:r>
              <a:rPr lang="en-US" b="1" dirty="0" smtClean="0">
                <a:solidFill>
                  <a:srgbClr val="FF0000"/>
                </a:solidFill>
              </a:rPr>
              <a:t>strength</a:t>
            </a:r>
            <a:r>
              <a:rPr lang="en-US" dirty="0" smtClean="0"/>
              <a:t> </a:t>
            </a:r>
            <a:r>
              <a:rPr lang="en-US" dirty="0"/>
              <a:t>and </a:t>
            </a:r>
            <a:r>
              <a:rPr lang="en-US" b="1" dirty="0">
                <a:solidFill>
                  <a:srgbClr val="FF0000"/>
                </a:solidFill>
              </a:rPr>
              <a:t>stiffness</a:t>
            </a:r>
            <a:r>
              <a:rPr lang="en-US" dirty="0"/>
              <a:t>. In most cases, the reinforcement is </a:t>
            </a:r>
            <a:r>
              <a:rPr lang="en-US" b="1" dirty="0"/>
              <a:t>harder, stronger, and stiffer than the matrix</a:t>
            </a:r>
            <a:r>
              <a:rPr lang="en-US" dirty="0"/>
              <a:t>. The reinforcement is usually </a:t>
            </a:r>
            <a:r>
              <a:rPr lang="en-US" dirty="0" smtClean="0"/>
              <a:t>fiber </a:t>
            </a:r>
            <a:r>
              <a:rPr lang="en-US" dirty="0"/>
              <a:t>or </a:t>
            </a:r>
            <a:r>
              <a:rPr lang="en-US" dirty="0" smtClean="0"/>
              <a:t>particulate</a:t>
            </a:r>
            <a:r>
              <a:rPr lang="en-US" dirty="0"/>
              <a:t>.</a:t>
            </a:r>
            <a:endParaRPr lang="ar-IQ" dirty="0"/>
          </a:p>
        </p:txBody>
      </p:sp>
      <p:pic>
        <p:nvPicPr>
          <p:cNvPr id="7" name="Picture 17"/>
          <p:cNvPicPr/>
          <p:nvPr/>
        </p:nvPicPr>
        <p:blipFill>
          <a:blip r:embed="rId2">
            <a:extLst>
              <a:ext uri="{28A0092B-C50C-407E-A947-70E740481C1C}">
                <a14:useLocalDpi xmlns:a14="http://schemas.microsoft.com/office/drawing/2010/main" val="0"/>
              </a:ext>
            </a:extLst>
          </a:blip>
          <a:srcRect/>
          <a:stretch>
            <a:fillRect/>
          </a:stretch>
        </p:blipFill>
        <p:spPr bwMode="auto">
          <a:xfrm>
            <a:off x="177421" y="1473958"/>
            <a:ext cx="11846257" cy="5384042"/>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022197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7421" y="150125"/>
            <a:ext cx="11818961" cy="6469039"/>
          </a:xfrm>
        </p:spPr>
        <p:txBody>
          <a:bodyPr/>
          <a:lstStyle/>
          <a:p>
            <a:pPr algn="just" rtl="0">
              <a:lnSpc>
                <a:spcPct val="150000"/>
              </a:lnSpc>
            </a:pPr>
            <a:r>
              <a:rPr lang="en-US" dirty="0"/>
              <a:t>The purpose of reinforcement is to </a:t>
            </a:r>
            <a:r>
              <a:rPr lang="en-US" b="1" dirty="0">
                <a:solidFill>
                  <a:srgbClr val="FF0000"/>
                </a:solidFill>
              </a:rPr>
              <a:t>enhance matrix properties</a:t>
            </a:r>
            <a:r>
              <a:rPr lang="en-US" dirty="0"/>
              <a:t>. Reinforcements for composite materials can be in the form of </a:t>
            </a:r>
            <a:r>
              <a:rPr lang="en-US" b="1" dirty="0">
                <a:solidFill>
                  <a:srgbClr val="FF0000"/>
                </a:solidFill>
              </a:rPr>
              <a:t>fibers, particles, or flakes</a:t>
            </a:r>
            <a:r>
              <a:rPr lang="en-US" dirty="0"/>
              <a:t>. Each has its own unique application, </a:t>
            </a:r>
            <a:r>
              <a:rPr lang="en-US" b="1" dirty="0">
                <a:solidFill>
                  <a:srgbClr val="FF0000"/>
                </a:solidFill>
              </a:rPr>
              <a:t>although fibers are the most common in composites and have the most influence on properties. </a:t>
            </a:r>
            <a:endParaRPr lang="ar-IQ" b="1" dirty="0">
              <a:solidFill>
                <a:srgbClr val="FF0000"/>
              </a:solidFill>
            </a:endParaRPr>
          </a:p>
        </p:txBody>
      </p:sp>
      <p:pic>
        <p:nvPicPr>
          <p:cNvPr id="4" name="صورة 3"/>
          <p:cNvPicPr>
            <a:picLocks noChangeAspect="1"/>
          </p:cNvPicPr>
          <p:nvPr/>
        </p:nvPicPr>
        <p:blipFill>
          <a:blip r:embed="rId2"/>
          <a:stretch>
            <a:fillRect/>
          </a:stretch>
        </p:blipFill>
        <p:spPr>
          <a:xfrm>
            <a:off x="177420" y="3576034"/>
            <a:ext cx="11818961" cy="3043129"/>
          </a:xfrm>
          <a:prstGeom prst="rect">
            <a:avLst/>
          </a:prstGeom>
        </p:spPr>
      </p:pic>
    </p:spTree>
    <p:extLst>
      <p:ext uri="{BB962C8B-B14F-4D97-AF65-F5344CB8AC3E}">
        <p14:creationId xmlns:p14="http://schemas.microsoft.com/office/powerpoint/2010/main" val="3742875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815920254"/>
              </p:ext>
            </p:extLst>
          </p:nvPr>
        </p:nvGraphicFramePr>
        <p:xfrm>
          <a:off x="-3174" y="1098654"/>
          <a:ext cx="12195174" cy="5759344"/>
        </p:xfrm>
        <a:graphic>
          <a:graphicData uri="http://schemas.openxmlformats.org/drawingml/2006/table">
            <a:tbl>
              <a:tblPr rtl="1" firstRow="1" bandRow="1">
                <a:tableStyleId>{5C22544A-7EE6-4342-B048-85BDC9FD1C3A}</a:tableStyleId>
              </a:tblPr>
              <a:tblGrid>
                <a:gridCol w="6097587">
                  <a:extLst>
                    <a:ext uri="{9D8B030D-6E8A-4147-A177-3AD203B41FA5}">
                      <a16:colId xmlns:a16="http://schemas.microsoft.com/office/drawing/2014/main" val="1280971172"/>
                    </a:ext>
                  </a:extLst>
                </a:gridCol>
                <a:gridCol w="6097587">
                  <a:extLst>
                    <a:ext uri="{9D8B030D-6E8A-4147-A177-3AD203B41FA5}">
                      <a16:colId xmlns:a16="http://schemas.microsoft.com/office/drawing/2014/main" val="959912546"/>
                    </a:ext>
                  </a:extLst>
                </a:gridCol>
              </a:tblGrid>
              <a:tr h="845476">
                <a:tc>
                  <a:txBody>
                    <a:bodyPr/>
                    <a:lstStyle/>
                    <a:p>
                      <a:pPr algn="ctr" rtl="1"/>
                      <a:r>
                        <a:rPr lang="en-US" sz="3200" dirty="0" smtClean="0"/>
                        <a:t>REINFORCEMENT</a:t>
                      </a:r>
                      <a:endParaRPr lang="ar-IQ" sz="3200" dirty="0"/>
                    </a:p>
                  </a:txBody>
                  <a:tcPr/>
                </a:tc>
                <a:tc>
                  <a:txBody>
                    <a:bodyPr/>
                    <a:lstStyle/>
                    <a:p>
                      <a:pPr algn="ctr" rtl="1"/>
                      <a:r>
                        <a:rPr lang="en-US" sz="3600" dirty="0" smtClean="0"/>
                        <a:t>MATRIX</a:t>
                      </a:r>
                      <a:endParaRPr lang="ar-IQ" sz="3600" dirty="0"/>
                    </a:p>
                  </a:txBody>
                  <a:tcPr/>
                </a:tc>
                <a:extLst>
                  <a:ext uri="{0D108BD9-81ED-4DB2-BD59-A6C34878D82A}">
                    <a16:rowId xmlns:a16="http://schemas.microsoft.com/office/drawing/2014/main" val="3545559183"/>
                  </a:ext>
                </a:extLst>
              </a:tr>
              <a:tr h="845476">
                <a:tc>
                  <a:txBody>
                    <a:bodyPr/>
                    <a:lstStyle/>
                    <a:p>
                      <a:pPr algn="l" rtl="0"/>
                      <a:r>
                        <a:rPr lang="en-US" sz="2400" b="1" dirty="0" smtClean="0">
                          <a:cs typeface="+mj-cs"/>
                        </a:rPr>
                        <a:t>• This may be continuous or discontinuous. </a:t>
                      </a:r>
                      <a:endParaRPr lang="en-US" sz="2400" b="1" dirty="0">
                        <a:cs typeface="+mj-cs"/>
                      </a:endParaRPr>
                    </a:p>
                  </a:txBody>
                  <a:tcPr/>
                </a:tc>
                <a:tc>
                  <a:txBody>
                    <a:bodyPr/>
                    <a:lstStyle/>
                    <a:p>
                      <a:pPr algn="l" rtl="0"/>
                      <a:r>
                        <a:rPr lang="en-US" sz="2400" b="1" dirty="0" smtClean="0">
                          <a:cs typeface="+mj-cs"/>
                        </a:rPr>
                        <a:t>• This constituent is continuous and in greater quantity. </a:t>
                      </a:r>
                      <a:endParaRPr lang="en-US" sz="2400" b="1" dirty="0">
                        <a:cs typeface="+mj-cs"/>
                      </a:endParaRPr>
                    </a:p>
                  </a:txBody>
                  <a:tcPr/>
                </a:tc>
                <a:extLst>
                  <a:ext uri="{0D108BD9-81ED-4DB2-BD59-A6C34878D82A}">
                    <a16:rowId xmlns:a16="http://schemas.microsoft.com/office/drawing/2014/main" val="2023846565"/>
                  </a:ext>
                </a:extLst>
              </a:tr>
              <a:tr h="1110249">
                <a:tc>
                  <a:txBody>
                    <a:bodyPr/>
                    <a:lstStyle/>
                    <a:p>
                      <a:pPr algn="l" rtl="0"/>
                      <a:r>
                        <a:rPr lang="en-US" sz="2400" b="1" dirty="0" smtClean="0">
                          <a:cs typeface="+mj-cs"/>
                        </a:rPr>
                        <a:t>• Based up on reinforcement type it can be fiber reinforced or particulate reinforced. </a:t>
                      </a:r>
                    </a:p>
                    <a:p>
                      <a:pPr algn="l" rtl="0"/>
                      <a:endParaRPr lang="ar-IQ" sz="2400" b="1" dirty="0">
                        <a:cs typeface="+mj-cs"/>
                      </a:endParaRPr>
                    </a:p>
                  </a:txBody>
                  <a:tcPr/>
                </a:tc>
                <a:tc>
                  <a:txBody>
                    <a:bodyPr/>
                    <a:lstStyle/>
                    <a:p>
                      <a:pPr algn="l" rtl="0"/>
                      <a:r>
                        <a:rPr lang="en-US" sz="2400" b="1" dirty="0" smtClean="0">
                          <a:cs typeface="+mj-cs"/>
                        </a:rPr>
                        <a:t>• Based up on matrix composite is of 3 types. PMC,CMC,MMC. </a:t>
                      </a:r>
                      <a:endParaRPr lang="en-US" sz="2400" b="1" dirty="0">
                        <a:cs typeface="+mj-cs"/>
                      </a:endParaRPr>
                    </a:p>
                  </a:txBody>
                  <a:tcPr/>
                </a:tc>
                <a:extLst>
                  <a:ext uri="{0D108BD9-81ED-4DB2-BD59-A6C34878D82A}">
                    <a16:rowId xmlns:a16="http://schemas.microsoft.com/office/drawing/2014/main" val="2662348982"/>
                  </a:ext>
                </a:extLst>
              </a:tr>
              <a:tr h="845476">
                <a:tc>
                  <a:txBody>
                    <a:bodyPr/>
                    <a:lstStyle/>
                    <a:p>
                      <a:pPr algn="l" rtl="0"/>
                      <a:r>
                        <a:rPr lang="en-US" sz="2400" b="1" dirty="0" smtClean="0">
                          <a:cs typeface="+mj-cs"/>
                        </a:rPr>
                        <a:t>• Reinforcement bears the load. </a:t>
                      </a:r>
                      <a:endParaRPr lang="en-US" sz="2400" b="1" dirty="0">
                        <a:cs typeface="+mj-cs"/>
                      </a:endParaRPr>
                    </a:p>
                  </a:txBody>
                  <a:tcPr/>
                </a:tc>
                <a:tc>
                  <a:txBody>
                    <a:bodyPr/>
                    <a:lstStyle/>
                    <a:p>
                      <a:pPr algn="l" rtl="0"/>
                      <a:r>
                        <a:rPr lang="en-US" sz="2400" b="1" dirty="0" smtClean="0">
                          <a:cs typeface="+mj-cs"/>
                        </a:rPr>
                        <a:t>• Matrix transfers the load. </a:t>
                      </a:r>
                      <a:endParaRPr lang="en-US" sz="2400" b="1" dirty="0">
                        <a:cs typeface="+mj-cs"/>
                      </a:endParaRPr>
                    </a:p>
                  </a:txBody>
                  <a:tcPr/>
                </a:tc>
                <a:extLst>
                  <a:ext uri="{0D108BD9-81ED-4DB2-BD59-A6C34878D82A}">
                    <a16:rowId xmlns:a16="http://schemas.microsoft.com/office/drawing/2014/main" val="3207556938"/>
                  </a:ext>
                </a:extLst>
              </a:tr>
              <a:tr h="1110249">
                <a:tc>
                  <a:txBody>
                    <a:bodyPr/>
                    <a:lstStyle/>
                    <a:p>
                      <a:pPr algn="l" rtl="0"/>
                      <a:r>
                        <a:rPr lang="en-US" sz="2400" b="1" dirty="0" smtClean="0">
                          <a:cs typeface="+mj-cs"/>
                        </a:rPr>
                        <a:t>• The reinforcing phase provides strength, stiffness. In most cases these are stronger and harder than matrix. </a:t>
                      </a:r>
                      <a:endParaRPr lang="en-US" sz="2400" b="1" dirty="0">
                        <a:cs typeface="+mj-cs"/>
                      </a:endParaRPr>
                    </a:p>
                  </a:txBody>
                  <a:tcPr/>
                </a:tc>
                <a:tc>
                  <a:txBody>
                    <a:bodyPr/>
                    <a:lstStyle/>
                    <a:p>
                      <a:pPr algn="l" rtl="0"/>
                      <a:r>
                        <a:rPr lang="en-US" sz="2400" b="1" dirty="0" smtClean="0">
                          <a:cs typeface="+mj-cs"/>
                        </a:rPr>
                        <a:t>• It protects individual fiber from surface damage due to abrasion and oxidation. </a:t>
                      </a:r>
                    </a:p>
                    <a:p>
                      <a:pPr algn="l" rtl="0"/>
                      <a:endParaRPr lang="ar-IQ" sz="2400" b="1" dirty="0">
                        <a:cs typeface="+mj-cs"/>
                      </a:endParaRPr>
                    </a:p>
                  </a:txBody>
                  <a:tcPr/>
                </a:tc>
                <a:extLst>
                  <a:ext uri="{0D108BD9-81ED-4DB2-BD59-A6C34878D82A}">
                    <a16:rowId xmlns:a16="http://schemas.microsoft.com/office/drawing/2014/main" val="3432591254"/>
                  </a:ext>
                </a:extLst>
              </a:tr>
              <a:tr h="845476">
                <a:tc>
                  <a:txBody>
                    <a:bodyPr/>
                    <a:lstStyle/>
                    <a:p>
                      <a:pPr algn="l" rtl="0"/>
                      <a:r>
                        <a:rPr lang="fr-FR" sz="2400" b="1" dirty="0" smtClean="0">
                          <a:cs typeface="+mj-cs"/>
                        </a:rPr>
                        <a:t>• </a:t>
                      </a:r>
                      <a:r>
                        <a:rPr lang="fr-FR" sz="2400" b="1" dirty="0" err="1" smtClean="0">
                          <a:cs typeface="+mj-cs"/>
                        </a:rPr>
                        <a:t>Example</a:t>
                      </a:r>
                      <a:r>
                        <a:rPr lang="fr-FR" sz="2400" b="1" dirty="0" smtClean="0">
                          <a:cs typeface="+mj-cs"/>
                        </a:rPr>
                        <a:t>: carbone, aramide, nylon, jute etc. </a:t>
                      </a:r>
                      <a:endParaRPr lang="ar-IQ" sz="2400" b="1" dirty="0">
                        <a:cs typeface="+mj-cs"/>
                      </a:endParaRPr>
                    </a:p>
                  </a:txBody>
                  <a:tcPr/>
                </a:tc>
                <a:tc>
                  <a:txBody>
                    <a:bodyPr/>
                    <a:lstStyle/>
                    <a:p>
                      <a:pPr algn="l" rtl="0"/>
                      <a:r>
                        <a:rPr lang="pt-BR" sz="2400" b="1" dirty="0" smtClean="0">
                          <a:cs typeface="+mj-cs"/>
                        </a:rPr>
                        <a:t>• Example: aluminium, epoxy, polyester etc. </a:t>
                      </a:r>
                      <a:endParaRPr lang="ar-IQ" sz="2400" b="1" dirty="0">
                        <a:cs typeface="+mj-cs"/>
                      </a:endParaRPr>
                    </a:p>
                  </a:txBody>
                  <a:tcPr/>
                </a:tc>
                <a:extLst>
                  <a:ext uri="{0D108BD9-81ED-4DB2-BD59-A6C34878D82A}">
                    <a16:rowId xmlns:a16="http://schemas.microsoft.com/office/drawing/2014/main" val="4044927655"/>
                  </a:ext>
                </a:extLst>
              </a:tr>
            </a:tbl>
          </a:graphicData>
        </a:graphic>
      </p:graphicFrame>
      <p:sp>
        <p:nvSpPr>
          <p:cNvPr id="5" name="مستطيل 4"/>
          <p:cNvSpPr/>
          <p:nvPr/>
        </p:nvSpPr>
        <p:spPr>
          <a:xfrm>
            <a:off x="1282890" y="542077"/>
            <a:ext cx="7956644" cy="461665"/>
          </a:xfrm>
          <a:prstGeom prst="rect">
            <a:avLst/>
          </a:prstGeom>
        </p:spPr>
        <p:txBody>
          <a:bodyPr wrap="square">
            <a:spAutoFit/>
          </a:bodyPr>
          <a:lstStyle/>
          <a:p>
            <a:pPr algn="ctr"/>
            <a:r>
              <a:rPr lang="ar-IQ" sz="2400" dirty="0" err="1">
                <a:solidFill>
                  <a:srgbClr val="FF0000"/>
                </a:solidFill>
              </a:rPr>
              <a:t>Difference</a:t>
            </a:r>
            <a:r>
              <a:rPr lang="ar-IQ" sz="2400" dirty="0">
                <a:solidFill>
                  <a:srgbClr val="FF0000"/>
                </a:solidFill>
              </a:rPr>
              <a:t> </a:t>
            </a:r>
            <a:r>
              <a:rPr lang="ar-IQ" sz="2400" dirty="0" err="1">
                <a:solidFill>
                  <a:srgbClr val="FF0000"/>
                </a:solidFill>
              </a:rPr>
              <a:t>between</a:t>
            </a:r>
            <a:r>
              <a:rPr lang="ar-IQ" sz="2400" dirty="0">
                <a:solidFill>
                  <a:srgbClr val="FF0000"/>
                </a:solidFill>
              </a:rPr>
              <a:t> </a:t>
            </a:r>
            <a:r>
              <a:rPr lang="ar-IQ" sz="2400" dirty="0" err="1">
                <a:solidFill>
                  <a:srgbClr val="FF0000"/>
                </a:solidFill>
              </a:rPr>
              <a:t>Matrix</a:t>
            </a:r>
            <a:r>
              <a:rPr lang="ar-IQ" sz="2400" dirty="0">
                <a:solidFill>
                  <a:srgbClr val="FF0000"/>
                </a:solidFill>
              </a:rPr>
              <a:t> </a:t>
            </a:r>
            <a:r>
              <a:rPr lang="ar-IQ" sz="2400" dirty="0" err="1">
                <a:solidFill>
                  <a:srgbClr val="FF0000"/>
                </a:solidFill>
              </a:rPr>
              <a:t>and</a:t>
            </a:r>
            <a:r>
              <a:rPr lang="ar-IQ" sz="2400" dirty="0">
                <a:solidFill>
                  <a:srgbClr val="FF0000"/>
                </a:solidFill>
              </a:rPr>
              <a:t> </a:t>
            </a:r>
            <a:r>
              <a:rPr lang="ar-IQ" sz="2400" dirty="0" err="1">
                <a:solidFill>
                  <a:srgbClr val="FF0000"/>
                </a:solidFill>
              </a:rPr>
              <a:t>reinforcement</a:t>
            </a:r>
            <a:r>
              <a:rPr lang="ar-IQ" sz="2400" dirty="0">
                <a:solidFill>
                  <a:srgbClr val="FF0000"/>
                </a:solidFill>
              </a:rPr>
              <a:t>: </a:t>
            </a:r>
          </a:p>
        </p:txBody>
      </p:sp>
    </p:spTree>
    <p:extLst>
      <p:ext uri="{BB962C8B-B14F-4D97-AF65-F5344CB8AC3E}">
        <p14:creationId xmlns:p14="http://schemas.microsoft.com/office/powerpoint/2010/main" val="3521272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8363" y="163773"/>
            <a:ext cx="11709779" cy="6496334"/>
          </a:xfrm>
        </p:spPr>
        <p:txBody>
          <a:bodyPr>
            <a:normAutofit lnSpcReduction="10000"/>
          </a:bodyPr>
          <a:lstStyle/>
          <a:p>
            <a:pPr algn="l" rtl="0"/>
            <a:r>
              <a:rPr lang="en-US" dirty="0"/>
              <a:t>If the reinforcement is </a:t>
            </a:r>
            <a:r>
              <a:rPr lang="en-US" b="1" dirty="0"/>
              <a:t>similar in all dimensions</a:t>
            </a:r>
            <a:r>
              <a:rPr lang="en-US" dirty="0"/>
              <a:t>, it is a </a:t>
            </a:r>
            <a:r>
              <a:rPr lang="en-US" b="1" dirty="0">
                <a:solidFill>
                  <a:srgbClr val="FF0000"/>
                </a:solidFill>
              </a:rPr>
              <a:t>particulate</a:t>
            </a:r>
            <a:r>
              <a:rPr lang="en-US" dirty="0"/>
              <a:t> reinforced composite</a:t>
            </a:r>
          </a:p>
          <a:p>
            <a:pPr algn="l" rtl="0"/>
            <a:r>
              <a:rPr lang="en-US" dirty="0" smtClean="0"/>
              <a:t>If its </a:t>
            </a:r>
            <a:r>
              <a:rPr lang="en-US" b="1" dirty="0" smtClean="0"/>
              <a:t>shape is needle-shaped single crystals</a:t>
            </a:r>
            <a:r>
              <a:rPr lang="en-US" dirty="0" smtClean="0"/>
              <a:t>, it is </a:t>
            </a:r>
            <a:r>
              <a:rPr lang="en-US" b="1" dirty="0" smtClean="0">
                <a:solidFill>
                  <a:srgbClr val="FF0000"/>
                </a:solidFill>
              </a:rPr>
              <a:t>whisker-reinforced</a:t>
            </a:r>
            <a:r>
              <a:rPr lang="en-US" dirty="0" smtClean="0"/>
              <a:t> composite</a:t>
            </a:r>
          </a:p>
          <a:p>
            <a:pPr algn="l" rtl="0"/>
            <a:r>
              <a:rPr lang="en-US" dirty="0" smtClean="0"/>
              <a:t>If </a:t>
            </a:r>
            <a:r>
              <a:rPr lang="en-US" dirty="0"/>
              <a:t>the reinforcement is </a:t>
            </a:r>
            <a:r>
              <a:rPr lang="en-US" dirty="0" smtClean="0"/>
              <a:t>cut into </a:t>
            </a:r>
            <a:r>
              <a:rPr lang="en-US" b="1" dirty="0"/>
              <a:t>continuous filament</a:t>
            </a:r>
            <a:r>
              <a:rPr lang="en-US" dirty="0"/>
              <a:t>, it is </a:t>
            </a:r>
            <a:r>
              <a:rPr lang="en-US" b="1" dirty="0" smtClean="0">
                <a:solidFill>
                  <a:srgbClr val="FF0000"/>
                </a:solidFill>
              </a:rPr>
              <a:t>chopped fiber </a:t>
            </a:r>
            <a:r>
              <a:rPr lang="en-US" dirty="0" smtClean="0"/>
              <a:t>reinforced composite</a:t>
            </a:r>
          </a:p>
          <a:p>
            <a:pPr algn="l" rtl="0"/>
            <a:r>
              <a:rPr lang="en-US" dirty="0" smtClean="0"/>
              <a:t>If the fiber is continuous, it is </a:t>
            </a:r>
            <a:r>
              <a:rPr lang="en-US" b="1" dirty="0" smtClean="0">
                <a:solidFill>
                  <a:srgbClr val="FF0000"/>
                </a:solidFill>
              </a:rPr>
              <a:t>fiber </a:t>
            </a:r>
            <a:r>
              <a:rPr lang="en-US" b="1" dirty="0">
                <a:solidFill>
                  <a:srgbClr val="FF0000"/>
                </a:solidFill>
              </a:rPr>
              <a:t>composite</a:t>
            </a:r>
            <a:r>
              <a:rPr lang="en-US" dirty="0"/>
              <a:t>. </a:t>
            </a:r>
            <a:endParaRPr lang="en-US" dirty="0" smtClean="0"/>
          </a:p>
          <a:p>
            <a:pPr algn="l" rtl="0"/>
            <a:r>
              <a:rPr lang="en-US" b="1" dirty="0"/>
              <a:t>It can be broadly classified as: </a:t>
            </a:r>
          </a:p>
          <a:p>
            <a:pPr marL="0" indent="0" algn="l" rtl="0">
              <a:buNone/>
            </a:pPr>
            <a:r>
              <a:rPr lang="en-US" dirty="0"/>
              <a:t>                 </a:t>
            </a:r>
            <a:r>
              <a:rPr lang="en-US" b="1" dirty="0">
                <a:solidFill>
                  <a:srgbClr val="FF0000"/>
                </a:solidFill>
              </a:rPr>
              <a:t>(1) Particle reinforced composites</a:t>
            </a:r>
          </a:p>
          <a:p>
            <a:pPr marL="0" indent="0" algn="l" rtl="0">
              <a:buNone/>
            </a:pPr>
            <a:r>
              <a:rPr lang="en-US" b="1" dirty="0">
                <a:solidFill>
                  <a:srgbClr val="FF0000"/>
                </a:solidFill>
              </a:rPr>
              <a:t>                 (2) Fiber reinforced composites</a:t>
            </a:r>
            <a:endParaRPr lang="ar-IQ" b="1" dirty="0">
              <a:solidFill>
                <a:srgbClr val="FF0000"/>
              </a:solidFill>
            </a:endParaRPr>
          </a:p>
          <a:p>
            <a:pPr algn="just" rtl="0"/>
            <a:r>
              <a:rPr lang="en-US" dirty="0" smtClean="0"/>
              <a:t>Particulate </a:t>
            </a:r>
            <a:r>
              <a:rPr lang="en-US" dirty="0"/>
              <a:t>composites have dimensions that are approximately equal in all directions. They may be spherical, or any other regular or irregular geometry. </a:t>
            </a:r>
            <a:r>
              <a:rPr lang="en-US" dirty="0" smtClean="0"/>
              <a:t>Particulate composites tend to </a:t>
            </a:r>
            <a:r>
              <a:rPr lang="en-US" dirty="0"/>
              <a:t>be much </a:t>
            </a:r>
            <a:r>
              <a:rPr lang="en-US" b="1" dirty="0">
                <a:solidFill>
                  <a:srgbClr val="FF0000"/>
                </a:solidFill>
              </a:rPr>
              <a:t>weaker and less stiff than continuous fiber</a:t>
            </a:r>
            <a:r>
              <a:rPr lang="en-US" b="1" dirty="0"/>
              <a:t> </a:t>
            </a:r>
            <a:r>
              <a:rPr lang="en-US" dirty="0"/>
              <a:t>composites, but they </a:t>
            </a:r>
            <a:r>
              <a:rPr lang="en-US" dirty="0" smtClean="0"/>
              <a:t>are </a:t>
            </a:r>
            <a:r>
              <a:rPr lang="en-US" dirty="0"/>
              <a:t>usually much </a:t>
            </a:r>
            <a:r>
              <a:rPr lang="en-US" b="1" dirty="0">
                <a:solidFill>
                  <a:srgbClr val="FF0000"/>
                </a:solidFill>
              </a:rPr>
              <a:t>less expensive</a:t>
            </a:r>
            <a:r>
              <a:rPr lang="en-US" dirty="0"/>
              <a:t>. Particulate reinforced composites usually contain less reinforcement (up to 40 to 50 volume percent) due to processing difficulties and brittleness.</a:t>
            </a:r>
            <a:endParaRPr lang="en-US" dirty="0" smtClean="0"/>
          </a:p>
        </p:txBody>
      </p:sp>
    </p:spTree>
    <p:extLst>
      <p:ext uri="{BB962C8B-B14F-4D97-AF65-F5344CB8AC3E}">
        <p14:creationId xmlns:p14="http://schemas.microsoft.com/office/powerpoint/2010/main" val="1417814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4717" y="259306"/>
            <a:ext cx="11723426" cy="6264323"/>
          </a:xfrm>
        </p:spPr>
        <p:txBody>
          <a:bodyPr>
            <a:normAutofit lnSpcReduction="10000"/>
          </a:bodyPr>
          <a:lstStyle/>
          <a:p>
            <a:pPr algn="l" rtl="0"/>
            <a:r>
              <a:rPr lang="en-US" dirty="0"/>
              <a:t>•Points to further note are the following; </a:t>
            </a:r>
          </a:p>
          <a:p>
            <a:pPr marL="0" indent="0" algn="just" rtl="0">
              <a:buNone/>
            </a:pPr>
            <a:r>
              <a:rPr lang="en-US" dirty="0" smtClean="0"/>
              <a:t>   - </a:t>
            </a:r>
            <a:r>
              <a:rPr lang="en-US" b="1" dirty="0">
                <a:solidFill>
                  <a:srgbClr val="FF0000"/>
                </a:solidFill>
              </a:rPr>
              <a:t>In particle reinforcement</a:t>
            </a:r>
            <a:r>
              <a:rPr lang="en-US" dirty="0"/>
              <a:t>, the </a:t>
            </a:r>
            <a:r>
              <a:rPr lang="en-US" dirty="0" smtClean="0"/>
              <a:t>particles </a:t>
            </a:r>
            <a:r>
              <a:rPr lang="en-US" dirty="0"/>
              <a:t>are generally </a:t>
            </a:r>
            <a:r>
              <a:rPr lang="en-US" dirty="0" err="1" smtClean="0">
                <a:solidFill>
                  <a:srgbClr val="FF0000"/>
                </a:solidFill>
              </a:rPr>
              <a:t>equiaxial</a:t>
            </a:r>
            <a:r>
              <a:rPr lang="en-US" dirty="0" smtClean="0"/>
              <a:t>; </a:t>
            </a:r>
            <a:r>
              <a:rPr lang="en-US" dirty="0"/>
              <a:t>that is </a:t>
            </a:r>
            <a:r>
              <a:rPr lang="en-US" dirty="0" smtClean="0"/>
              <a:t>approx. </a:t>
            </a:r>
            <a:r>
              <a:rPr lang="en-US" dirty="0"/>
              <a:t>the </a:t>
            </a:r>
            <a:r>
              <a:rPr lang="en-US" dirty="0" smtClean="0"/>
              <a:t>same in all directions, </a:t>
            </a:r>
            <a:r>
              <a:rPr lang="en-US" b="1" dirty="0" smtClean="0">
                <a:solidFill>
                  <a:srgbClr val="FF0000"/>
                </a:solidFill>
              </a:rPr>
              <a:t>but for fiber </a:t>
            </a:r>
            <a:r>
              <a:rPr lang="en-US" dirty="0" smtClean="0"/>
              <a:t>reinforcement there is a </a:t>
            </a:r>
            <a:r>
              <a:rPr lang="en-US" b="1" dirty="0" smtClean="0"/>
              <a:t>large difference</a:t>
            </a:r>
            <a:r>
              <a:rPr lang="en-US" dirty="0" smtClean="0"/>
              <a:t> in fiber length to fiber </a:t>
            </a:r>
            <a:r>
              <a:rPr lang="en-US" dirty="0"/>
              <a:t>diameter, </a:t>
            </a:r>
            <a:r>
              <a:rPr lang="en-US" b="1" dirty="0">
                <a:solidFill>
                  <a:srgbClr val="FF0000"/>
                </a:solidFill>
              </a:rPr>
              <a:t>where </a:t>
            </a:r>
            <a:r>
              <a:rPr lang="en-US" b="1" dirty="0" smtClean="0">
                <a:solidFill>
                  <a:srgbClr val="FF0000"/>
                </a:solidFill>
              </a:rPr>
              <a:t>l &gt;&gt; </a:t>
            </a:r>
            <a:r>
              <a:rPr lang="en-US" b="1" dirty="0">
                <a:solidFill>
                  <a:srgbClr val="FF0000"/>
                </a:solidFill>
              </a:rPr>
              <a:t>d</a:t>
            </a:r>
            <a:r>
              <a:rPr lang="en-US" b="1" dirty="0" smtClean="0">
                <a:solidFill>
                  <a:srgbClr val="FF0000"/>
                </a:solidFill>
              </a:rPr>
              <a:t>.</a:t>
            </a:r>
          </a:p>
          <a:p>
            <a:pPr marL="0" indent="0" algn="just" rtl="0">
              <a:buNone/>
            </a:pPr>
            <a:endParaRPr lang="en-US" b="1" dirty="0" smtClean="0">
              <a:solidFill>
                <a:srgbClr val="FF0000"/>
              </a:solidFill>
            </a:endParaRPr>
          </a:p>
          <a:p>
            <a:pPr marL="0" indent="0" algn="just" rtl="0">
              <a:buNone/>
            </a:pPr>
            <a:r>
              <a:rPr lang="en-US" b="1" dirty="0"/>
              <a:t>Fiber</a:t>
            </a:r>
            <a:r>
              <a:rPr lang="en-US" dirty="0"/>
              <a:t> has a </a:t>
            </a:r>
            <a:r>
              <a:rPr lang="en-US" b="1" dirty="0">
                <a:solidFill>
                  <a:srgbClr val="FF0000"/>
                </a:solidFill>
              </a:rPr>
              <a:t>length</a:t>
            </a:r>
            <a:r>
              <a:rPr lang="en-US" dirty="0"/>
              <a:t> that is </a:t>
            </a:r>
            <a:r>
              <a:rPr lang="en-US" b="1" dirty="0"/>
              <a:t>much greater </a:t>
            </a:r>
            <a:r>
              <a:rPr lang="en-US" dirty="0"/>
              <a:t>than its </a:t>
            </a:r>
            <a:r>
              <a:rPr lang="en-US" b="1" dirty="0">
                <a:solidFill>
                  <a:srgbClr val="FF0000"/>
                </a:solidFill>
              </a:rPr>
              <a:t>diameter</a:t>
            </a:r>
            <a:r>
              <a:rPr lang="en-US" dirty="0"/>
              <a:t>. the length-to-diameter (l/d) ratio is known as the </a:t>
            </a:r>
            <a:r>
              <a:rPr lang="en-US" b="1" dirty="0">
                <a:solidFill>
                  <a:srgbClr val="FF0000"/>
                </a:solidFill>
              </a:rPr>
              <a:t>aspect ratio </a:t>
            </a:r>
            <a:r>
              <a:rPr lang="en-US" dirty="0"/>
              <a:t>and can vary greatly.</a:t>
            </a:r>
          </a:p>
          <a:p>
            <a:pPr marL="0" indent="0" algn="just" rtl="0">
              <a:buNone/>
            </a:pPr>
            <a:endParaRPr lang="en-US" dirty="0"/>
          </a:p>
          <a:p>
            <a:pPr marL="0" indent="0" algn="l" rtl="0">
              <a:buNone/>
            </a:pPr>
            <a:r>
              <a:rPr lang="en-US" dirty="0" smtClean="0"/>
              <a:t>   •</a:t>
            </a:r>
            <a:r>
              <a:rPr lang="en-US" dirty="0"/>
              <a:t>This has profound effects on the overall composite property, particularly the </a:t>
            </a:r>
            <a:r>
              <a:rPr lang="en-US" dirty="0" smtClean="0"/>
              <a:t>   load </a:t>
            </a:r>
            <a:r>
              <a:rPr lang="en-US" dirty="0"/>
              <a:t>bearing properties of </a:t>
            </a:r>
            <a:r>
              <a:rPr lang="en-US" dirty="0" smtClean="0"/>
              <a:t>the </a:t>
            </a:r>
            <a:r>
              <a:rPr lang="en-US" dirty="0"/>
              <a:t>final composite</a:t>
            </a:r>
            <a:r>
              <a:rPr lang="en-US" dirty="0" smtClean="0"/>
              <a:t>.</a:t>
            </a:r>
          </a:p>
          <a:p>
            <a:pPr marL="0" indent="0" algn="l" rtl="0">
              <a:buNone/>
            </a:pPr>
            <a:r>
              <a:rPr lang="en-US" dirty="0"/>
              <a:t>K</a:t>
            </a:r>
            <a:r>
              <a:rPr lang="en-US" baseline="-25000" dirty="0"/>
              <a:t>IC</a:t>
            </a:r>
            <a:r>
              <a:rPr lang="en-US" dirty="0"/>
              <a:t>= fracture </a:t>
            </a:r>
            <a:r>
              <a:rPr lang="en-US" dirty="0" smtClean="0"/>
              <a:t>toughness</a:t>
            </a:r>
          </a:p>
          <a:p>
            <a:pPr marL="0" indent="0" algn="l" rtl="0">
              <a:buNone/>
            </a:pPr>
            <a:r>
              <a:rPr lang="en-US" altLang="ar-IQ" dirty="0" err="1">
                <a:latin typeface="Symbol" panose="05050102010706020507" pitchFamily="18" charset="2"/>
              </a:rPr>
              <a:t>s</a:t>
            </a:r>
            <a:r>
              <a:rPr lang="en-US" altLang="ar-IQ" sz="3200" i="1" baseline="-25000" dirty="0" err="1"/>
              <a:t>y</a:t>
            </a:r>
            <a:r>
              <a:rPr lang="en-US" altLang="ar-IQ" dirty="0"/>
              <a:t>, = yield </a:t>
            </a:r>
            <a:r>
              <a:rPr lang="en-US" altLang="ar-IQ" dirty="0" smtClean="0"/>
              <a:t>stress</a:t>
            </a:r>
          </a:p>
          <a:p>
            <a:pPr marL="0" indent="0" algn="l" rtl="0">
              <a:buNone/>
            </a:pPr>
            <a:r>
              <a:rPr lang="en-US" altLang="ar-IQ" i="1" dirty="0" smtClean="0"/>
              <a:t>TS</a:t>
            </a:r>
            <a:r>
              <a:rPr lang="en-US" altLang="ar-IQ" dirty="0" smtClean="0"/>
              <a:t> = Tensile strength</a:t>
            </a:r>
          </a:p>
          <a:p>
            <a:pPr marL="0" indent="0" algn="l" rtl="0">
              <a:buNone/>
            </a:pPr>
            <a:r>
              <a:rPr lang="en-US" altLang="ar-IQ" i="1" dirty="0" smtClean="0"/>
              <a:t>E = </a:t>
            </a:r>
            <a:r>
              <a:rPr lang="en-US" dirty="0"/>
              <a:t>Elastic modulus</a:t>
            </a:r>
            <a:endParaRPr lang="en-US" altLang="ar-IQ" dirty="0" smtClean="0"/>
          </a:p>
          <a:p>
            <a:pPr marL="0" indent="0" algn="l" rtl="0">
              <a:buNone/>
            </a:pPr>
            <a:endParaRPr lang="en-US" altLang="ar-IQ" dirty="0" smtClean="0"/>
          </a:p>
          <a:p>
            <a:pPr marL="0" indent="0" algn="l" rtl="0">
              <a:buNone/>
            </a:pPr>
            <a:endParaRPr lang="en-US" dirty="0" smtClean="0"/>
          </a:p>
          <a:p>
            <a:pPr marL="0" indent="0" algn="l" rtl="0">
              <a:buNone/>
            </a:pPr>
            <a:endParaRPr lang="ar-IQ" dirty="0"/>
          </a:p>
        </p:txBody>
      </p:sp>
      <p:sp>
        <p:nvSpPr>
          <p:cNvPr id="4" name="Rectangle 3"/>
          <p:cNvSpPr>
            <a:spLocks noChangeArrowheads="1"/>
          </p:cNvSpPr>
          <p:nvPr/>
        </p:nvSpPr>
        <p:spPr bwMode="auto">
          <a:xfrm>
            <a:off x="6688540" y="4276860"/>
            <a:ext cx="5046253" cy="2246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ct val="20000"/>
              </a:spcBef>
              <a:buChar char="•"/>
              <a:defRPr sz="2800" b="1">
                <a:solidFill>
                  <a:schemeClr val="tx1"/>
                </a:solidFill>
                <a:latin typeface="Arial" panose="020B0604020202020204" pitchFamily="34" charset="0"/>
                <a:ea typeface="ＭＳ Ｐゴシック" panose="020B0600070205080204" pitchFamily="34" charset="-128"/>
              </a:defRPr>
            </a:lvl1pPr>
            <a:lvl2pPr marL="742950" indent="-285750">
              <a:spcBef>
                <a:spcPct val="20000"/>
              </a:spcBef>
              <a:buChar char="–"/>
              <a:defRPr sz="2800" b="1">
                <a:solidFill>
                  <a:schemeClr val="tx1"/>
                </a:solidFill>
                <a:latin typeface="Arial" panose="020B0604020202020204" pitchFamily="34" charset="0"/>
                <a:ea typeface="ＭＳ Ｐゴシック" panose="020B0600070205080204" pitchFamily="34" charset="-128"/>
              </a:defRPr>
            </a:lvl2pPr>
            <a:lvl3pPr marL="1143000" indent="-228600">
              <a:spcBef>
                <a:spcPct val="20000"/>
              </a:spcBef>
              <a:buChar char="•"/>
              <a:defRPr sz="2400" b="1">
                <a:solidFill>
                  <a:schemeClr val="tx1"/>
                </a:solidFill>
                <a:latin typeface="Arial" panose="020B0604020202020204" pitchFamily="34" charset="0"/>
                <a:ea typeface="ＭＳ Ｐゴシック" panose="020B0600070205080204" pitchFamily="34" charset="-128"/>
              </a:defRPr>
            </a:lvl3pPr>
            <a:lvl4pPr marL="1600200" indent="-228600">
              <a:spcBef>
                <a:spcPct val="20000"/>
              </a:spcBef>
              <a:buChar char="–"/>
              <a:defRPr sz="2000" b="1">
                <a:solidFill>
                  <a:schemeClr val="tx1"/>
                </a:solidFill>
                <a:latin typeface="Arial" panose="020B0604020202020204" pitchFamily="34" charset="0"/>
                <a:ea typeface="ＭＳ Ｐゴシック" panose="020B0600070205080204" pitchFamily="34" charset="-128"/>
              </a:defRPr>
            </a:lvl4pPr>
            <a:lvl5pPr marL="2057400" indent="-228600">
              <a:spcBef>
                <a:spcPct val="20000"/>
              </a:spcBef>
              <a:buChar char="»"/>
              <a:defRPr sz="2000" b="1">
                <a:solidFill>
                  <a:schemeClr val="tx1"/>
                </a:solidFill>
                <a:latin typeface="Arial" panose="020B0604020202020204" pitchFamily="34" charset="0"/>
                <a:ea typeface="ＭＳ Ｐゴシック" panose="020B0600070205080204" pitchFamily="34" charset="-128"/>
              </a:defRPr>
            </a:lvl5pPr>
            <a:lvl6pPr marL="2514600" indent="-228600" algn="l" rtl="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6pPr>
            <a:lvl7pPr marL="2971800" indent="-228600" algn="l" rtl="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7pPr>
            <a:lvl8pPr marL="3429000" indent="-228600" algn="l" rtl="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8pPr>
            <a:lvl9pPr marL="3886200" indent="-228600" algn="l" rtl="0" eaLnBrk="0" fontAlgn="base" hangingPunct="0">
              <a:spcBef>
                <a:spcPct val="20000"/>
              </a:spcBef>
              <a:spcAft>
                <a:spcPct val="0"/>
              </a:spcAft>
              <a:buChar char="»"/>
              <a:defRPr sz="2000" b="1">
                <a:solidFill>
                  <a:schemeClr val="tx1"/>
                </a:solidFill>
                <a:latin typeface="Arial" panose="020B0604020202020204" pitchFamily="34" charset="0"/>
                <a:ea typeface="ＭＳ Ｐゴシック" panose="020B0600070205080204" pitchFamily="34" charset="-128"/>
              </a:defRPr>
            </a:lvl9pPr>
          </a:lstStyle>
          <a:p>
            <a:pPr algn="l" rtl="0">
              <a:spcBef>
                <a:spcPct val="0"/>
              </a:spcBef>
              <a:buFontTx/>
              <a:buNone/>
            </a:pPr>
            <a:r>
              <a:rPr lang="en-US" altLang="ar-IQ" sz="2400" b="0" dirty="0"/>
              <a:t>•  </a:t>
            </a:r>
            <a:r>
              <a:rPr lang="en-US" altLang="ar-IQ" sz="2400" b="0" dirty="0">
                <a:solidFill>
                  <a:schemeClr val="accent2"/>
                </a:solidFill>
              </a:rPr>
              <a:t>Dispersed phase</a:t>
            </a:r>
            <a:r>
              <a:rPr lang="en-US" altLang="ar-IQ" sz="2400" b="0" dirty="0"/>
              <a:t>:</a:t>
            </a:r>
          </a:p>
          <a:p>
            <a:pPr algn="l" rtl="0">
              <a:spcBef>
                <a:spcPct val="0"/>
              </a:spcBef>
              <a:buFontTx/>
              <a:buNone/>
            </a:pPr>
            <a:r>
              <a:rPr lang="en-US" altLang="ar-IQ" sz="2200" b="0" dirty="0"/>
              <a:t>    -- Purpose:</a:t>
            </a:r>
          </a:p>
          <a:p>
            <a:pPr algn="l" rtl="0">
              <a:spcBef>
                <a:spcPct val="0"/>
              </a:spcBef>
              <a:buFontTx/>
              <a:buNone/>
            </a:pPr>
            <a:r>
              <a:rPr lang="en-US" altLang="ar-IQ" sz="2000" b="0" dirty="0"/>
              <a:t>         </a:t>
            </a:r>
            <a:r>
              <a:rPr lang="en-US" altLang="ar-IQ" sz="2000" b="0" dirty="0">
                <a:solidFill>
                  <a:srgbClr val="CC0000"/>
                </a:solidFill>
              </a:rPr>
              <a:t>MMC</a:t>
            </a:r>
            <a:r>
              <a:rPr lang="en-US" altLang="ar-IQ" sz="2000" b="0" dirty="0"/>
              <a:t>: </a:t>
            </a:r>
            <a:r>
              <a:rPr lang="en-US" altLang="ar-IQ" sz="2400" b="0" dirty="0"/>
              <a:t> </a:t>
            </a:r>
            <a:r>
              <a:rPr lang="en-US" altLang="ar-IQ" sz="2000" b="0" dirty="0"/>
              <a:t>increase </a:t>
            </a:r>
            <a:r>
              <a:rPr lang="en-US" altLang="ar-IQ" sz="2000" b="0" dirty="0" err="1">
                <a:latin typeface="Symbol" panose="05050102010706020507" pitchFamily="18" charset="2"/>
              </a:rPr>
              <a:t>s</a:t>
            </a:r>
            <a:r>
              <a:rPr lang="en-US" altLang="ar-IQ" sz="2400" b="0" i="1" baseline="-25000" dirty="0" err="1"/>
              <a:t>y</a:t>
            </a:r>
            <a:r>
              <a:rPr lang="en-US" altLang="ar-IQ" sz="2000" b="0" dirty="0"/>
              <a:t>, </a:t>
            </a:r>
            <a:r>
              <a:rPr lang="en-US" altLang="ar-IQ" sz="2000" b="0" i="1" dirty="0"/>
              <a:t>TS</a:t>
            </a:r>
            <a:r>
              <a:rPr lang="en-US" altLang="ar-IQ" sz="2000" b="0" dirty="0"/>
              <a:t>, creep resist.</a:t>
            </a:r>
          </a:p>
          <a:p>
            <a:pPr algn="l" rtl="0">
              <a:spcBef>
                <a:spcPct val="0"/>
              </a:spcBef>
              <a:buFontTx/>
              <a:buNone/>
            </a:pPr>
            <a:r>
              <a:rPr lang="en-US" altLang="ar-IQ" sz="2000" b="0" dirty="0"/>
              <a:t>         </a:t>
            </a:r>
            <a:r>
              <a:rPr lang="en-US" altLang="ar-IQ" sz="2000" b="0" dirty="0">
                <a:solidFill>
                  <a:schemeClr val="accent2"/>
                </a:solidFill>
              </a:rPr>
              <a:t>CMC</a:t>
            </a:r>
            <a:r>
              <a:rPr lang="en-US" altLang="ar-IQ" sz="2000" b="0" dirty="0"/>
              <a:t>: </a:t>
            </a:r>
            <a:r>
              <a:rPr lang="en-US" altLang="ar-IQ" sz="2400" b="0" dirty="0"/>
              <a:t> </a:t>
            </a:r>
            <a:r>
              <a:rPr lang="en-US" altLang="ar-IQ" sz="2000" b="0" dirty="0"/>
              <a:t>increase </a:t>
            </a:r>
            <a:r>
              <a:rPr lang="en-US" altLang="ar-IQ" sz="2000" b="0" i="1" dirty="0" err="1"/>
              <a:t>K</a:t>
            </a:r>
            <a:r>
              <a:rPr lang="en-US" altLang="ar-IQ" sz="2000" b="0" baseline="-25000" dirty="0" err="1"/>
              <a:t>I</a:t>
            </a:r>
            <a:r>
              <a:rPr lang="en-US" altLang="ar-IQ" sz="2000" b="0" i="1" baseline="-25000" dirty="0" err="1"/>
              <a:t>c</a:t>
            </a:r>
            <a:endParaRPr lang="en-US" altLang="ar-IQ" sz="2000" b="0" i="1" dirty="0"/>
          </a:p>
          <a:p>
            <a:pPr algn="l" rtl="0">
              <a:spcBef>
                <a:spcPct val="0"/>
              </a:spcBef>
              <a:buFontTx/>
              <a:buNone/>
            </a:pPr>
            <a:r>
              <a:rPr lang="en-US" altLang="ar-IQ" sz="2000" b="0" dirty="0"/>
              <a:t>         </a:t>
            </a:r>
            <a:r>
              <a:rPr lang="en-US" altLang="ar-IQ" sz="2000" b="0" dirty="0">
                <a:solidFill>
                  <a:srgbClr val="009900"/>
                </a:solidFill>
              </a:rPr>
              <a:t>PMC</a:t>
            </a:r>
            <a:r>
              <a:rPr lang="en-US" altLang="ar-IQ" sz="2000" b="0" dirty="0"/>
              <a:t>: </a:t>
            </a:r>
            <a:r>
              <a:rPr lang="en-US" altLang="ar-IQ" sz="2400" b="0" dirty="0"/>
              <a:t> </a:t>
            </a:r>
            <a:r>
              <a:rPr lang="en-US" altLang="ar-IQ" sz="2000" b="0" dirty="0"/>
              <a:t>increase </a:t>
            </a:r>
            <a:r>
              <a:rPr lang="en-US" altLang="ar-IQ" sz="2000" b="0" i="1" dirty="0"/>
              <a:t>E</a:t>
            </a:r>
            <a:r>
              <a:rPr lang="en-US" altLang="ar-IQ" sz="2000" b="0" dirty="0"/>
              <a:t>, </a:t>
            </a:r>
            <a:r>
              <a:rPr lang="en-US" altLang="ar-IQ" sz="2000" b="0" dirty="0" err="1">
                <a:latin typeface="Symbol" panose="05050102010706020507" pitchFamily="18" charset="2"/>
              </a:rPr>
              <a:t>s</a:t>
            </a:r>
            <a:r>
              <a:rPr lang="en-US" altLang="ar-IQ" sz="2400" b="0" i="1" baseline="-25000" dirty="0" err="1"/>
              <a:t>y</a:t>
            </a:r>
            <a:r>
              <a:rPr lang="en-US" altLang="ar-IQ" sz="2000" b="0" dirty="0"/>
              <a:t>, </a:t>
            </a:r>
            <a:r>
              <a:rPr lang="en-US" altLang="ar-IQ" sz="2000" b="0" i="1" dirty="0"/>
              <a:t>TS</a:t>
            </a:r>
            <a:r>
              <a:rPr lang="en-US" altLang="ar-IQ" sz="2000" b="0" dirty="0"/>
              <a:t>, creep resist.</a:t>
            </a:r>
          </a:p>
          <a:p>
            <a:pPr algn="l" rtl="0">
              <a:spcBef>
                <a:spcPct val="0"/>
              </a:spcBef>
              <a:buFontTx/>
              <a:buNone/>
            </a:pPr>
            <a:r>
              <a:rPr lang="en-US" altLang="ar-IQ" sz="2200" b="0" dirty="0"/>
              <a:t>    -- Types:</a:t>
            </a:r>
            <a:r>
              <a:rPr lang="en-US" altLang="ar-IQ" sz="2400" b="0" dirty="0"/>
              <a:t> </a:t>
            </a:r>
            <a:r>
              <a:rPr lang="en-US" altLang="ar-IQ" b="0" dirty="0"/>
              <a:t> </a:t>
            </a:r>
            <a:r>
              <a:rPr lang="en-US" altLang="ar-IQ" sz="2200" b="0" dirty="0">
                <a:solidFill>
                  <a:schemeClr val="accent2"/>
                </a:solidFill>
              </a:rPr>
              <a:t>particle</a:t>
            </a:r>
            <a:r>
              <a:rPr lang="en-US" altLang="ar-IQ" sz="2200" b="0" dirty="0"/>
              <a:t>, </a:t>
            </a:r>
            <a:r>
              <a:rPr lang="en-US" altLang="ar-IQ" sz="2200" b="0" dirty="0">
                <a:solidFill>
                  <a:schemeClr val="accent2"/>
                </a:solidFill>
              </a:rPr>
              <a:t>fiber</a:t>
            </a:r>
            <a:r>
              <a:rPr lang="en-US" altLang="ar-IQ" sz="2200" b="0" dirty="0"/>
              <a:t>, </a:t>
            </a:r>
            <a:r>
              <a:rPr lang="en-US" altLang="ar-IQ" sz="2200" b="0" dirty="0">
                <a:solidFill>
                  <a:schemeClr val="accent2"/>
                </a:solidFill>
              </a:rPr>
              <a:t>structural</a:t>
            </a:r>
          </a:p>
        </p:txBody>
      </p:sp>
    </p:spTree>
    <p:extLst>
      <p:ext uri="{BB962C8B-B14F-4D97-AF65-F5344CB8AC3E}">
        <p14:creationId xmlns:p14="http://schemas.microsoft.com/office/powerpoint/2010/main" val="3522575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63773" y="313899"/>
            <a:ext cx="11668835" cy="6359856"/>
          </a:xfrm>
        </p:spPr>
        <p:txBody>
          <a:bodyPr>
            <a:normAutofit lnSpcReduction="10000"/>
          </a:bodyPr>
          <a:lstStyle/>
          <a:p>
            <a:pPr algn="just" rtl="0">
              <a:lnSpc>
                <a:spcPct val="150000"/>
              </a:lnSpc>
            </a:pPr>
            <a:r>
              <a:rPr lang="en-US" dirty="0"/>
              <a:t>Microstructures of metal and ceramics composites, which show particles of one phase </a:t>
            </a:r>
            <a:r>
              <a:rPr lang="en-US" b="1" dirty="0">
                <a:solidFill>
                  <a:srgbClr val="FF0000"/>
                </a:solidFill>
              </a:rPr>
              <a:t>spread</a:t>
            </a:r>
            <a:r>
              <a:rPr lang="en-US" dirty="0"/>
              <a:t> in the other, are known as </a:t>
            </a:r>
            <a:r>
              <a:rPr lang="en-US" b="1" dirty="0">
                <a:solidFill>
                  <a:srgbClr val="FF0000"/>
                </a:solidFill>
              </a:rPr>
              <a:t>particle reinforced composites</a:t>
            </a:r>
            <a:r>
              <a:rPr lang="en-US" dirty="0"/>
              <a:t>. Square, triangular and round shapes of reinforcement are known, but the dimensions of all their sides are observed to be more or less equal</a:t>
            </a:r>
            <a:r>
              <a:rPr lang="en-US" dirty="0" smtClean="0"/>
              <a:t>.</a:t>
            </a:r>
          </a:p>
          <a:p>
            <a:pPr algn="l" rtl="0"/>
            <a:endParaRPr lang="en-US" dirty="0"/>
          </a:p>
          <a:p>
            <a:pPr algn="just" rtl="0">
              <a:lnSpc>
                <a:spcPct val="150000"/>
              </a:lnSpc>
            </a:pPr>
            <a:r>
              <a:rPr lang="en-US" dirty="0"/>
              <a:t> Particles in composites are typically used not only to improve the </a:t>
            </a:r>
            <a:r>
              <a:rPr lang="en-US" b="1" dirty="0">
                <a:solidFill>
                  <a:srgbClr val="FF0000"/>
                </a:solidFill>
              </a:rPr>
              <a:t>mechanical properties</a:t>
            </a:r>
            <a:r>
              <a:rPr lang="en-US" dirty="0"/>
              <a:t>, but often (also) to improve or modify properties such as </a:t>
            </a:r>
            <a:r>
              <a:rPr lang="en-US" b="1" dirty="0">
                <a:solidFill>
                  <a:srgbClr val="FF0000"/>
                </a:solidFill>
              </a:rPr>
              <a:t>heat resistance, electrical conductivity, damping of vibrations, hardness, resistance to high temperatures, etc</a:t>
            </a:r>
            <a:r>
              <a:rPr lang="en-US" dirty="0"/>
              <a:t>. Dispersions usually consist of powders with particles of various shapes (spherical, pyramidal, lamellar, etc</a:t>
            </a:r>
            <a:r>
              <a:rPr lang="en-US" dirty="0" smtClean="0"/>
              <a:t>.). </a:t>
            </a:r>
            <a:endParaRPr lang="en-US" dirty="0"/>
          </a:p>
        </p:txBody>
      </p:sp>
    </p:spTree>
    <p:extLst>
      <p:ext uri="{BB962C8B-B14F-4D97-AF65-F5344CB8AC3E}">
        <p14:creationId xmlns:p14="http://schemas.microsoft.com/office/powerpoint/2010/main" val="28945388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3584</TotalTime>
  <Words>1918</Words>
  <Application>Microsoft Office PowerPoint</Application>
  <PresentationFormat>شاشة عريضة</PresentationFormat>
  <Paragraphs>169</Paragraphs>
  <Slides>18</Slides>
  <Notes>2</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18</vt:i4>
      </vt:variant>
    </vt:vector>
  </HeadingPairs>
  <TitlesOfParts>
    <vt:vector size="26" baseType="lpstr">
      <vt:lpstr>ＭＳ Ｐゴシック</vt:lpstr>
      <vt:lpstr>Arial</vt:lpstr>
      <vt:lpstr>Calibri</vt:lpstr>
      <vt:lpstr>Calibri Light</vt:lpstr>
      <vt:lpstr>Symbol</vt:lpstr>
      <vt:lpstr>Times</vt:lpstr>
      <vt:lpstr>Times New Roman</vt:lpstr>
      <vt:lpstr>نسق Office</vt:lpstr>
      <vt:lpstr>Composite Materials</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Classification: Particle-Reinforced (iii)</vt:lpstr>
      <vt:lpstr>عرض تقديمي في PowerPoint</vt:lpstr>
    </vt:vector>
  </TitlesOfParts>
  <Company>Al-Qaisar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Composite Materials</dc:title>
  <dc:creator>fas</dc:creator>
  <cp:lastModifiedBy>fas</cp:lastModifiedBy>
  <cp:revision>122</cp:revision>
  <dcterms:created xsi:type="dcterms:W3CDTF">2022-09-26T08:30:51Z</dcterms:created>
  <dcterms:modified xsi:type="dcterms:W3CDTF">2022-11-02T04:33:30Z</dcterms:modified>
</cp:coreProperties>
</file>