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57" r:id="rId3"/>
    <p:sldId id="266" r:id="rId4"/>
    <p:sldId id="258" r:id="rId5"/>
    <p:sldId id="259" r:id="rId6"/>
    <p:sldId id="260" r:id="rId7"/>
    <p:sldId id="267" r:id="rId8"/>
    <p:sldId id="268" r:id="rId9"/>
    <p:sldId id="270" r:id="rId10"/>
    <p:sldId id="269" r:id="rId11"/>
    <p:sldId id="271" r:id="rId12"/>
    <p:sldId id="261" r:id="rId13"/>
    <p:sldId id="262" r:id="rId14"/>
    <p:sldId id="263" r:id="rId15"/>
    <p:sldId id="272" r:id="rId16"/>
    <p:sldId id="273" r:id="rId17"/>
    <p:sldId id="274" r:id="rId18"/>
    <p:sldId id="275" r:id="rId19"/>
    <p:sldId id="276" r:id="rId20"/>
    <p:sldId id="277" r:id="rId21"/>
    <p:sldId id="278" r:id="rId22"/>
    <p:sldId id="265" r:id="rId2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6C0506E-505B-4D1E-B915-0E1641736F96}" type="datetimeFigureOut">
              <a:rPr lang="ar-IQ" smtClean="0"/>
              <a:t>10/04/1444</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8B43A8F-8578-4720-AA53-1A597ED4C112}" type="slidenum">
              <a:rPr lang="ar-IQ" smtClean="0"/>
              <a:t>‹#›</a:t>
            </a:fld>
            <a:endParaRPr lang="ar-IQ"/>
          </a:p>
        </p:txBody>
      </p:sp>
    </p:spTree>
    <p:extLst>
      <p:ext uri="{BB962C8B-B14F-4D97-AF65-F5344CB8AC3E}">
        <p14:creationId xmlns:p14="http://schemas.microsoft.com/office/powerpoint/2010/main" val="31960513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algn="l" rtl="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algn="l" rtl="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algn="l" rtl="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algn="l" rtl="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9EF64C-E2CA-4041-BD37-517E55FF16D9}" type="slidenum">
              <a:rPr lang="en-US" altLang="ar-IQ" sz="1000"/>
              <a:pPr>
                <a:spcBef>
                  <a:spcPct val="0"/>
                </a:spcBef>
              </a:pPr>
              <a:t>22</a:t>
            </a:fld>
            <a:endParaRPr lang="en-US" altLang="ar-IQ" sz="1000"/>
          </a:p>
        </p:txBody>
      </p:sp>
      <p:sp>
        <p:nvSpPr>
          <p:cNvPr id="28675" name="Rectangle 2"/>
          <p:cNvSpPr>
            <a:spLocks noGrp="1" noRot="1" noChangeAspect="1" noChangeArrowheads="1" noTextEdit="1"/>
          </p:cNvSpPr>
          <p:nvPr>
            <p:ph type="sldImg"/>
          </p:nvPr>
        </p:nvSpPr>
        <p:spPr>
          <a:xfrm>
            <a:off x="393700" y="692150"/>
            <a:ext cx="6070600" cy="3416300"/>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altLang="ar-IQ" smtClean="0"/>
          </a:p>
        </p:txBody>
      </p:sp>
    </p:spTree>
    <p:extLst>
      <p:ext uri="{BB962C8B-B14F-4D97-AF65-F5344CB8AC3E}">
        <p14:creationId xmlns:p14="http://schemas.microsoft.com/office/powerpoint/2010/main" val="3347217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DDCBFC2-9329-4F6F-98AD-375E87F94022}" type="datetimeFigureOut">
              <a:rPr lang="ar-IQ" smtClean="0"/>
              <a:t>10/04/1444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152760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DCBFC2-9329-4F6F-98AD-375E87F94022}" type="datetimeFigureOut">
              <a:rPr lang="ar-IQ" smtClean="0"/>
              <a:t>10/04/1444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262561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DCBFC2-9329-4F6F-98AD-375E87F94022}" type="datetimeFigureOut">
              <a:rPr lang="ar-IQ" smtClean="0"/>
              <a:t>10/04/1444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358727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DCBFC2-9329-4F6F-98AD-375E87F94022}" type="datetimeFigureOut">
              <a:rPr lang="ar-IQ" smtClean="0"/>
              <a:t>10/04/1444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11693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DDDCBFC2-9329-4F6F-98AD-375E87F94022}" type="datetimeFigureOut">
              <a:rPr lang="ar-IQ" smtClean="0"/>
              <a:t>10/04/1444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12828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DDCBFC2-9329-4F6F-98AD-375E87F94022}" type="datetimeFigureOut">
              <a:rPr lang="ar-IQ" smtClean="0"/>
              <a:t>10/04/1444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49508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DDCBFC2-9329-4F6F-98AD-375E87F94022}" type="datetimeFigureOut">
              <a:rPr lang="ar-IQ" smtClean="0"/>
              <a:t>10/04/1444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3868987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DDCBFC2-9329-4F6F-98AD-375E87F94022}" type="datetimeFigureOut">
              <a:rPr lang="ar-IQ" smtClean="0"/>
              <a:t>10/04/1444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2175992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DCBFC2-9329-4F6F-98AD-375E87F94022}" type="datetimeFigureOut">
              <a:rPr lang="ar-IQ" smtClean="0"/>
              <a:t>10/04/1444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799724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DDDCBFC2-9329-4F6F-98AD-375E87F94022}" type="datetimeFigureOut">
              <a:rPr lang="ar-IQ" smtClean="0"/>
              <a:t>10/04/1444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1156942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DDDCBFC2-9329-4F6F-98AD-375E87F94022}" type="datetimeFigureOut">
              <a:rPr lang="ar-IQ" smtClean="0"/>
              <a:t>10/04/1444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434990-5593-4FE2-884F-6411A922E8BD}" type="slidenum">
              <a:rPr lang="ar-IQ" smtClean="0"/>
              <a:t>‹#›</a:t>
            </a:fld>
            <a:endParaRPr lang="ar-IQ"/>
          </a:p>
        </p:txBody>
      </p:sp>
    </p:spTree>
    <p:extLst>
      <p:ext uri="{BB962C8B-B14F-4D97-AF65-F5344CB8AC3E}">
        <p14:creationId xmlns:p14="http://schemas.microsoft.com/office/powerpoint/2010/main" val="344861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DCBFC2-9329-4F6F-98AD-375E87F94022}" type="datetimeFigureOut">
              <a:rPr lang="ar-IQ" smtClean="0"/>
              <a:t>10/04/1444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434990-5593-4FE2-884F-6411A922E8BD}" type="slidenum">
              <a:rPr lang="ar-IQ" smtClean="0"/>
              <a:t>‹#›</a:t>
            </a:fld>
            <a:endParaRPr lang="ar-IQ"/>
          </a:p>
        </p:txBody>
      </p:sp>
    </p:spTree>
    <p:extLst>
      <p:ext uri="{BB962C8B-B14F-4D97-AF65-F5344CB8AC3E}">
        <p14:creationId xmlns:p14="http://schemas.microsoft.com/office/powerpoint/2010/main" val="2379888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39724"/>
            <a:ext cx="9144000" cy="1074927"/>
          </a:xfrm>
        </p:spPr>
        <p:txBody>
          <a:bodyPr>
            <a:normAutofit fontScale="90000"/>
          </a:bodyPr>
          <a:lstStyle/>
          <a:p>
            <a:r>
              <a:rPr lang="en-US" sz="7200" dirty="0" smtClean="0"/>
              <a:t>Composite Materials</a:t>
            </a:r>
            <a:endParaRPr lang="ar-IQ" sz="7200" dirty="0"/>
          </a:p>
        </p:txBody>
      </p:sp>
      <p:sp>
        <p:nvSpPr>
          <p:cNvPr id="3" name="عنوان فرعي 2"/>
          <p:cNvSpPr>
            <a:spLocks noGrp="1"/>
          </p:cNvSpPr>
          <p:nvPr>
            <p:ph type="subTitle" idx="1"/>
          </p:nvPr>
        </p:nvSpPr>
        <p:spPr>
          <a:xfrm>
            <a:off x="1851546" y="5186149"/>
            <a:ext cx="9144000" cy="808630"/>
          </a:xfrm>
        </p:spPr>
        <p:txBody>
          <a:bodyPr>
            <a:normAutofit fontScale="55000" lnSpcReduction="20000"/>
          </a:bodyPr>
          <a:lstStyle/>
          <a:p>
            <a:r>
              <a:rPr lang="en-US" sz="4800" dirty="0" smtClean="0"/>
              <a:t>Dr. Abbas Hasan </a:t>
            </a:r>
            <a:r>
              <a:rPr lang="en-US" sz="4800" dirty="0" err="1" smtClean="0"/>
              <a:t>Faris</a:t>
            </a:r>
            <a:endParaRPr lang="ar-IQ" sz="4800" dirty="0"/>
          </a:p>
          <a:p>
            <a:r>
              <a:rPr lang="en-US" sz="4800" smtClean="0"/>
              <a:t>Lecture 5</a:t>
            </a:r>
            <a:endParaRPr lang="ar-IQ" sz="4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10824"/>
            <a:ext cx="9949218" cy="3875325"/>
          </a:xfrm>
          <a:prstGeom prst="rect">
            <a:avLst/>
          </a:prstGeom>
        </p:spPr>
      </p:pic>
    </p:spTree>
    <p:extLst>
      <p:ext uri="{BB962C8B-B14F-4D97-AF65-F5344CB8AC3E}">
        <p14:creationId xmlns:p14="http://schemas.microsoft.com/office/powerpoint/2010/main" val="2363475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9307" y="218364"/>
            <a:ext cx="11696131" cy="6332561"/>
          </a:xfrm>
        </p:spPr>
        <p:txBody>
          <a:bodyPr/>
          <a:lstStyle/>
          <a:p>
            <a:pPr algn="l" rtl="0"/>
            <a:r>
              <a:rPr lang="en-US" b="1" dirty="0" smtClean="0">
                <a:solidFill>
                  <a:srgbClr val="FF0000"/>
                </a:solidFill>
              </a:rPr>
              <a:t>Thermoplastic</a:t>
            </a:r>
            <a:r>
              <a:rPr lang="en-US" dirty="0" smtClean="0"/>
              <a:t>: Soften upon heating and can be reshaped with heat &amp;</a:t>
            </a:r>
          </a:p>
          <a:p>
            <a:pPr algn="l" rtl="0"/>
            <a:r>
              <a:rPr lang="en-US" dirty="0" smtClean="0"/>
              <a:t>pressure</a:t>
            </a:r>
          </a:p>
          <a:p>
            <a:pPr algn="l" rtl="0"/>
            <a:r>
              <a:rPr lang="en-US" b="1" dirty="0" smtClean="0">
                <a:solidFill>
                  <a:srgbClr val="FF0000"/>
                </a:solidFill>
              </a:rPr>
              <a:t>Thermosetting</a:t>
            </a:r>
            <a:r>
              <a:rPr lang="en-US" dirty="0" smtClean="0"/>
              <a:t>: become cross linked during fabrication &amp; do not</a:t>
            </a:r>
          </a:p>
          <a:p>
            <a:pPr algn="l" rtl="0"/>
            <a:r>
              <a:rPr lang="en-US" dirty="0" smtClean="0"/>
              <a:t>soften upon reheating</a:t>
            </a:r>
            <a:endParaRPr lang="ar-IQ" dirty="0"/>
          </a:p>
        </p:txBody>
      </p:sp>
      <p:pic>
        <p:nvPicPr>
          <p:cNvPr id="4" name="صورة 3"/>
          <p:cNvPicPr>
            <a:picLocks noChangeAspect="1"/>
          </p:cNvPicPr>
          <p:nvPr/>
        </p:nvPicPr>
        <p:blipFill>
          <a:blip r:embed="rId2"/>
          <a:stretch>
            <a:fillRect/>
          </a:stretch>
        </p:blipFill>
        <p:spPr>
          <a:xfrm>
            <a:off x="259307" y="2361064"/>
            <a:ext cx="11696131" cy="4189862"/>
          </a:xfrm>
          <a:prstGeom prst="rect">
            <a:avLst/>
          </a:prstGeom>
        </p:spPr>
      </p:pic>
    </p:spTree>
    <p:extLst>
      <p:ext uri="{BB962C8B-B14F-4D97-AF65-F5344CB8AC3E}">
        <p14:creationId xmlns:p14="http://schemas.microsoft.com/office/powerpoint/2010/main" val="2359884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122830" y="177801"/>
            <a:ext cx="11709779" cy="5445078"/>
          </a:xfrm>
          <a:prstGeom prst="rect">
            <a:avLst/>
          </a:prstGeom>
        </p:spPr>
      </p:pic>
      <p:sp>
        <p:nvSpPr>
          <p:cNvPr id="5" name="مستطيل 4"/>
          <p:cNvSpPr/>
          <p:nvPr/>
        </p:nvSpPr>
        <p:spPr>
          <a:xfrm>
            <a:off x="0" y="5763105"/>
            <a:ext cx="12192000" cy="707886"/>
          </a:xfrm>
          <a:prstGeom prst="rect">
            <a:avLst/>
          </a:prstGeom>
        </p:spPr>
        <p:txBody>
          <a:bodyPr wrap="square">
            <a:spAutoFit/>
          </a:bodyPr>
          <a:lstStyle/>
          <a:p>
            <a:pPr algn="l" rtl="0"/>
            <a:r>
              <a:rPr lang="ar-IQ" sz="2000" b="1" dirty="0" smtClean="0"/>
              <a:t> </a:t>
            </a:r>
            <a:r>
              <a:rPr lang="ar-IQ" sz="2000" b="1" dirty="0" err="1" smtClean="0"/>
              <a:t>Stages</a:t>
            </a:r>
            <a:r>
              <a:rPr lang="ar-IQ" sz="2000" b="1" dirty="0" smtClean="0"/>
              <a:t> </a:t>
            </a:r>
            <a:r>
              <a:rPr lang="ar-IQ" sz="2000" b="1" dirty="0" err="1" smtClean="0"/>
              <a:t>of</a:t>
            </a:r>
            <a:r>
              <a:rPr lang="ar-IQ" sz="2000" b="1" dirty="0" smtClean="0"/>
              <a:t> a </a:t>
            </a:r>
            <a:r>
              <a:rPr lang="ar-IQ" sz="2000" b="1" dirty="0" err="1" smtClean="0"/>
              <a:t>cure</a:t>
            </a:r>
            <a:r>
              <a:rPr lang="ar-IQ" sz="2000" b="1" dirty="0" smtClean="0"/>
              <a:t> </a:t>
            </a:r>
            <a:r>
              <a:rPr lang="ar-IQ" sz="2000" b="1" dirty="0" err="1" smtClean="0"/>
              <a:t>for</a:t>
            </a:r>
            <a:r>
              <a:rPr lang="ar-IQ" sz="2000" b="1" dirty="0" smtClean="0"/>
              <a:t> </a:t>
            </a:r>
            <a:r>
              <a:rPr lang="ar-IQ" sz="2000" b="1" dirty="0" err="1" smtClean="0"/>
              <a:t>thermoset</a:t>
            </a:r>
            <a:r>
              <a:rPr lang="ar-IQ" sz="2000" b="1" dirty="0" smtClean="0"/>
              <a:t> </a:t>
            </a:r>
            <a:r>
              <a:rPr lang="ar-IQ" sz="2000" b="1" dirty="0" err="1" smtClean="0"/>
              <a:t>resin</a:t>
            </a:r>
            <a:r>
              <a:rPr lang="ar-IQ" sz="2000" b="1" dirty="0" smtClean="0"/>
              <a:t>. (a) </a:t>
            </a:r>
            <a:r>
              <a:rPr lang="ar-IQ" sz="2000" b="1" dirty="0" err="1" smtClean="0"/>
              <a:t>Polymer</a:t>
            </a:r>
            <a:r>
              <a:rPr lang="ar-IQ" sz="2000" b="1" dirty="0" smtClean="0"/>
              <a:t> </a:t>
            </a:r>
            <a:r>
              <a:rPr lang="ar-IQ" sz="2000" b="1" dirty="0" err="1" smtClean="0"/>
              <a:t>and</a:t>
            </a:r>
            <a:r>
              <a:rPr lang="ar-IQ" sz="2000" b="1" dirty="0" smtClean="0"/>
              <a:t> </a:t>
            </a:r>
            <a:r>
              <a:rPr lang="ar-IQ" sz="2000" b="1" dirty="0" err="1" smtClean="0"/>
              <a:t>curing</a:t>
            </a:r>
            <a:r>
              <a:rPr lang="ar-IQ" sz="2000" b="1" dirty="0" smtClean="0"/>
              <a:t> </a:t>
            </a:r>
            <a:r>
              <a:rPr lang="ar-IQ" sz="2000" b="1" dirty="0" err="1" smtClean="0"/>
              <a:t>agent</a:t>
            </a:r>
            <a:r>
              <a:rPr lang="ar-IQ" sz="2000" b="1" dirty="0" smtClean="0"/>
              <a:t> </a:t>
            </a:r>
            <a:r>
              <a:rPr lang="ar-IQ" sz="2000" b="1" dirty="0" err="1" smtClean="0"/>
              <a:t>prior</a:t>
            </a:r>
            <a:r>
              <a:rPr lang="ar-IQ" sz="2000" b="1" dirty="0" smtClean="0"/>
              <a:t> </a:t>
            </a:r>
            <a:r>
              <a:rPr lang="ar-IQ" sz="2000" b="1" dirty="0" err="1" smtClean="0"/>
              <a:t>to</a:t>
            </a:r>
            <a:r>
              <a:rPr lang="ar-IQ" sz="2000" b="1" dirty="0" smtClean="0"/>
              <a:t> </a:t>
            </a:r>
            <a:r>
              <a:rPr lang="ar-IQ" sz="2000" b="1" dirty="0" err="1" smtClean="0"/>
              <a:t>reaction</a:t>
            </a:r>
            <a:r>
              <a:rPr lang="ar-IQ" sz="2000" b="1" dirty="0" smtClean="0"/>
              <a:t>. (b) </a:t>
            </a:r>
            <a:r>
              <a:rPr lang="ar-IQ" sz="2000" b="1" dirty="0" err="1" smtClean="0"/>
              <a:t>Curing</a:t>
            </a:r>
            <a:r>
              <a:rPr lang="ar-IQ" sz="2000" b="1" dirty="0" smtClean="0"/>
              <a:t> </a:t>
            </a:r>
            <a:r>
              <a:rPr lang="ar-IQ" sz="2000" b="1" dirty="0" err="1" smtClean="0"/>
              <a:t>is</a:t>
            </a:r>
            <a:r>
              <a:rPr lang="ar-IQ" sz="2000" b="1" dirty="0" smtClean="0"/>
              <a:t> </a:t>
            </a:r>
            <a:r>
              <a:rPr lang="ar-IQ" sz="2000" b="1" dirty="0" err="1" smtClean="0"/>
              <a:t>initiated</a:t>
            </a:r>
            <a:r>
              <a:rPr lang="ar-IQ" sz="2000" b="1" dirty="0" smtClean="0"/>
              <a:t> </a:t>
            </a:r>
            <a:r>
              <a:rPr lang="ar-IQ" sz="2000" b="1" dirty="0" err="1" smtClean="0"/>
              <a:t>with</a:t>
            </a:r>
            <a:r>
              <a:rPr lang="ar-IQ" sz="2000" b="1" dirty="0" smtClean="0"/>
              <a:t> </a:t>
            </a:r>
            <a:r>
              <a:rPr lang="ar-IQ" sz="2000" b="1" dirty="0" err="1" smtClean="0"/>
              <a:t>the</a:t>
            </a:r>
            <a:r>
              <a:rPr lang="ar-IQ" sz="2000" b="1" dirty="0" smtClean="0"/>
              <a:t> </a:t>
            </a:r>
            <a:r>
              <a:rPr lang="ar-IQ" sz="2000" b="1" dirty="0" err="1" smtClean="0"/>
              <a:t>size</a:t>
            </a:r>
            <a:r>
              <a:rPr lang="ar-IQ" sz="2000" b="1" dirty="0" smtClean="0"/>
              <a:t> </a:t>
            </a:r>
            <a:r>
              <a:rPr lang="ar-IQ" sz="2000" b="1" dirty="0" err="1" smtClean="0"/>
              <a:t>of</a:t>
            </a:r>
            <a:r>
              <a:rPr lang="ar-IQ" sz="2000" b="1" dirty="0" smtClean="0"/>
              <a:t> </a:t>
            </a:r>
            <a:r>
              <a:rPr lang="ar-IQ" sz="2000" b="1" dirty="0" err="1" smtClean="0"/>
              <a:t>molecules</a:t>
            </a:r>
            <a:r>
              <a:rPr lang="ar-IQ" sz="2000" b="1" dirty="0" smtClean="0"/>
              <a:t> </a:t>
            </a:r>
            <a:r>
              <a:rPr lang="ar-IQ" sz="2000" b="1" dirty="0" err="1" smtClean="0"/>
              <a:t>increasing</a:t>
            </a:r>
            <a:r>
              <a:rPr lang="ar-IQ" sz="2000" b="1" dirty="0" smtClean="0"/>
              <a:t>. (c) </a:t>
            </a:r>
            <a:r>
              <a:rPr lang="ar-IQ" sz="2000" b="1" dirty="0" err="1" smtClean="0"/>
              <a:t>Gelation</a:t>
            </a:r>
            <a:r>
              <a:rPr lang="ar-IQ" sz="2000" b="1" dirty="0" smtClean="0"/>
              <a:t> </a:t>
            </a:r>
            <a:r>
              <a:rPr lang="ar-IQ" sz="2000" b="1" dirty="0" err="1" smtClean="0"/>
              <a:t>with</a:t>
            </a:r>
            <a:r>
              <a:rPr lang="ar-IQ" sz="2000" b="1" dirty="0" smtClean="0"/>
              <a:t> </a:t>
            </a:r>
            <a:r>
              <a:rPr lang="ar-IQ" sz="2000" b="1" dirty="0" err="1" smtClean="0"/>
              <a:t>full</a:t>
            </a:r>
            <a:r>
              <a:rPr lang="ar-IQ" sz="2000" b="1" dirty="0" smtClean="0"/>
              <a:t> </a:t>
            </a:r>
            <a:r>
              <a:rPr lang="ar-IQ" sz="2000" b="1" dirty="0" err="1" smtClean="0"/>
              <a:t>network</a:t>
            </a:r>
            <a:r>
              <a:rPr lang="ar-IQ" sz="2000" b="1" dirty="0" smtClean="0"/>
              <a:t> </a:t>
            </a:r>
            <a:r>
              <a:rPr lang="ar-IQ" sz="2000" b="1" dirty="0" err="1" smtClean="0"/>
              <a:t>formed</a:t>
            </a:r>
            <a:r>
              <a:rPr lang="ar-IQ" sz="2000" b="1" dirty="0" smtClean="0"/>
              <a:t>. (d) </a:t>
            </a:r>
            <a:r>
              <a:rPr lang="ar-IQ" sz="2000" b="1" dirty="0" err="1" smtClean="0"/>
              <a:t>Full</a:t>
            </a:r>
            <a:r>
              <a:rPr lang="ar-IQ" sz="2000" b="1" dirty="0" smtClean="0"/>
              <a:t> </a:t>
            </a:r>
            <a:r>
              <a:rPr lang="ar-IQ" sz="2000" b="1" dirty="0" err="1" smtClean="0"/>
              <a:t>cured</a:t>
            </a:r>
            <a:r>
              <a:rPr lang="ar-IQ" sz="2000" b="1" dirty="0" smtClean="0"/>
              <a:t> </a:t>
            </a:r>
            <a:r>
              <a:rPr lang="ar-IQ" sz="2000" b="1" dirty="0" err="1" smtClean="0"/>
              <a:t>and</a:t>
            </a:r>
            <a:r>
              <a:rPr lang="ar-IQ" sz="2000" b="1" dirty="0" smtClean="0"/>
              <a:t> </a:t>
            </a:r>
            <a:r>
              <a:rPr lang="ar-IQ" sz="2000" b="1" dirty="0" err="1" smtClean="0"/>
              <a:t>crosslinked</a:t>
            </a:r>
            <a:r>
              <a:rPr lang="ar-IQ" sz="2000" b="1" dirty="0" smtClean="0"/>
              <a:t>.</a:t>
            </a:r>
            <a:endParaRPr lang="ar-IQ" sz="2000" b="1" dirty="0"/>
          </a:p>
        </p:txBody>
      </p:sp>
    </p:spTree>
    <p:extLst>
      <p:ext uri="{BB962C8B-B14F-4D97-AF65-F5344CB8AC3E}">
        <p14:creationId xmlns:p14="http://schemas.microsoft.com/office/powerpoint/2010/main" val="2205169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31797" y="620689"/>
            <a:ext cx="8556691" cy="6186309"/>
          </a:xfrm>
          <a:prstGeom prst="rect">
            <a:avLst/>
          </a:prstGeom>
        </p:spPr>
        <p:txBody>
          <a:bodyPr wrap="square">
            <a:spAutoFit/>
          </a:bodyPr>
          <a:lstStyle/>
          <a:p>
            <a:pPr algn="just" rtl="0">
              <a:lnSpc>
                <a:spcPct val="150000"/>
              </a:lnSpc>
            </a:pPr>
            <a:r>
              <a:rPr lang="en-US" sz="2400" b="1" u="sng" dirty="0">
                <a:solidFill>
                  <a:srgbClr val="FF0000"/>
                </a:solidFill>
              </a:rPr>
              <a:t>Polymer Matrix </a:t>
            </a:r>
            <a:r>
              <a:rPr lang="en-US" sz="2400" b="1" u="sng" dirty="0" smtClean="0">
                <a:solidFill>
                  <a:srgbClr val="FF0000"/>
                </a:solidFill>
              </a:rPr>
              <a:t>Composites</a:t>
            </a:r>
          </a:p>
          <a:p>
            <a:pPr algn="just" rtl="0">
              <a:lnSpc>
                <a:spcPct val="150000"/>
              </a:lnSpc>
            </a:pPr>
            <a:r>
              <a:rPr lang="en-US" sz="2400" b="1" u="sng" dirty="0" smtClean="0">
                <a:solidFill>
                  <a:srgbClr val="FF0000"/>
                </a:solidFill>
              </a:rPr>
              <a:t> </a:t>
            </a:r>
            <a:r>
              <a:rPr lang="en-US" sz="2400" b="1" u="sng" dirty="0">
                <a:solidFill>
                  <a:srgbClr val="FF0000"/>
                </a:solidFill>
              </a:rPr>
              <a:t>The Most Common Advanced Composites?</a:t>
            </a:r>
          </a:p>
          <a:p>
            <a:pPr algn="just" rtl="0">
              <a:lnSpc>
                <a:spcPct val="150000"/>
              </a:lnSpc>
            </a:pPr>
            <a:r>
              <a:rPr lang="en-US" sz="2400" b="1" dirty="0"/>
              <a:t>The most common advanced composites are polymer matrix composites (PMCs) consisting of a polymer (e.g., epoxy, polyester, urethane) reinforced by thin diameter fibers (e.g., graphite, aramids, boron). For example, graphite/ epoxy composites are approximately five times stronger than steel on a weight for- weight basis. The reasons why they are the most common composites include their low cost, high strength, and simple manufacturing principles. </a:t>
            </a:r>
          </a:p>
          <a:p>
            <a:pPr algn="just" rtl="0">
              <a:lnSpc>
                <a:spcPct val="150000"/>
              </a:lnSpc>
            </a:pPr>
            <a:endParaRPr lang="ar-IQ" sz="2400" b="1" dirty="0"/>
          </a:p>
        </p:txBody>
      </p:sp>
      <p:sp>
        <p:nvSpPr>
          <p:cNvPr id="3" name="عنصر نائب لرقم الشريحة 2"/>
          <p:cNvSpPr>
            <a:spLocks noGrp="1"/>
          </p:cNvSpPr>
          <p:nvPr>
            <p:ph type="sldNum" sz="quarter" idx="12"/>
          </p:nvPr>
        </p:nvSpPr>
        <p:spPr/>
        <p:txBody>
          <a:bodyPr/>
          <a:lstStyle/>
          <a:p>
            <a:fld id="{8096F62A-FD0E-4673-B001-D9F0ABE33667}" type="slidenum">
              <a:rPr lang="ar-IQ" smtClean="0"/>
              <a:t>12</a:t>
            </a:fld>
            <a:endParaRPr lang="ar-IQ"/>
          </a:p>
        </p:txBody>
      </p:sp>
    </p:spTree>
    <p:extLst>
      <p:ext uri="{BB962C8B-B14F-4D97-AF65-F5344CB8AC3E}">
        <p14:creationId xmlns:p14="http://schemas.microsoft.com/office/powerpoint/2010/main" val="192766503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8096F62A-FD0E-4673-B001-D9F0ABE33667}" type="slidenum">
              <a:rPr lang="ar-IQ" smtClean="0"/>
              <a:t>13</a:t>
            </a:fld>
            <a:endParaRPr lang="ar-IQ"/>
          </a:p>
        </p:txBody>
      </p:sp>
      <p:sp>
        <p:nvSpPr>
          <p:cNvPr id="3" name="مستطيل 2"/>
          <p:cNvSpPr/>
          <p:nvPr/>
        </p:nvSpPr>
        <p:spPr>
          <a:xfrm>
            <a:off x="1847528" y="404665"/>
            <a:ext cx="8568952" cy="5078313"/>
          </a:xfrm>
          <a:prstGeom prst="rect">
            <a:avLst/>
          </a:prstGeom>
        </p:spPr>
        <p:txBody>
          <a:bodyPr wrap="square">
            <a:spAutoFit/>
          </a:bodyPr>
          <a:lstStyle/>
          <a:p>
            <a:pPr algn="just" rtl="0">
              <a:lnSpc>
                <a:spcPct val="150000"/>
              </a:lnSpc>
            </a:pPr>
            <a:r>
              <a:rPr lang="en-US" sz="2400" b="1" u="sng" dirty="0" smtClean="0">
                <a:solidFill>
                  <a:srgbClr val="FF0000"/>
                </a:solidFill>
              </a:rPr>
              <a:t>The </a:t>
            </a:r>
            <a:r>
              <a:rPr lang="en-US" sz="2400" b="1" u="sng" dirty="0">
                <a:solidFill>
                  <a:srgbClr val="FF0000"/>
                </a:solidFill>
              </a:rPr>
              <a:t>Drawbacks Of Polymer Matrix Composites?</a:t>
            </a:r>
          </a:p>
          <a:p>
            <a:pPr algn="just" rtl="0">
              <a:lnSpc>
                <a:spcPct val="150000"/>
              </a:lnSpc>
            </a:pPr>
            <a:r>
              <a:rPr lang="en-US" sz="2400" b="1" dirty="0"/>
              <a:t>The main drawbacks of PMCs include low operating temperatures, high coefficients of thermal and moisture expansion,* and low elastic properties in certain directions.</a:t>
            </a:r>
          </a:p>
          <a:p>
            <a:pPr algn="just" rtl="0">
              <a:lnSpc>
                <a:spcPct val="150000"/>
              </a:lnSpc>
            </a:pPr>
            <a:r>
              <a:rPr lang="en-US" sz="2400" b="1" u="sng" dirty="0" smtClean="0">
                <a:solidFill>
                  <a:srgbClr val="FF0000"/>
                </a:solidFill>
              </a:rPr>
              <a:t>The </a:t>
            </a:r>
            <a:r>
              <a:rPr lang="en-US" sz="2400" b="1" u="sng" dirty="0">
                <a:solidFill>
                  <a:srgbClr val="FF0000"/>
                </a:solidFill>
              </a:rPr>
              <a:t>Typical Mechanical Properties Of Some Polymer Matrix Composites?</a:t>
            </a:r>
          </a:p>
          <a:p>
            <a:pPr algn="just" rtl="0">
              <a:lnSpc>
                <a:spcPct val="150000"/>
              </a:lnSpc>
            </a:pPr>
            <a:r>
              <a:rPr lang="en-US" sz="2400" b="1" dirty="0"/>
              <a:t>Compare these properties with metals. Table  blow gives typical mechanical properties of common polymer matrix</a:t>
            </a:r>
          </a:p>
          <a:p>
            <a:pPr algn="just" rtl="0">
              <a:lnSpc>
                <a:spcPct val="150000"/>
              </a:lnSpc>
            </a:pPr>
            <a:r>
              <a:rPr lang="en-US" sz="2400" b="1" dirty="0"/>
              <a:t>composites.</a:t>
            </a:r>
          </a:p>
        </p:txBody>
      </p:sp>
    </p:spTree>
    <p:extLst>
      <p:ext uri="{BB962C8B-B14F-4D97-AF65-F5344CB8AC3E}">
        <p14:creationId xmlns:p14="http://schemas.microsoft.com/office/powerpoint/2010/main" val="51747035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139" y="1200150"/>
            <a:ext cx="8467725"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عنصر نائب لرقم الشريحة 1"/>
          <p:cNvSpPr>
            <a:spLocks noGrp="1"/>
          </p:cNvSpPr>
          <p:nvPr>
            <p:ph type="sldNum" sz="quarter" idx="12"/>
          </p:nvPr>
        </p:nvSpPr>
        <p:spPr/>
        <p:txBody>
          <a:bodyPr/>
          <a:lstStyle/>
          <a:p>
            <a:fld id="{8096F62A-FD0E-4673-B001-D9F0ABE33667}" type="slidenum">
              <a:rPr lang="ar-IQ" smtClean="0"/>
              <a:t>14</a:t>
            </a:fld>
            <a:endParaRPr lang="ar-IQ"/>
          </a:p>
        </p:txBody>
      </p:sp>
    </p:spTree>
    <p:extLst>
      <p:ext uri="{BB962C8B-B14F-4D97-AF65-F5344CB8AC3E}">
        <p14:creationId xmlns:p14="http://schemas.microsoft.com/office/powerpoint/2010/main" val="36382507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5534" y="245660"/>
            <a:ext cx="11846257" cy="6373504"/>
          </a:xfrm>
        </p:spPr>
        <p:txBody>
          <a:bodyPr/>
          <a:lstStyle/>
          <a:p>
            <a:pPr algn="l" rtl="0"/>
            <a:r>
              <a:rPr lang="en-US" b="1" dirty="0" smtClean="0">
                <a:solidFill>
                  <a:srgbClr val="002060"/>
                </a:solidFill>
              </a:rPr>
              <a:t>Thermoplastics:</a:t>
            </a:r>
          </a:p>
          <a:p>
            <a:pPr algn="l" rtl="0"/>
            <a:r>
              <a:rPr lang="en-US" dirty="0" smtClean="0">
                <a:solidFill>
                  <a:srgbClr val="FF0000"/>
                </a:solidFill>
              </a:rPr>
              <a:t>polypropylene,</a:t>
            </a:r>
          </a:p>
          <a:p>
            <a:pPr algn="l" rtl="0"/>
            <a:r>
              <a:rPr lang="en-US" dirty="0" smtClean="0">
                <a:solidFill>
                  <a:srgbClr val="FF0000"/>
                </a:solidFill>
              </a:rPr>
              <a:t>polyvinyl chloride (PVC),</a:t>
            </a:r>
          </a:p>
          <a:p>
            <a:pPr algn="l" rtl="0"/>
            <a:r>
              <a:rPr lang="en-US" dirty="0" smtClean="0">
                <a:solidFill>
                  <a:srgbClr val="FF0000"/>
                </a:solidFill>
              </a:rPr>
              <a:t>nylon,</a:t>
            </a:r>
          </a:p>
          <a:p>
            <a:pPr algn="l" rtl="0"/>
            <a:r>
              <a:rPr lang="en-US" dirty="0" smtClean="0">
                <a:solidFill>
                  <a:srgbClr val="FF0000"/>
                </a:solidFill>
              </a:rPr>
              <a:t>polyurethane,</a:t>
            </a:r>
          </a:p>
          <a:p>
            <a:pPr algn="l" rtl="0"/>
            <a:r>
              <a:rPr lang="en-US" dirty="0" smtClean="0">
                <a:solidFill>
                  <a:srgbClr val="FF0000"/>
                </a:solidFill>
              </a:rPr>
              <a:t>poly-ether-ether ketone (PEEK),</a:t>
            </a:r>
          </a:p>
          <a:p>
            <a:pPr algn="l" rtl="0"/>
            <a:r>
              <a:rPr lang="en-US" dirty="0" err="1" smtClean="0">
                <a:solidFill>
                  <a:srgbClr val="FF0000"/>
                </a:solidFill>
              </a:rPr>
              <a:t>polyphenylene</a:t>
            </a:r>
            <a:r>
              <a:rPr lang="en-US" dirty="0" smtClean="0">
                <a:solidFill>
                  <a:srgbClr val="FF0000"/>
                </a:solidFill>
              </a:rPr>
              <a:t> sulfide (PPS),</a:t>
            </a:r>
          </a:p>
          <a:p>
            <a:pPr algn="l" rtl="0"/>
            <a:r>
              <a:rPr lang="en-US" dirty="0" err="1" smtClean="0">
                <a:solidFill>
                  <a:srgbClr val="FF0000"/>
                </a:solidFill>
              </a:rPr>
              <a:t>Polysulpone</a:t>
            </a:r>
            <a:endParaRPr lang="en-US" dirty="0" smtClean="0">
              <a:solidFill>
                <a:srgbClr val="FF0000"/>
              </a:solidFill>
            </a:endParaRPr>
          </a:p>
          <a:p>
            <a:pPr marL="0" indent="0" algn="ctr" rtl="0">
              <a:buNone/>
            </a:pPr>
            <a:r>
              <a:rPr lang="en-US" dirty="0" smtClean="0">
                <a:solidFill>
                  <a:srgbClr val="0070C0"/>
                </a:solidFill>
              </a:rPr>
              <a:t>• higher toughness</a:t>
            </a:r>
          </a:p>
          <a:p>
            <a:pPr marL="0" indent="0" algn="ctr" rtl="0">
              <a:buNone/>
            </a:pPr>
            <a:r>
              <a:rPr lang="en-US" dirty="0" smtClean="0">
                <a:solidFill>
                  <a:srgbClr val="0070C0"/>
                </a:solidFill>
              </a:rPr>
              <a:t>• high volume</a:t>
            </a:r>
          </a:p>
          <a:p>
            <a:pPr marL="0" indent="0" algn="ctr" rtl="0">
              <a:buNone/>
            </a:pPr>
            <a:r>
              <a:rPr lang="en-US" dirty="0" smtClean="0">
                <a:solidFill>
                  <a:srgbClr val="0070C0"/>
                </a:solidFill>
              </a:rPr>
              <a:t>• low-cost processing</a:t>
            </a:r>
          </a:p>
          <a:p>
            <a:pPr marL="0" indent="0" algn="ctr" rtl="0">
              <a:buNone/>
            </a:pPr>
            <a:r>
              <a:rPr lang="en-US" dirty="0" smtClean="0">
                <a:solidFill>
                  <a:srgbClr val="0070C0"/>
                </a:solidFill>
              </a:rPr>
              <a:t>• Temperature range ≥ 225ºC</a:t>
            </a:r>
            <a:endParaRPr lang="ar-IQ" dirty="0">
              <a:solidFill>
                <a:srgbClr val="0070C0"/>
              </a:solidFill>
            </a:endParaRPr>
          </a:p>
        </p:txBody>
      </p:sp>
    </p:spTree>
    <p:extLst>
      <p:ext uri="{BB962C8B-B14F-4D97-AF65-F5344CB8AC3E}">
        <p14:creationId xmlns:p14="http://schemas.microsoft.com/office/powerpoint/2010/main" val="2098712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773" y="191068"/>
            <a:ext cx="11818961" cy="6537277"/>
          </a:xfrm>
        </p:spPr>
        <p:txBody>
          <a:bodyPr/>
          <a:lstStyle/>
          <a:p>
            <a:pPr algn="l" rtl="0"/>
            <a:r>
              <a:rPr lang="en-US" b="1" dirty="0" smtClean="0">
                <a:solidFill>
                  <a:srgbClr val="7030A0"/>
                </a:solidFill>
              </a:rPr>
              <a:t>Thermoplastics:</a:t>
            </a:r>
          </a:p>
          <a:p>
            <a:pPr algn="l" rtl="0"/>
            <a:r>
              <a:rPr lang="en-US" b="1" dirty="0" smtClean="0">
                <a:solidFill>
                  <a:srgbClr val="FF0000"/>
                </a:solidFill>
              </a:rPr>
              <a:t>Thermoplastics are increasingly used over thermosets </a:t>
            </a:r>
            <a:r>
              <a:rPr lang="en-US" b="1" dirty="0" err="1" smtClean="0">
                <a:solidFill>
                  <a:srgbClr val="FF0000"/>
                </a:solidFill>
              </a:rPr>
              <a:t>becuase</a:t>
            </a:r>
            <a:r>
              <a:rPr lang="en-US" b="1" dirty="0" smtClean="0">
                <a:solidFill>
                  <a:srgbClr val="FF0000"/>
                </a:solidFill>
              </a:rPr>
              <a:t> of the following reasons:</a:t>
            </a:r>
          </a:p>
          <a:p>
            <a:pPr algn="l" rtl="0"/>
            <a:r>
              <a:rPr lang="en-US" b="1" dirty="0" smtClean="0">
                <a:solidFill>
                  <a:srgbClr val="FF0000"/>
                </a:solidFill>
              </a:rPr>
              <a:t>• Processing is faster than thermoset composites since no curing reaction is required. Thermoplastic composites require only heating, shaping, and cooling.</a:t>
            </a:r>
          </a:p>
          <a:p>
            <a:pPr algn="l" rtl="0"/>
            <a:r>
              <a:rPr lang="en-US" b="1" dirty="0" smtClean="0">
                <a:solidFill>
                  <a:srgbClr val="FF0000"/>
                </a:solidFill>
              </a:rPr>
              <a:t>• Better properties:</a:t>
            </a:r>
          </a:p>
          <a:p>
            <a:pPr algn="ctr" rtl="0"/>
            <a:r>
              <a:rPr lang="en-US" dirty="0" smtClean="0">
                <a:solidFill>
                  <a:srgbClr val="00B050"/>
                </a:solidFill>
              </a:rPr>
              <a:t>- high toughness (delamination resistance) and damage tolerance,</a:t>
            </a:r>
          </a:p>
          <a:p>
            <a:pPr algn="ctr" rtl="0"/>
            <a:r>
              <a:rPr lang="en-US" dirty="0" smtClean="0">
                <a:solidFill>
                  <a:srgbClr val="00B050"/>
                </a:solidFill>
              </a:rPr>
              <a:t>- low moisture absorption</a:t>
            </a:r>
          </a:p>
          <a:p>
            <a:pPr algn="ctr" rtl="0"/>
            <a:r>
              <a:rPr lang="en-US" dirty="0" smtClean="0">
                <a:solidFill>
                  <a:srgbClr val="00B050"/>
                </a:solidFill>
              </a:rPr>
              <a:t>- chemical resistance</a:t>
            </a:r>
          </a:p>
          <a:p>
            <a:pPr algn="l" rtl="0"/>
            <a:r>
              <a:rPr lang="en-US" b="1" dirty="0" smtClean="0">
                <a:solidFill>
                  <a:srgbClr val="FF0000"/>
                </a:solidFill>
              </a:rPr>
              <a:t>• They have low toxicity.</a:t>
            </a:r>
          </a:p>
          <a:p>
            <a:pPr algn="l" rtl="0"/>
            <a:r>
              <a:rPr lang="en-US" b="1" dirty="0" smtClean="0">
                <a:solidFill>
                  <a:srgbClr val="FF0000"/>
                </a:solidFill>
              </a:rPr>
              <a:t>• Cost is high </a:t>
            </a:r>
            <a:endParaRPr lang="ar-IQ" b="1" dirty="0">
              <a:solidFill>
                <a:srgbClr val="FF0000"/>
              </a:solidFill>
            </a:endParaRPr>
          </a:p>
        </p:txBody>
      </p:sp>
    </p:spTree>
    <p:extLst>
      <p:ext uri="{BB962C8B-B14F-4D97-AF65-F5344CB8AC3E}">
        <p14:creationId xmlns:p14="http://schemas.microsoft.com/office/powerpoint/2010/main" val="4154633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8365" y="177421"/>
            <a:ext cx="11709778" cy="6523630"/>
          </a:xfrm>
        </p:spPr>
        <p:txBody>
          <a:bodyPr/>
          <a:lstStyle/>
          <a:p>
            <a:pPr algn="l" rtl="0"/>
            <a:r>
              <a:rPr lang="en-US" b="1" dirty="0" smtClean="0">
                <a:solidFill>
                  <a:srgbClr val="002060"/>
                </a:solidFill>
              </a:rPr>
              <a:t>Thermosets:</a:t>
            </a:r>
          </a:p>
          <a:p>
            <a:pPr algn="l" rtl="0"/>
            <a:r>
              <a:rPr lang="en-US" b="1" dirty="0" smtClean="0">
                <a:solidFill>
                  <a:srgbClr val="FF0000"/>
                </a:solidFill>
              </a:rPr>
              <a:t>polyesters,</a:t>
            </a:r>
          </a:p>
          <a:p>
            <a:pPr algn="l" rtl="0"/>
            <a:r>
              <a:rPr lang="en-US" b="1" dirty="0" smtClean="0">
                <a:solidFill>
                  <a:srgbClr val="FF0000"/>
                </a:solidFill>
              </a:rPr>
              <a:t>epoxies,</a:t>
            </a:r>
          </a:p>
          <a:p>
            <a:pPr algn="l" rtl="0"/>
            <a:r>
              <a:rPr lang="en-US" b="1" dirty="0" smtClean="0">
                <a:solidFill>
                  <a:srgbClr val="FF0000"/>
                </a:solidFill>
              </a:rPr>
              <a:t>polyimides</a:t>
            </a:r>
          </a:p>
          <a:p>
            <a:pPr algn="l" rtl="0"/>
            <a:r>
              <a:rPr lang="en-US" b="1" dirty="0" smtClean="0">
                <a:solidFill>
                  <a:srgbClr val="FF0000"/>
                </a:solidFill>
              </a:rPr>
              <a:t>Other resins</a:t>
            </a:r>
          </a:p>
          <a:p>
            <a:pPr algn="l" rtl="0"/>
            <a:endParaRPr lang="en-US" b="1" dirty="0" smtClean="0">
              <a:solidFill>
                <a:srgbClr val="FF0000"/>
              </a:solidFill>
            </a:endParaRPr>
          </a:p>
          <a:p>
            <a:pPr algn="l" rtl="0"/>
            <a:r>
              <a:rPr lang="en-US" b="1" dirty="0" smtClean="0">
                <a:solidFill>
                  <a:srgbClr val="002060"/>
                </a:solidFill>
              </a:rPr>
              <a:t>Epoxy Resin:</a:t>
            </a:r>
          </a:p>
          <a:p>
            <a:pPr algn="just" rtl="0"/>
            <a:r>
              <a:rPr lang="en-US" dirty="0" smtClean="0"/>
              <a:t>• Epoxy resins are widely used for most advanced composites. Epoxies are the most common matrix material for high-performance composites and adhesives. They have an excellent combination of strength, adhesion, low shrinkage, and processing versatility. Commercial epoxy matrices and adhesives can be as simple as one epoxy and one curing agent; however, most contain a major epoxy, one to three minor epoxies, and one or two curing agents.</a:t>
            </a:r>
            <a:endParaRPr lang="ar-IQ" dirty="0"/>
          </a:p>
        </p:txBody>
      </p:sp>
    </p:spTree>
    <p:extLst>
      <p:ext uri="{BB962C8B-B14F-4D97-AF65-F5344CB8AC3E}">
        <p14:creationId xmlns:p14="http://schemas.microsoft.com/office/powerpoint/2010/main" val="1989901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7421" y="204716"/>
            <a:ext cx="11723427" cy="6469039"/>
          </a:xfrm>
        </p:spPr>
        <p:txBody>
          <a:bodyPr/>
          <a:lstStyle/>
          <a:p>
            <a:pPr algn="just" rtl="0"/>
            <a:r>
              <a:rPr lang="en-US" dirty="0" smtClean="0"/>
              <a:t>The minor </a:t>
            </a:r>
            <a:r>
              <a:rPr lang="en-US" b="1" dirty="0" smtClean="0">
                <a:solidFill>
                  <a:srgbClr val="FF0000"/>
                </a:solidFill>
              </a:rPr>
              <a:t>epoxies</a:t>
            </a:r>
            <a:r>
              <a:rPr lang="en-US" dirty="0" smtClean="0"/>
              <a:t> are added to provide </a:t>
            </a:r>
            <a:r>
              <a:rPr lang="en-US" b="1" dirty="0" smtClean="0">
                <a:solidFill>
                  <a:srgbClr val="FF0000"/>
                </a:solidFill>
              </a:rPr>
              <a:t>viscosity control, impart higher elevated temperature properties, provide lower moisture absorption, or improve toughness. </a:t>
            </a:r>
            <a:r>
              <a:rPr lang="en-US" dirty="0" smtClean="0"/>
              <a:t>Two main major epoxies are used in the aerospace industry. The first is </a:t>
            </a:r>
            <a:r>
              <a:rPr lang="en-US" dirty="0" err="1" smtClean="0"/>
              <a:t>diglycidyl</a:t>
            </a:r>
            <a:r>
              <a:rPr lang="en-US" dirty="0" smtClean="0"/>
              <a:t> ether of </a:t>
            </a:r>
            <a:r>
              <a:rPr lang="en-US" dirty="0" err="1" smtClean="0"/>
              <a:t>Bisphenol</a:t>
            </a:r>
            <a:r>
              <a:rPr lang="en-US" dirty="0" smtClean="0"/>
              <a:t> A (DGEBA), which is used extensively in filament winding, </a:t>
            </a:r>
            <a:r>
              <a:rPr lang="en-US" dirty="0" err="1" smtClean="0"/>
              <a:t>pultrusion</a:t>
            </a:r>
            <a:r>
              <a:rPr lang="en-US" dirty="0" smtClean="0"/>
              <a:t>, and some adhesives. The second is </a:t>
            </a:r>
            <a:r>
              <a:rPr lang="en-US" dirty="0" err="1" smtClean="0"/>
              <a:t>tetraglycidyl</a:t>
            </a:r>
            <a:r>
              <a:rPr lang="en-US" dirty="0" smtClean="0"/>
              <a:t> methylene </a:t>
            </a:r>
            <a:r>
              <a:rPr lang="en-US" dirty="0" err="1" smtClean="0"/>
              <a:t>dianiline</a:t>
            </a:r>
            <a:r>
              <a:rPr lang="en-US" dirty="0" smtClean="0"/>
              <a:t> (TGMDA), also known as tetraglycidyl-4,4-diaminodiphe-nylmethane (TGGDM), which is the major epoxy used for a large number of the commercial composite matrix systems.</a:t>
            </a:r>
          </a:p>
          <a:p>
            <a:pPr algn="just" rtl="0"/>
            <a:endParaRPr lang="en-US" dirty="0"/>
          </a:p>
          <a:p>
            <a:pPr algn="just" rtl="0"/>
            <a:r>
              <a:rPr lang="en-US" b="1" dirty="0" smtClean="0">
                <a:solidFill>
                  <a:srgbClr val="FF0000"/>
                </a:solidFill>
              </a:rPr>
              <a:t>The epoxy group, or </a:t>
            </a:r>
            <a:r>
              <a:rPr lang="en-US" b="1" dirty="0" err="1" smtClean="0">
                <a:solidFill>
                  <a:srgbClr val="FF0000"/>
                </a:solidFill>
              </a:rPr>
              <a:t>oxirane</a:t>
            </a:r>
            <a:r>
              <a:rPr lang="en-US" b="1" dirty="0" smtClean="0">
                <a:solidFill>
                  <a:srgbClr val="FF0000"/>
                </a:solidFill>
              </a:rPr>
              <a:t> ring, is the site of crosslinking:</a:t>
            </a:r>
            <a:endParaRPr lang="ar-IQ" b="1" dirty="0">
              <a:solidFill>
                <a:srgbClr val="FF0000"/>
              </a:solidFill>
            </a:endParaRPr>
          </a:p>
        </p:txBody>
      </p:sp>
    </p:spTree>
    <p:extLst>
      <p:ext uri="{BB962C8B-B14F-4D97-AF65-F5344CB8AC3E}">
        <p14:creationId xmlns:p14="http://schemas.microsoft.com/office/powerpoint/2010/main" val="1799125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0" y="163773"/>
            <a:ext cx="4723809" cy="1856096"/>
          </a:xfrm>
          <a:prstGeom prst="rect">
            <a:avLst/>
          </a:prstGeom>
        </p:spPr>
      </p:pic>
      <p:pic>
        <p:nvPicPr>
          <p:cNvPr id="5" name="صورة 4"/>
          <p:cNvPicPr>
            <a:picLocks noChangeAspect="1"/>
          </p:cNvPicPr>
          <p:nvPr/>
        </p:nvPicPr>
        <p:blipFill>
          <a:blip r:embed="rId3"/>
          <a:stretch>
            <a:fillRect/>
          </a:stretch>
        </p:blipFill>
        <p:spPr>
          <a:xfrm>
            <a:off x="4851657" y="95517"/>
            <a:ext cx="7340343" cy="6646477"/>
          </a:xfrm>
          <a:prstGeom prst="rect">
            <a:avLst/>
          </a:prstGeom>
        </p:spPr>
      </p:pic>
    </p:spTree>
    <p:extLst>
      <p:ext uri="{BB962C8B-B14F-4D97-AF65-F5344CB8AC3E}">
        <p14:creationId xmlns:p14="http://schemas.microsoft.com/office/powerpoint/2010/main" val="36371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182" y="191068"/>
            <a:ext cx="11914496" cy="6455391"/>
          </a:xfrm>
        </p:spPr>
        <p:txBody>
          <a:bodyPr>
            <a:normAutofit fontScale="92500" lnSpcReduction="20000"/>
          </a:bodyPr>
          <a:lstStyle/>
          <a:p>
            <a:pPr marL="0" indent="0" algn="ctr" rtl="0">
              <a:buNone/>
            </a:pPr>
            <a:r>
              <a:rPr lang="en-US" sz="4400" dirty="0" smtClean="0">
                <a:solidFill>
                  <a:srgbClr val="002060"/>
                </a:solidFill>
              </a:rPr>
              <a:t> MATRIX</a:t>
            </a:r>
          </a:p>
          <a:p>
            <a:pPr marL="0" indent="0" algn="just" rtl="0">
              <a:buNone/>
            </a:pPr>
            <a:r>
              <a:rPr lang="en-US" dirty="0"/>
              <a:t>As discussed, composites are made of reinforcing ﬁbers and matrix </a:t>
            </a:r>
            <a:r>
              <a:rPr lang="en-US" dirty="0" smtClean="0"/>
              <a:t>materials. </a:t>
            </a:r>
            <a:r>
              <a:rPr lang="en-US" b="1" dirty="0" smtClean="0">
                <a:solidFill>
                  <a:srgbClr val="FF0000"/>
                </a:solidFill>
              </a:rPr>
              <a:t>The </a:t>
            </a:r>
            <a:r>
              <a:rPr lang="en-US" b="1" dirty="0">
                <a:solidFill>
                  <a:srgbClr val="FF0000"/>
                </a:solidFill>
              </a:rPr>
              <a:t>matrix </a:t>
            </a:r>
            <a:r>
              <a:rPr lang="en-US" dirty="0"/>
              <a:t>is basically a homogeneous </a:t>
            </a:r>
            <a:r>
              <a:rPr lang="en-US" dirty="0" smtClean="0"/>
              <a:t>material </a:t>
            </a:r>
            <a:r>
              <a:rPr lang="en-US" dirty="0"/>
              <a:t>in which a fiber system of a composite is embedded. </a:t>
            </a:r>
            <a:r>
              <a:rPr lang="en-US" b="1" dirty="0">
                <a:solidFill>
                  <a:srgbClr val="FF0000"/>
                </a:solidFill>
              </a:rPr>
              <a:t>It is completely </a:t>
            </a:r>
            <a:r>
              <a:rPr lang="en-US" b="1" dirty="0" smtClean="0">
                <a:solidFill>
                  <a:srgbClr val="FF0000"/>
                </a:solidFill>
              </a:rPr>
              <a:t>continuous</a:t>
            </a:r>
            <a:r>
              <a:rPr lang="en-US" dirty="0" smtClean="0"/>
              <a:t>. </a:t>
            </a:r>
            <a:r>
              <a:rPr lang="en-US" dirty="0"/>
              <a:t>Matrix </a:t>
            </a:r>
            <a:r>
              <a:rPr lang="en-US" b="1" dirty="0">
                <a:solidFill>
                  <a:srgbClr val="FF0000"/>
                </a:solidFill>
              </a:rPr>
              <a:t>surrounds</a:t>
            </a:r>
            <a:r>
              <a:rPr lang="en-US" dirty="0"/>
              <a:t> the ﬁbers and thus protects those ﬁbers against chemical and environmental attack. For ﬁbers to carry the maximum load, </a:t>
            </a:r>
            <a:r>
              <a:rPr lang="en-US" b="1" dirty="0">
                <a:solidFill>
                  <a:srgbClr val="FF0000"/>
                </a:solidFill>
              </a:rPr>
              <a:t>the matrix must have a lower modulus and greater elongation than the reinforcement</a:t>
            </a:r>
            <a:r>
              <a:rPr lang="en-US" dirty="0" smtClean="0"/>
              <a:t>.</a:t>
            </a:r>
          </a:p>
          <a:p>
            <a:pPr marL="0" indent="0" algn="just" rtl="0">
              <a:buNone/>
            </a:pPr>
            <a:r>
              <a:rPr lang="en-US" b="1" dirty="0">
                <a:solidFill>
                  <a:srgbClr val="FF0000"/>
                </a:solidFill>
              </a:rPr>
              <a:t>Matrix selection </a:t>
            </a:r>
            <a:r>
              <a:rPr lang="en-US" dirty="0"/>
              <a:t>is performed based on </a:t>
            </a:r>
            <a:r>
              <a:rPr lang="en-US" b="1" dirty="0">
                <a:solidFill>
                  <a:srgbClr val="0070C0"/>
                </a:solidFill>
              </a:rPr>
              <a:t>chemical, thermal, electrical, ﬂammability, environmental, cost, performance, and manufacturing requirements</a:t>
            </a:r>
            <a:r>
              <a:rPr lang="en-US" dirty="0"/>
              <a:t>. The matrix determines the service operating temperature of a composite as well as processing parameters for part manufacturing. </a:t>
            </a:r>
          </a:p>
          <a:p>
            <a:pPr marL="0" indent="0" algn="just" rtl="0">
              <a:buNone/>
            </a:pPr>
            <a:r>
              <a:rPr lang="en-US" dirty="0" smtClean="0"/>
              <a:t>.</a:t>
            </a:r>
            <a:endParaRPr lang="en-US" dirty="0"/>
          </a:p>
          <a:p>
            <a:pPr marL="0" indent="0" algn="l">
              <a:buNone/>
            </a:pPr>
            <a:r>
              <a:rPr lang="en-US" b="1" dirty="0"/>
              <a:t>Types of Composite Matrix </a:t>
            </a:r>
            <a:r>
              <a:rPr lang="en-US" b="1" dirty="0" smtClean="0"/>
              <a:t>Materials:-</a:t>
            </a:r>
            <a:endParaRPr lang="ar-IQ" b="1" dirty="0" smtClean="0"/>
          </a:p>
          <a:p>
            <a:pPr marL="0" indent="0" algn="l">
              <a:buNone/>
            </a:pPr>
            <a:r>
              <a:rPr lang="en-US" dirty="0"/>
              <a:t>There are three main types of composite matrix materials:</a:t>
            </a:r>
          </a:p>
          <a:p>
            <a:pPr marL="0" indent="0" algn="l">
              <a:buNone/>
            </a:pPr>
            <a:r>
              <a:rPr lang="en-US" b="1" dirty="0" smtClean="0"/>
              <a:t>1- </a:t>
            </a:r>
            <a:r>
              <a:rPr lang="en-US" b="1" dirty="0"/>
              <a:t>Metal matrix</a:t>
            </a:r>
            <a:r>
              <a:rPr lang="en-US" dirty="0"/>
              <a:t> </a:t>
            </a:r>
            <a:r>
              <a:rPr lang="en-US" b="1" dirty="0" smtClean="0"/>
              <a:t> composites (MMC) </a:t>
            </a:r>
          </a:p>
          <a:p>
            <a:pPr marL="0" indent="0" algn="l">
              <a:buNone/>
            </a:pPr>
            <a:r>
              <a:rPr lang="en-US" b="1" dirty="0" smtClean="0"/>
              <a:t>2- Ceramic matrix composites (CMC)</a:t>
            </a:r>
          </a:p>
          <a:p>
            <a:pPr marL="0" indent="0" algn="l">
              <a:buNone/>
            </a:pPr>
            <a:r>
              <a:rPr lang="en-US" b="1" dirty="0" smtClean="0"/>
              <a:t>3- Polymer matrix composite (PMC) </a:t>
            </a:r>
            <a:r>
              <a:rPr lang="en-US" dirty="0"/>
              <a:t> </a:t>
            </a:r>
          </a:p>
          <a:p>
            <a:pPr marL="0" indent="0" algn="l">
              <a:buNone/>
            </a:pPr>
            <a:endParaRPr lang="en-US" b="1" dirty="0" smtClean="0"/>
          </a:p>
          <a:p>
            <a:pPr marL="0" indent="0" algn="l">
              <a:buNone/>
            </a:pPr>
            <a:endParaRPr lang="en-US" dirty="0"/>
          </a:p>
          <a:p>
            <a:pPr marL="0" indent="0" algn="l">
              <a:buNone/>
            </a:pPr>
            <a:endParaRPr lang="ar-IQ" dirty="0">
              <a:solidFill>
                <a:srgbClr val="002060"/>
              </a:solidFill>
            </a:endParaRPr>
          </a:p>
        </p:txBody>
      </p:sp>
      <p:pic>
        <p:nvPicPr>
          <p:cNvPr id="4" name="Picture 7" descr="Fig_16_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9040" y="4365719"/>
            <a:ext cx="5268036" cy="2280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116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385762" y="199519"/>
            <a:ext cx="11806238" cy="2734749"/>
          </a:xfrm>
          <a:prstGeom prst="rect">
            <a:avLst/>
          </a:prstGeom>
        </p:spPr>
      </p:pic>
      <p:sp>
        <p:nvSpPr>
          <p:cNvPr id="5" name="مستطيل 4"/>
          <p:cNvSpPr/>
          <p:nvPr/>
        </p:nvSpPr>
        <p:spPr>
          <a:xfrm>
            <a:off x="1146412" y="3244334"/>
            <a:ext cx="9089409" cy="646331"/>
          </a:xfrm>
          <a:prstGeom prst="rect">
            <a:avLst/>
          </a:prstGeom>
        </p:spPr>
        <p:txBody>
          <a:bodyPr wrap="square">
            <a:spAutoFit/>
          </a:bodyPr>
          <a:lstStyle/>
          <a:p>
            <a:pPr algn="ctr"/>
            <a:r>
              <a:rPr lang="ar-IQ" sz="3600" dirty="0" err="1" smtClean="0">
                <a:solidFill>
                  <a:srgbClr val="FF0000"/>
                </a:solidFill>
              </a:rPr>
              <a:t>Diglycidyl</a:t>
            </a:r>
            <a:r>
              <a:rPr lang="ar-IQ" sz="3600" dirty="0" smtClean="0">
                <a:solidFill>
                  <a:srgbClr val="FF0000"/>
                </a:solidFill>
              </a:rPr>
              <a:t> </a:t>
            </a:r>
            <a:r>
              <a:rPr lang="ar-IQ" sz="3600" dirty="0" err="1" smtClean="0">
                <a:solidFill>
                  <a:srgbClr val="FF0000"/>
                </a:solidFill>
              </a:rPr>
              <a:t>ether</a:t>
            </a:r>
            <a:r>
              <a:rPr lang="ar-IQ" sz="3600" dirty="0" smtClean="0">
                <a:solidFill>
                  <a:srgbClr val="FF0000"/>
                </a:solidFill>
              </a:rPr>
              <a:t> </a:t>
            </a:r>
            <a:r>
              <a:rPr lang="ar-IQ" sz="3600" dirty="0" err="1" smtClean="0">
                <a:solidFill>
                  <a:srgbClr val="FF0000"/>
                </a:solidFill>
              </a:rPr>
              <a:t>of</a:t>
            </a:r>
            <a:r>
              <a:rPr lang="ar-IQ" sz="3600" dirty="0" smtClean="0">
                <a:solidFill>
                  <a:srgbClr val="FF0000"/>
                </a:solidFill>
              </a:rPr>
              <a:t> </a:t>
            </a:r>
            <a:r>
              <a:rPr lang="ar-IQ" sz="3600" dirty="0" err="1" smtClean="0">
                <a:solidFill>
                  <a:srgbClr val="FF0000"/>
                </a:solidFill>
              </a:rPr>
              <a:t>Bisphenol</a:t>
            </a:r>
            <a:r>
              <a:rPr lang="ar-IQ" sz="3600" dirty="0" smtClean="0">
                <a:solidFill>
                  <a:srgbClr val="FF0000"/>
                </a:solidFill>
              </a:rPr>
              <a:t> A (DGEBA)</a:t>
            </a:r>
            <a:endParaRPr lang="ar-IQ" sz="3600" dirty="0">
              <a:solidFill>
                <a:srgbClr val="FF0000"/>
              </a:solidFill>
            </a:endParaRPr>
          </a:p>
        </p:txBody>
      </p:sp>
    </p:spTree>
    <p:extLst>
      <p:ext uri="{BB962C8B-B14F-4D97-AF65-F5344CB8AC3E}">
        <p14:creationId xmlns:p14="http://schemas.microsoft.com/office/powerpoint/2010/main" val="3554067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069" y="204716"/>
            <a:ext cx="11778017" cy="6550926"/>
          </a:xfrm>
        </p:spPr>
        <p:txBody>
          <a:bodyPr>
            <a:normAutofit lnSpcReduction="10000"/>
          </a:bodyPr>
          <a:lstStyle/>
          <a:p>
            <a:pPr marL="0" indent="0" algn="l" rtl="0">
              <a:buNone/>
            </a:pPr>
            <a:r>
              <a:rPr lang="en-US" b="1" dirty="0" smtClean="0">
                <a:solidFill>
                  <a:srgbClr val="FF0000"/>
                </a:solidFill>
              </a:rPr>
              <a:t>Advantages:</a:t>
            </a:r>
          </a:p>
          <a:p>
            <a:pPr marL="0" indent="0" algn="l" rtl="0">
              <a:buNone/>
            </a:pPr>
            <a:r>
              <a:rPr lang="en-US" dirty="0" smtClean="0"/>
              <a:t>• Low shrinkage during curing</a:t>
            </a:r>
          </a:p>
          <a:p>
            <a:pPr marL="0" indent="0" algn="l" rtl="0">
              <a:buNone/>
            </a:pPr>
            <a:r>
              <a:rPr lang="en-US" dirty="0" smtClean="0"/>
              <a:t>• High strength and flexibility</a:t>
            </a:r>
          </a:p>
          <a:p>
            <a:pPr marL="0" indent="0" algn="l" rtl="0">
              <a:buNone/>
            </a:pPr>
            <a:r>
              <a:rPr lang="en-US" dirty="0" smtClean="0"/>
              <a:t>• Adjustable curing range</a:t>
            </a:r>
          </a:p>
          <a:p>
            <a:pPr marL="0" indent="0" algn="l" rtl="0">
              <a:buNone/>
            </a:pPr>
            <a:r>
              <a:rPr lang="en-US" dirty="0" smtClean="0"/>
              <a:t>• Better adhesion between fiber and matrix</a:t>
            </a:r>
          </a:p>
          <a:p>
            <a:pPr marL="0" indent="0" algn="l" rtl="0">
              <a:buNone/>
            </a:pPr>
            <a:r>
              <a:rPr lang="en-US" dirty="0" smtClean="0"/>
              <a:t>• Better electrical properties</a:t>
            </a:r>
          </a:p>
          <a:p>
            <a:pPr marL="0" indent="0" algn="l" rtl="0">
              <a:buNone/>
            </a:pPr>
            <a:r>
              <a:rPr lang="en-US" dirty="0" smtClean="0"/>
              <a:t>• Resistance to chemicals and solvents</a:t>
            </a:r>
          </a:p>
          <a:p>
            <a:pPr marL="0" indent="0" algn="l" rtl="0">
              <a:buNone/>
            </a:pPr>
            <a:r>
              <a:rPr lang="en-US" b="1" dirty="0" smtClean="0">
                <a:solidFill>
                  <a:srgbClr val="FF0000"/>
                </a:solidFill>
              </a:rPr>
              <a:t>Disadvantages:</a:t>
            </a:r>
          </a:p>
          <a:p>
            <a:pPr marL="0" indent="0" algn="l" rtl="0">
              <a:buNone/>
            </a:pPr>
            <a:r>
              <a:rPr lang="en-US" dirty="0" smtClean="0"/>
              <a:t>• somewhat toxic in nature</a:t>
            </a:r>
          </a:p>
          <a:p>
            <a:pPr marL="0" indent="0" algn="l" rtl="0">
              <a:buNone/>
            </a:pPr>
            <a:r>
              <a:rPr lang="en-US" dirty="0" smtClean="0"/>
              <a:t>• limited temperature application range up to 175°C</a:t>
            </a:r>
          </a:p>
          <a:p>
            <a:pPr marL="0" indent="0" algn="l" rtl="0">
              <a:buNone/>
            </a:pPr>
            <a:r>
              <a:rPr lang="en-US" dirty="0" smtClean="0"/>
              <a:t>• moisture absorption affecting dimensional properties</a:t>
            </a:r>
          </a:p>
          <a:p>
            <a:pPr marL="0" indent="0" algn="l" rtl="0">
              <a:buNone/>
            </a:pPr>
            <a:r>
              <a:rPr lang="en-US" dirty="0" smtClean="0"/>
              <a:t>• high thermal coefficient of expansion</a:t>
            </a:r>
          </a:p>
          <a:p>
            <a:pPr marL="0" indent="0" algn="l" rtl="0">
              <a:buNone/>
            </a:pPr>
            <a:r>
              <a:rPr lang="en-US" dirty="0" smtClean="0"/>
              <a:t>• slow curing</a:t>
            </a:r>
            <a:endParaRPr lang="ar-IQ" dirty="0"/>
          </a:p>
        </p:txBody>
      </p:sp>
    </p:spTree>
    <p:extLst>
      <p:ext uri="{BB962C8B-B14F-4D97-AF65-F5344CB8AC3E}">
        <p14:creationId xmlns:p14="http://schemas.microsoft.com/office/powerpoint/2010/main" val="130786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vert="horz" lIns="92075" tIns="46038" rIns="92075" bIns="46038" rtlCol="1" anchor="ctr">
            <a:normAutofit/>
          </a:bodyPr>
          <a:lstStyle/>
          <a:p>
            <a:pPr algn="l" rtl="0" eaLnBrk="1" hangingPunct="1"/>
            <a:r>
              <a:rPr lang="en-US" altLang="ar-IQ" i="1" dirty="0" smtClean="0"/>
              <a:t>Common PMC Fibers &amp; Matrices</a:t>
            </a:r>
            <a:endParaRPr lang="en-US" altLang="ar-IQ" dirty="0" smtClean="0"/>
          </a:p>
        </p:txBody>
      </p:sp>
      <p:sp>
        <p:nvSpPr>
          <p:cNvPr id="27651" name="Rectangle 3"/>
          <p:cNvSpPr>
            <a:spLocks noGrp="1" noChangeArrowheads="1"/>
          </p:cNvSpPr>
          <p:nvPr>
            <p:ph type="body" idx="1"/>
          </p:nvPr>
        </p:nvSpPr>
        <p:spPr>
          <a:noFill/>
        </p:spPr>
        <p:txBody>
          <a:bodyPr vert="horz" lIns="92075" tIns="46038" rIns="92075" bIns="46038" rtlCol="1">
            <a:normAutofit/>
          </a:bodyPr>
          <a:lstStyle/>
          <a:p>
            <a:pPr algn="l" rtl="0" eaLnBrk="1" hangingPunct="1"/>
            <a:r>
              <a:rPr lang="en-US" altLang="ar-IQ" sz="3600" dirty="0"/>
              <a:t>Fibers</a:t>
            </a:r>
          </a:p>
          <a:p>
            <a:pPr lvl="1" algn="l" rtl="0" eaLnBrk="1" hangingPunct="1"/>
            <a:r>
              <a:rPr lang="en-US" altLang="ar-IQ" dirty="0" smtClean="0"/>
              <a:t>Graphite</a:t>
            </a:r>
          </a:p>
          <a:p>
            <a:pPr lvl="1" algn="l" rtl="0" eaLnBrk="1" hangingPunct="1"/>
            <a:r>
              <a:rPr lang="en-US" altLang="ar-IQ" dirty="0" smtClean="0"/>
              <a:t>Glass</a:t>
            </a:r>
          </a:p>
          <a:p>
            <a:pPr lvl="1" algn="l" rtl="0" eaLnBrk="1" hangingPunct="1"/>
            <a:r>
              <a:rPr lang="en-US" altLang="ar-IQ" dirty="0" smtClean="0"/>
              <a:t>Kevlar</a:t>
            </a:r>
            <a:endParaRPr lang="en-US" altLang="ar-IQ" sz="3600" dirty="0"/>
          </a:p>
          <a:p>
            <a:pPr algn="l" rtl="0" eaLnBrk="1" hangingPunct="1"/>
            <a:r>
              <a:rPr lang="en-US" altLang="ar-IQ" sz="3600" dirty="0"/>
              <a:t>Matrices</a:t>
            </a:r>
          </a:p>
          <a:p>
            <a:pPr lvl="1" algn="l" rtl="0" eaLnBrk="1" hangingPunct="1"/>
            <a:r>
              <a:rPr lang="en-US" altLang="ar-IQ" dirty="0" smtClean="0"/>
              <a:t>Epoxy</a:t>
            </a:r>
          </a:p>
          <a:p>
            <a:pPr lvl="1" algn="l" rtl="0" eaLnBrk="1" hangingPunct="1"/>
            <a:r>
              <a:rPr lang="en-US" altLang="ar-IQ" dirty="0" smtClean="0"/>
              <a:t>Phenolic</a:t>
            </a:r>
          </a:p>
          <a:p>
            <a:pPr lvl="1" algn="l" rtl="0" eaLnBrk="1" hangingPunct="1"/>
            <a:r>
              <a:rPr lang="en-US" altLang="ar-IQ" dirty="0" smtClean="0"/>
              <a:t>Polyester</a:t>
            </a:r>
            <a:endParaRPr lang="en-US" altLang="ar-IQ" dirty="0" smtClean="0">
              <a:solidFill>
                <a:schemeClr val="hlink"/>
              </a:solidFill>
            </a:endParaRPr>
          </a:p>
        </p:txBody>
      </p:sp>
      <p:pic>
        <p:nvPicPr>
          <p:cNvPr id="2765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6651" y="2098344"/>
            <a:ext cx="4462817"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ustDataLst>
      <p:tags r:id="rId1"/>
    </p:custDataLst>
    <p:extLst>
      <p:ext uri="{BB962C8B-B14F-4D97-AF65-F5344CB8AC3E}">
        <p14:creationId xmlns:p14="http://schemas.microsoft.com/office/powerpoint/2010/main" val="3342600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0251" y="232012"/>
            <a:ext cx="11586949" cy="6441743"/>
          </a:xfrm>
        </p:spPr>
        <p:txBody>
          <a:bodyPr>
            <a:normAutofit/>
          </a:bodyPr>
          <a:lstStyle/>
          <a:p>
            <a:pPr algn="l" rtl="0"/>
            <a:r>
              <a:rPr lang="en-US" dirty="0" smtClean="0"/>
              <a:t>The functions of a matrix:-</a:t>
            </a:r>
          </a:p>
          <a:p>
            <a:pPr algn="l" rtl="0"/>
            <a:r>
              <a:rPr lang="en-US" dirty="0" smtClean="0"/>
              <a:t>1. </a:t>
            </a:r>
            <a:r>
              <a:rPr lang="en-US" b="1" dirty="0">
                <a:solidFill>
                  <a:srgbClr val="FF0000"/>
                </a:solidFill>
              </a:rPr>
              <a:t>binding and holding reinforcements together</a:t>
            </a:r>
            <a:r>
              <a:rPr lang="en-US" dirty="0"/>
              <a:t> </a:t>
            </a:r>
            <a:r>
              <a:rPr lang="en-US" dirty="0">
                <a:solidFill>
                  <a:srgbClr val="FF0000"/>
                </a:solidFill>
              </a:rPr>
              <a:t>into a solid</a:t>
            </a:r>
            <a:endParaRPr lang="en-US" dirty="0" smtClean="0">
              <a:solidFill>
                <a:srgbClr val="FF0000"/>
              </a:solidFill>
            </a:endParaRPr>
          </a:p>
          <a:p>
            <a:pPr algn="l" rtl="0"/>
            <a:r>
              <a:rPr lang="en-US" dirty="0" smtClean="0"/>
              <a:t>2. </a:t>
            </a:r>
            <a:r>
              <a:rPr lang="en-US" b="1" dirty="0">
                <a:solidFill>
                  <a:srgbClr val="FF0000"/>
                </a:solidFill>
              </a:rPr>
              <a:t>offers protection to the reinforcements from</a:t>
            </a:r>
            <a:r>
              <a:rPr lang="en-US" dirty="0"/>
              <a:t> </a:t>
            </a:r>
            <a:r>
              <a:rPr lang="en-US" b="1" dirty="0">
                <a:solidFill>
                  <a:srgbClr val="FF0000"/>
                </a:solidFill>
              </a:rPr>
              <a:t>environmental damage </a:t>
            </a:r>
            <a:endParaRPr lang="en-US" b="1" dirty="0" smtClean="0">
              <a:solidFill>
                <a:srgbClr val="FF0000"/>
              </a:solidFill>
            </a:endParaRPr>
          </a:p>
          <a:p>
            <a:pPr algn="l" rtl="0"/>
            <a:r>
              <a:rPr lang="en-US" dirty="0" smtClean="0"/>
              <a:t>3. </a:t>
            </a:r>
            <a:r>
              <a:rPr lang="en-US" dirty="0" smtClean="0">
                <a:solidFill>
                  <a:srgbClr val="FF0000"/>
                </a:solidFill>
              </a:rPr>
              <a:t>Protects the </a:t>
            </a:r>
            <a:r>
              <a:rPr lang="en-US" b="1" dirty="0">
                <a:solidFill>
                  <a:srgbClr val="FF0000"/>
                </a:solidFill>
              </a:rPr>
              <a:t>reinforcements</a:t>
            </a:r>
            <a:r>
              <a:rPr lang="en-US" dirty="0" smtClean="0">
                <a:solidFill>
                  <a:srgbClr val="FF0000"/>
                </a:solidFill>
              </a:rPr>
              <a:t> from abrasion </a:t>
            </a:r>
          </a:p>
          <a:p>
            <a:pPr algn="l" rtl="0"/>
            <a:r>
              <a:rPr lang="en-US" b="1" dirty="0" smtClean="0">
                <a:solidFill>
                  <a:srgbClr val="FF0000"/>
                </a:solidFill>
              </a:rPr>
              <a:t>4. Helps to maintain the distribution of </a:t>
            </a:r>
            <a:r>
              <a:rPr lang="en-US" b="1" dirty="0">
                <a:solidFill>
                  <a:srgbClr val="FF0000"/>
                </a:solidFill>
              </a:rPr>
              <a:t>reinforcements</a:t>
            </a:r>
            <a:endParaRPr lang="en-US" b="1" dirty="0" smtClean="0">
              <a:solidFill>
                <a:srgbClr val="FF0000"/>
              </a:solidFill>
            </a:endParaRPr>
          </a:p>
          <a:p>
            <a:pPr algn="l" rtl="0"/>
            <a:r>
              <a:rPr lang="en-US" b="1" dirty="0" smtClean="0">
                <a:solidFill>
                  <a:srgbClr val="FF0000"/>
                </a:solidFill>
              </a:rPr>
              <a:t>5. Distributes the loads evenly between </a:t>
            </a:r>
            <a:r>
              <a:rPr lang="en-US" b="1" dirty="0">
                <a:solidFill>
                  <a:srgbClr val="FF0000"/>
                </a:solidFill>
              </a:rPr>
              <a:t>reinforcements</a:t>
            </a:r>
            <a:endParaRPr lang="en-US" b="1" dirty="0" smtClean="0">
              <a:solidFill>
                <a:srgbClr val="FF0000"/>
              </a:solidFill>
            </a:endParaRPr>
          </a:p>
          <a:p>
            <a:pPr algn="just" rtl="0"/>
            <a:r>
              <a:rPr lang="en-US" dirty="0" smtClean="0"/>
              <a:t>6. Enhances some of the properties of the resulting material and structural component (that fiber alone is not able to impart). These properties are such as:</a:t>
            </a:r>
          </a:p>
          <a:p>
            <a:pPr algn="ctr" rtl="0"/>
            <a:r>
              <a:rPr lang="en-US" b="1" dirty="0" smtClean="0">
                <a:solidFill>
                  <a:srgbClr val="FF0000"/>
                </a:solidFill>
              </a:rPr>
              <a:t>transverse strength of a lamina</a:t>
            </a:r>
          </a:p>
          <a:p>
            <a:pPr algn="ctr" rtl="0"/>
            <a:r>
              <a:rPr lang="en-US" b="1" dirty="0" smtClean="0">
                <a:solidFill>
                  <a:srgbClr val="FF0000"/>
                </a:solidFill>
              </a:rPr>
              <a:t>Impact resistance</a:t>
            </a:r>
          </a:p>
          <a:p>
            <a:pPr algn="just" rtl="0"/>
            <a:r>
              <a:rPr lang="en-US" dirty="0" smtClean="0"/>
              <a:t>7. Provides better finish to final product</a:t>
            </a:r>
            <a:endParaRPr lang="ar-IQ" dirty="0"/>
          </a:p>
        </p:txBody>
      </p:sp>
    </p:spTree>
    <p:extLst>
      <p:ext uri="{BB962C8B-B14F-4D97-AF65-F5344CB8AC3E}">
        <p14:creationId xmlns:p14="http://schemas.microsoft.com/office/powerpoint/2010/main" val="2225507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7421" y="177420"/>
            <a:ext cx="11778017" cy="6441743"/>
          </a:xfrm>
        </p:spPr>
        <p:txBody>
          <a:bodyPr/>
          <a:lstStyle/>
          <a:p>
            <a:pPr algn="just" rtl="0"/>
            <a:r>
              <a:rPr lang="en-US" b="1" dirty="0" smtClean="0">
                <a:solidFill>
                  <a:srgbClr val="FF0000"/>
                </a:solidFill>
              </a:rPr>
              <a:t>1- Metal </a:t>
            </a:r>
            <a:r>
              <a:rPr lang="en-US" b="1" dirty="0" smtClean="0">
                <a:solidFill>
                  <a:srgbClr val="FF0000"/>
                </a:solidFill>
              </a:rPr>
              <a:t>matrix  </a:t>
            </a:r>
            <a:r>
              <a:rPr lang="en-US" dirty="0" smtClean="0"/>
              <a:t>- Metal matrix composites (MMCs) are composite materials that contain at least two constituent parts – </a:t>
            </a:r>
            <a:r>
              <a:rPr lang="en-US" b="1" dirty="0" smtClean="0">
                <a:solidFill>
                  <a:srgbClr val="FF0000"/>
                </a:solidFill>
              </a:rPr>
              <a:t>a metal </a:t>
            </a:r>
            <a:r>
              <a:rPr lang="en-US" dirty="0" smtClean="0"/>
              <a:t>and </a:t>
            </a:r>
            <a:r>
              <a:rPr lang="en-US" b="1" dirty="0" smtClean="0">
                <a:solidFill>
                  <a:srgbClr val="FF0000"/>
                </a:solidFill>
              </a:rPr>
              <a:t>another material </a:t>
            </a:r>
            <a:r>
              <a:rPr lang="en-US" dirty="0" smtClean="0"/>
              <a:t>or a </a:t>
            </a:r>
            <a:r>
              <a:rPr lang="en-US" b="1" dirty="0" smtClean="0">
                <a:solidFill>
                  <a:srgbClr val="FF0000"/>
                </a:solidFill>
              </a:rPr>
              <a:t>different metal</a:t>
            </a:r>
            <a:r>
              <a:rPr lang="en-US" dirty="0" smtClean="0"/>
              <a:t>. The metal matrix is reinforced with other materials to improve strength and wear. Where three or more constituent parts are present, it is called a </a:t>
            </a:r>
            <a:r>
              <a:rPr lang="en-US" b="1" dirty="0" smtClean="0">
                <a:solidFill>
                  <a:srgbClr val="FF0000"/>
                </a:solidFill>
              </a:rPr>
              <a:t>hybrid composite</a:t>
            </a:r>
            <a:r>
              <a:rPr lang="en-US" dirty="0" smtClean="0"/>
              <a:t>. In structural applications, the matrix is usually composed of a lighter metal such as magnesium, titanium, or aluminum. In high-temperature applications, cobalt and cobalt-nickel alloy matrices are common. Typical MMC manufacturing is basically divided into three types: solid, liquid, and vapor. Continuous carbon, silicon carbide, or ceramic fibers are some of the materials that can be embedded in a metallic matrix material. MMCs are fire resistant, operate in a wide range of temperatures, do not absorb moisture, and possess better electrical and thermal conductivity. They have also found applications to be resistant to radiation damage, and to not suffer from outgassing. Most metals and alloys make good matrices for composite applications.</a:t>
            </a:r>
            <a:endParaRPr lang="ar-IQ" dirty="0"/>
          </a:p>
        </p:txBody>
      </p:sp>
    </p:spTree>
    <p:extLst>
      <p:ext uri="{BB962C8B-B14F-4D97-AF65-F5344CB8AC3E}">
        <p14:creationId xmlns:p14="http://schemas.microsoft.com/office/powerpoint/2010/main" val="49557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5661" y="245660"/>
            <a:ext cx="11709778" cy="6482686"/>
          </a:xfrm>
        </p:spPr>
        <p:txBody>
          <a:bodyPr/>
          <a:lstStyle/>
          <a:p>
            <a:pPr algn="just" rtl="0"/>
            <a:r>
              <a:rPr lang="en-US" b="1" dirty="0" smtClean="0">
                <a:solidFill>
                  <a:srgbClr val="FF0000"/>
                </a:solidFill>
              </a:rPr>
              <a:t>2- Ceramic </a:t>
            </a:r>
            <a:r>
              <a:rPr lang="en-US" b="1" dirty="0" smtClean="0">
                <a:solidFill>
                  <a:srgbClr val="FF0000"/>
                </a:solidFill>
              </a:rPr>
              <a:t>matrix </a:t>
            </a:r>
            <a:r>
              <a:rPr lang="en-US" dirty="0" smtClean="0"/>
              <a:t>- Ceramic matrix </a:t>
            </a:r>
            <a:r>
              <a:rPr lang="en-US" dirty="0" smtClean="0"/>
              <a:t>composites consist </a:t>
            </a:r>
            <a:r>
              <a:rPr lang="en-US" dirty="0" smtClean="0"/>
              <a:t>of ceramic fibers embedded in a ceramic matrix, thus forming a ceramic fiber-reinforced ceramic (CFRC) material. The matrix and fibers can consist of any ceramic material. CMC materials were designed to overcome the major disadvantages such as low fracture toughness, brittleness, and limited thermal shock resistance, faced by traditional technical ceramics.</a:t>
            </a:r>
            <a:endParaRPr lang="en-US" dirty="0"/>
          </a:p>
          <a:p>
            <a:pPr algn="just" rtl="0"/>
            <a:r>
              <a:rPr lang="en-US" b="1" dirty="0" smtClean="0">
                <a:solidFill>
                  <a:srgbClr val="FF0000"/>
                </a:solidFill>
              </a:rPr>
              <a:t>3- Polymer </a:t>
            </a:r>
            <a:r>
              <a:rPr lang="en-US" b="1" dirty="0" smtClean="0">
                <a:solidFill>
                  <a:srgbClr val="FF0000"/>
                </a:solidFill>
              </a:rPr>
              <a:t>matrix </a:t>
            </a:r>
            <a:r>
              <a:rPr lang="en-US" dirty="0" smtClean="0"/>
              <a:t>- Polymer matrix composites (PMCs) can be divided into two main sub-types, namely, thermoset</a:t>
            </a:r>
            <a:r>
              <a:rPr lang="en-US" dirty="0"/>
              <a:t> </a:t>
            </a:r>
            <a:r>
              <a:rPr lang="en-US" dirty="0" smtClean="0"/>
              <a:t>and thermoplastic. A </a:t>
            </a:r>
            <a:r>
              <a:rPr lang="en-US" dirty="0"/>
              <a:t>p</a:t>
            </a:r>
            <a:r>
              <a:rPr lang="en-US" dirty="0" smtClean="0"/>
              <a:t>olymer is a large molecule composed of repeating structural units connected by covalent chemical bonds. PMC consists of a polymer matrix combined with a fibrous reinforcing dispersed phase. They are cheaper with easier fabrication methods. PMC is less dense than metals or ceramics, can resist atmospheric and other forms of corrosion, and exhibit superior resistance to the conduction of electrical current.</a:t>
            </a:r>
            <a:endParaRPr lang="ar-IQ" dirty="0"/>
          </a:p>
        </p:txBody>
      </p:sp>
    </p:spTree>
    <p:extLst>
      <p:ext uri="{BB962C8B-B14F-4D97-AF65-F5344CB8AC3E}">
        <p14:creationId xmlns:p14="http://schemas.microsoft.com/office/powerpoint/2010/main" val="83288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7" y="232012"/>
            <a:ext cx="11737074" cy="6264322"/>
          </a:xfrm>
        </p:spPr>
        <p:txBody>
          <a:bodyPr>
            <a:normAutofit fontScale="92500" lnSpcReduction="20000"/>
          </a:bodyPr>
          <a:lstStyle/>
          <a:p>
            <a:pPr algn="just" rtl="0"/>
            <a:r>
              <a:rPr lang="en-US" dirty="0" smtClean="0"/>
              <a:t>In general, metals and polymers are used as matrix materials because some </a:t>
            </a:r>
            <a:r>
              <a:rPr lang="en-US" b="1" dirty="0" smtClean="0">
                <a:solidFill>
                  <a:srgbClr val="FF0000"/>
                </a:solidFill>
              </a:rPr>
              <a:t>ductility (flexibility)  </a:t>
            </a:r>
            <a:r>
              <a:rPr lang="en-US" dirty="0" smtClean="0"/>
              <a:t>is desirable; for ceramic-matrix composites, the reinforcing component is added to </a:t>
            </a:r>
            <a:r>
              <a:rPr lang="en-US" b="1" dirty="0" smtClean="0">
                <a:solidFill>
                  <a:srgbClr val="FF0000"/>
                </a:solidFill>
              </a:rPr>
              <a:t>improve fracture toughness</a:t>
            </a:r>
            <a:r>
              <a:rPr lang="en-US" dirty="0" smtClean="0"/>
              <a:t>.</a:t>
            </a:r>
          </a:p>
          <a:p>
            <a:pPr algn="just" rtl="0"/>
            <a:r>
              <a:rPr lang="en-US" dirty="0" smtClean="0"/>
              <a:t>The matrix phase serves several functions</a:t>
            </a:r>
          </a:p>
          <a:p>
            <a:pPr algn="just" rtl="0"/>
            <a:r>
              <a:rPr lang="en-US" b="1" dirty="0" smtClean="0">
                <a:solidFill>
                  <a:srgbClr val="FF0000"/>
                </a:solidFill>
              </a:rPr>
              <a:t>First</a:t>
            </a:r>
            <a:r>
              <a:rPr lang="en-US" dirty="0" smtClean="0"/>
              <a:t>, it binds the fibers together and acts as the medium by which an </a:t>
            </a:r>
            <a:r>
              <a:rPr lang="en-US" b="1" dirty="0" smtClean="0">
                <a:solidFill>
                  <a:srgbClr val="FF0000"/>
                </a:solidFill>
              </a:rPr>
              <a:t>externally applied stress </a:t>
            </a:r>
            <a:r>
              <a:rPr lang="en-US" dirty="0" smtClean="0"/>
              <a:t>is transmitted and distributed to the fibers; only a very small proportion of an applied load is sustained by the matrix phase. Furthermore, the matrix material should be </a:t>
            </a:r>
            <a:r>
              <a:rPr lang="en-US" b="1" dirty="0" smtClean="0">
                <a:solidFill>
                  <a:srgbClr val="FF0000"/>
                </a:solidFill>
              </a:rPr>
              <a:t>ductile</a:t>
            </a:r>
            <a:r>
              <a:rPr lang="en-US" dirty="0" smtClean="0"/>
              <a:t>. In addition, the elastic modulus of the fiber should be much higher than that of the matrix. That’s mean</a:t>
            </a:r>
          </a:p>
          <a:p>
            <a:pPr algn="just" rtl="0"/>
            <a:r>
              <a:rPr lang="en-US" b="1" dirty="0">
                <a:solidFill>
                  <a:srgbClr val="FF0000"/>
                </a:solidFill>
              </a:rPr>
              <a:t>For ﬁbers to carry the maximum load, the matrix must have a lower modulus and greater elongation than the reinforcement.</a:t>
            </a:r>
            <a:endParaRPr lang="en-US" b="1" dirty="0" smtClean="0">
              <a:solidFill>
                <a:srgbClr val="FF0000"/>
              </a:solidFill>
            </a:endParaRPr>
          </a:p>
          <a:p>
            <a:pPr algn="just" rtl="0"/>
            <a:r>
              <a:rPr lang="en-US" dirty="0" smtClean="0"/>
              <a:t> </a:t>
            </a:r>
            <a:r>
              <a:rPr lang="en-US" b="1" dirty="0" smtClean="0">
                <a:solidFill>
                  <a:srgbClr val="FF0000"/>
                </a:solidFill>
              </a:rPr>
              <a:t>The second </a:t>
            </a:r>
            <a:r>
              <a:rPr lang="en-US" dirty="0" smtClean="0"/>
              <a:t>function of the matrix is to protect the individual fibers from surface damage as a result of mechanical abrasion or chemical reactions with the environment. Such interactions may introduce surface flaws capable of forming cracks, which may lead to failure at low tensile stress levels.</a:t>
            </a:r>
          </a:p>
          <a:p>
            <a:pPr algn="just" rtl="0"/>
            <a:r>
              <a:rPr lang="en-US" b="1" dirty="0">
                <a:solidFill>
                  <a:srgbClr val="FF0000"/>
                </a:solidFill>
              </a:rPr>
              <a:t>Finally, </a:t>
            </a:r>
            <a:r>
              <a:rPr lang="en-US" dirty="0"/>
              <a:t>the matrix separates the fibers and, based on its relative softness and malleability, prevents the propagation of brittle cracks from fiber to fiber, which could result in catastrophic failure; in other words, the matrix phase serves as a barrier to crack propagation.</a:t>
            </a:r>
          </a:p>
          <a:p>
            <a:pPr algn="just" rtl="0"/>
            <a:endParaRPr lang="en-US" dirty="0" smtClean="0"/>
          </a:p>
          <a:p>
            <a:pPr algn="just" rtl="0"/>
            <a:endParaRPr lang="ar-IQ" dirty="0"/>
          </a:p>
        </p:txBody>
      </p:sp>
    </p:spTree>
    <p:extLst>
      <p:ext uri="{BB962C8B-B14F-4D97-AF65-F5344CB8AC3E}">
        <p14:creationId xmlns:p14="http://schemas.microsoft.com/office/powerpoint/2010/main" val="293492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838199" y="75516"/>
            <a:ext cx="10515600" cy="946062"/>
          </a:xfrm>
          <a:noFill/>
        </p:spPr>
        <p:txBody>
          <a:bodyPr anchorCtr="1">
            <a:normAutofit/>
          </a:bodyPr>
          <a:lstStyle/>
          <a:p>
            <a:pPr algn="l" rtl="0"/>
            <a:r>
              <a:rPr lang="en-US" altLang="en-US" sz="3600" dirty="0"/>
              <a:t>Polymer Matrix Composites </a:t>
            </a:r>
            <a:r>
              <a:rPr lang="en-US" altLang="en-US" sz="3600" dirty="0" smtClean="0"/>
              <a:t>(</a:t>
            </a:r>
            <a:r>
              <a:rPr lang="en-US" altLang="en-US" sz="3600" dirty="0"/>
              <a:t>PMCs)</a:t>
            </a:r>
          </a:p>
        </p:txBody>
      </p:sp>
      <p:sp>
        <p:nvSpPr>
          <p:cNvPr id="97283" name="Rectangle 3"/>
          <p:cNvSpPr>
            <a:spLocks noGrp="1" noChangeArrowheads="1"/>
          </p:cNvSpPr>
          <p:nvPr>
            <p:ph type="body" idx="1"/>
          </p:nvPr>
        </p:nvSpPr>
        <p:spPr>
          <a:xfrm>
            <a:off x="-56648" y="4180417"/>
            <a:ext cx="7772400" cy="1087438"/>
          </a:xfrm>
          <a:noFill/>
        </p:spPr>
        <p:txBody>
          <a:bodyPr/>
          <a:lstStyle/>
          <a:p>
            <a:pPr algn="l" rtl="0">
              <a:buFontTx/>
              <a:buNone/>
            </a:pPr>
            <a:r>
              <a:rPr lang="en-US" altLang="en-US" sz="3200" b="1" dirty="0">
                <a:solidFill>
                  <a:srgbClr val="00FF00"/>
                </a:solidFill>
                <a:latin typeface="Arial" panose="020B0604020202020204" pitchFamily="34" charset="0"/>
              </a:rPr>
              <a:t>Thermoplastics</a:t>
            </a:r>
          </a:p>
        </p:txBody>
      </p:sp>
      <p:sp>
        <p:nvSpPr>
          <p:cNvPr id="97284" name="Text Box 4"/>
          <p:cNvSpPr txBox="1">
            <a:spLocks noChangeArrowheads="1"/>
          </p:cNvSpPr>
          <p:nvPr/>
        </p:nvSpPr>
        <p:spPr bwMode="auto">
          <a:xfrm>
            <a:off x="-56648" y="4609676"/>
            <a:ext cx="85328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l" rtl="0">
              <a:spcBef>
                <a:spcPct val="50000"/>
              </a:spcBef>
              <a:buFontTx/>
              <a:buNone/>
            </a:pPr>
            <a:r>
              <a:rPr lang="en-US" altLang="en-US" i="1" dirty="0">
                <a:latin typeface="Arial" panose="020B0604020202020204" pitchFamily="34" charset="0"/>
              </a:rPr>
              <a:t>Tough; high melt viscosity; and recyclable</a:t>
            </a:r>
            <a:endParaRPr lang="en-US" altLang="en-US" dirty="0">
              <a:latin typeface="Arial" panose="020B0604020202020204" pitchFamily="34" charset="0"/>
            </a:endParaRPr>
          </a:p>
        </p:txBody>
      </p:sp>
      <p:sp>
        <p:nvSpPr>
          <p:cNvPr id="97285" name="Rectangle 5"/>
          <p:cNvSpPr>
            <a:spLocks noChangeArrowheads="1"/>
          </p:cNvSpPr>
          <p:nvPr/>
        </p:nvSpPr>
        <p:spPr bwMode="auto">
          <a:xfrm>
            <a:off x="6311901" y="2852738"/>
            <a:ext cx="223202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800"/>
          </a:p>
        </p:txBody>
      </p:sp>
      <p:sp>
        <p:nvSpPr>
          <p:cNvPr id="18438" name="Rectangle 6"/>
          <p:cNvSpPr>
            <a:spLocks noChangeArrowheads="1"/>
          </p:cNvSpPr>
          <p:nvPr/>
        </p:nvSpPr>
        <p:spPr bwMode="auto">
          <a:xfrm>
            <a:off x="-800101" y="4490079"/>
            <a:ext cx="3276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GB" altLang="en-US" sz="4000" b="1" dirty="0">
              <a:solidFill>
                <a:srgbClr val="00FF00"/>
              </a:solidFill>
              <a:latin typeface="Arial" panose="020B0604020202020204" pitchFamily="34" charset="0"/>
              <a:cs typeface="Arial" panose="020B0604020202020204" pitchFamily="34" charset="0"/>
            </a:endParaRPr>
          </a:p>
          <a:p>
            <a:pPr eaLnBrk="1" hangingPunct="1">
              <a:spcBef>
                <a:spcPct val="0"/>
              </a:spcBef>
              <a:buFontTx/>
              <a:buNone/>
            </a:pPr>
            <a:r>
              <a:rPr lang="en-GB" altLang="en-US" sz="4000" b="1" dirty="0">
                <a:solidFill>
                  <a:srgbClr val="00FF00"/>
                </a:solidFill>
                <a:latin typeface="Arial" panose="020B0604020202020204" pitchFamily="34" charset="0"/>
                <a:cs typeface="Arial" panose="020B0604020202020204" pitchFamily="34" charset="0"/>
              </a:rPr>
              <a:t>T</a:t>
            </a:r>
            <a:r>
              <a:rPr lang="en-US" altLang="en-US" b="1" dirty="0" err="1">
                <a:solidFill>
                  <a:srgbClr val="00FF00"/>
                </a:solidFill>
                <a:latin typeface="Arial" panose="020B0604020202020204" pitchFamily="34" charset="0"/>
                <a:cs typeface="Arial" panose="020B0604020202020204" pitchFamily="34" charset="0"/>
              </a:rPr>
              <a:t>hermosets</a:t>
            </a:r>
            <a:endParaRPr lang="en-GB" altLang="en-US" b="1" dirty="0">
              <a:solidFill>
                <a:srgbClr val="00FF00"/>
              </a:solidFill>
              <a:latin typeface="Arial" panose="020B0604020202020204" pitchFamily="34" charset="0"/>
              <a:cs typeface="Arial" panose="020B0604020202020204" pitchFamily="34" charset="0"/>
            </a:endParaRPr>
          </a:p>
        </p:txBody>
      </p:sp>
      <p:sp>
        <p:nvSpPr>
          <p:cNvPr id="18439" name="Rectangle 7"/>
          <p:cNvSpPr>
            <a:spLocks noChangeArrowheads="1"/>
          </p:cNvSpPr>
          <p:nvPr/>
        </p:nvSpPr>
        <p:spPr bwMode="auto">
          <a:xfrm>
            <a:off x="-56648" y="5697114"/>
            <a:ext cx="955549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l" rtl="0" eaLnBrk="1" hangingPunct="1">
              <a:spcBef>
                <a:spcPct val="0"/>
              </a:spcBef>
              <a:buFontTx/>
              <a:buNone/>
            </a:pPr>
            <a:r>
              <a:rPr lang="en-US" altLang="en-US" i="1" dirty="0">
                <a:latin typeface="Arial" panose="020B0604020202020204" pitchFamily="34" charset="0"/>
                <a:cs typeface="Arial" panose="020B0604020202020204" pitchFamily="34" charset="0"/>
              </a:rPr>
              <a:t>Brittle; low viscosity before cure; </a:t>
            </a:r>
          </a:p>
          <a:p>
            <a:pPr algn="l" rtl="0" eaLnBrk="1" hangingPunct="1">
              <a:spcBef>
                <a:spcPct val="0"/>
              </a:spcBef>
              <a:buFontTx/>
              <a:buNone/>
            </a:pPr>
            <a:r>
              <a:rPr lang="en-US" altLang="en-US" i="1" dirty="0">
                <a:latin typeface="Arial" panose="020B0604020202020204" pitchFamily="34" charset="0"/>
                <a:cs typeface="Arial" panose="020B0604020202020204" pitchFamily="34" charset="0"/>
              </a:rPr>
              <a:t>not recyclable</a:t>
            </a:r>
            <a:endParaRPr lang="en-GB" altLang="en-US" i="1" dirty="0">
              <a:latin typeface="Arial" panose="020B0604020202020204" pitchFamily="34" charset="0"/>
              <a:cs typeface="Arial" panose="020B0604020202020204" pitchFamily="34" charset="0"/>
            </a:endParaRPr>
          </a:p>
        </p:txBody>
      </p:sp>
      <p:sp>
        <p:nvSpPr>
          <p:cNvPr id="2" name="مستطيل 1"/>
          <p:cNvSpPr/>
          <p:nvPr/>
        </p:nvSpPr>
        <p:spPr>
          <a:xfrm>
            <a:off x="88709" y="752254"/>
            <a:ext cx="12014579" cy="3970318"/>
          </a:xfrm>
          <a:prstGeom prst="rect">
            <a:avLst/>
          </a:prstGeom>
        </p:spPr>
        <p:txBody>
          <a:bodyPr wrap="square">
            <a:spAutoFit/>
          </a:bodyPr>
          <a:lstStyle/>
          <a:p>
            <a:pPr algn="just" rtl="0"/>
            <a:r>
              <a:rPr lang="ar-IQ" sz="2800" dirty="0" err="1" smtClean="0"/>
              <a:t>Any</a:t>
            </a:r>
            <a:r>
              <a:rPr lang="ar-IQ" sz="2800" dirty="0" smtClean="0"/>
              <a:t> </a:t>
            </a:r>
            <a:r>
              <a:rPr lang="ar-IQ" sz="2800" dirty="0" err="1" smtClean="0"/>
              <a:t>material</a:t>
            </a:r>
            <a:r>
              <a:rPr lang="ar-IQ" sz="2800" dirty="0" smtClean="0"/>
              <a:t> </a:t>
            </a:r>
            <a:r>
              <a:rPr lang="ar-IQ" sz="2800" dirty="0" err="1" smtClean="0"/>
              <a:t>can</a:t>
            </a:r>
            <a:r>
              <a:rPr lang="ar-IQ" sz="2800" dirty="0" smtClean="0"/>
              <a:t> </a:t>
            </a:r>
            <a:r>
              <a:rPr lang="ar-IQ" sz="2800" dirty="0" err="1" smtClean="0"/>
              <a:t>serve</a:t>
            </a:r>
            <a:r>
              <a:rPr lang="ar-IQ" sz="2800" dirty="0" smtClean="0"/>
              <a:t> </a:t>
            </a:r>
            <a:r>
              <a:rPr lang="ar-IQ" sz="2800" dirty="0" err="1" smtClean="0"/>
              <a:t>as</a:t>
            </a:r>
            <a:r>
              <a:rPr lang="ar-IQ" sz="2800" dirty="0" smtClean="0"/>
              <a:t> a </a:t>
            </a:r>
            <a:r>
              <a:rPr lang="ar-IQ" sz="2800" dirty="0" err="1" smtClean="0"/>
              <a:t>matrix</a:t>
            </a:r>
            <a:r>
              <a:rPr lang="ar-IQ" sz="2800" dirty="0" smtClean="0"/>
              <a:t> </a:t>
            </a:r>
            <a:r>
              <a:rPr lang="ar-IQ" sz="2800" dirty="0" err="1" smtClean="0"/>
              <a:t>material</a:t>
            </a:r>
            <a:r>
              <a:rPr lang="ar-IQ" sz="2800" dirty="0" smtClean="0"/>
              <a:t> </a:t>
            </a:r>
            <a:r>
              <a:rPr lang="ar-IQ" sz="2800" dirty="0" err="1" smtClean="0"/>
              <a:t>for</a:t>
            </a:r>
            <a:r>
              <a:rPr lang="ar-IQ" sz="2800" dirty="0" smtClean="0"/>
              <a:t> </a:t>
            </a:r>
            <a:r>
              <a:rPr lang="ar-IQ" sz="2800" dirty="0" err="1" smtClean="0"/>
              <a:t>composite</a:t>
            </a:r>
            <a:r>
              <a:rPr lang="ar-IQ" sz="2800" dirty="0" smtClean="0"/>
              <a:t>. </a:t>
            </a:r>
            <a:r>
              <a:rPr lang="ar-IQ" sz="2800" dirty="0" err="1" smtClean="0"/>
              <a:t>However</a:t>
            </a:r>
            <a:r>
              <a:rPr lang="ar-IQ" sz="2800" dirty="0" smtClean="0"/>
              <a:t>, </a:t>
            </a:r>
            <a:r>
              <a:rPr lang="ar-IQ" sz="2800" dirty="0" err="1" smtClean="0"/>
              <a:t>matrix</a:t>
            </a:r>
            <a:r>
              <a:rPr lang="ar-IQ" sz="2800" dirty="0" smtClean="0"/>
              <a:t> </a:t>
            </a:r>
            <a:r>
              <a:rPr lang="ar-IQ" sz="2800" dirty="0" err="1" smtClean="0"/>
              <a:t>materials</a:t>
            </a:r>
            <a:r>
              <a:rPr lang="ar-IQ" sz="2800" dirty="0" smtClean="0"/>
              <a:t> </a:t>
            </a:r>
            <a:r>
              <a:rPr lang="ar-IQ" sz="2800" dirty="0" err="1" smtClean="0"/>
              <a:t>are</a:t>
            </a:r>
            <a:r>
              <a:rPr lang="ar-IQ" sz="2800" dirty="0" smtClean="0"/>
              <a:t> </a:t>
            </a:r>
            <a:r>
              <a:rPr lang="ar-IQ" sz="2800" dirty="0" err="1" smtClean="0"/>
              <a:t>generally</a:t>
            </a:r>
            <a:r>
              <a:rPr lang="ar-IQ" sz="2800" dirty="0" smtClean="0"/>
              <a:t> </a:t>
            </a:r>
            <a:r>
              <a:rPr lang="ar-IQ" sz="2800" dirty="0" err="1" smtClean="0"/>
              <a:t>ceramics</a:t>
            </a:r>
            <a:r>
              <a:rPr lang="ar-IQ" sz="2800" dirty="0" smtClean="0"/>
              <a:t>, </a:t>
            </a:r>
            <a:r>
              <a:rPr lang="ar-IQ" sz="2800" dirty="0" err="1" smtClean="0"/>
              <a:t>metals</a:t>
            </a:r>
            <a:r>
              <a:rPr lang="ar-IQ" sz="2800" dirty="0" smtClean="0"/>
              <a:t>, </a:t>
            </a:r>
            <a:r>
              <a:rPr lang="ar-IQ" sz="2800" dirty="0" err="1" smtClean="0"/>
              <a:t>and</a:t>
            </a:r>
            <a:r>
              <a:rPr lang="ar-IQ" sz="2800" dirty="0" smtClean="0"/>
              <a:t> </a:t>
            </a:r>
            <a:r>
              <a:rPr lang="ar-IQ" sz="2800" dirty="0" err="1" smtClean="0"/>
              <a:t>polymers</a:t>
            </a:r>
            <a:r>
              <a:rPr lang="ar-IQ" sz="2800" dirty="0" smtClean="0"/>
              <a:t>. </a:t>
            </a:r>
            <a:r>
              <a:rPr lang="ar-IQ" sz="2800" dirty="0" err="1" smtClean="0"/>
              <a:t>In</a:t>
            </a:r>
            <a:r>
              <a:rPr lang="ar-IQ" sz="2800" dirty="0" smtClean="0"/>
              <a:t> </a:t>
            </a:r>
            <a:r>
              <a:rPr lang="ar-IQ" sz="2800" dirty="0" err="1" smtClean="0"/>
              <a:t>reality</a:t>
            </a:r>
            <a:r>
              <a:rPr lang="ar-IQ" sz="2800" dirty="0" smtClean="0"/>
              <a:t>, </a:t>
            </a:r>
            <a:r>
              <a:rPr lang="ar-IQ" sz="2800" dirty="0" err="1" smtClean="0"/>
              <a:t>the</a:t>
            </a:r>
            <a:r>
              <a:rPr lang="ar-IQ" sz="2800" dirty="0" smtClean="0"/>
              <a:t> </a:t>
            </a:r>
            <a:r>
              <a:rPr lang="ar-IQ" sz="2800" dirty="0" err="1" smtClean="0"/>
              <a:t>majority</a:t>
            </a:r>
            <a:r>
              <a:rPr lang="ar-IQ" sz="2800" dirty="0" smtClean="0"/>
              <a:t> </a:t>
            </a:r>
            <a:r>
              <a:rPr lang="ar-IQ" sz="2800" dirty="0" err="1" smtClean="0"/>
              <a:t>of</a:t>
            </a:r>
            <a:r>
              <a:rPr lang="ar-IQ" sz="2800" dirty="0" smtClean="0"/>
              <a:t> </a:t>
            </a:r>
            <a:r>
              <a:rPr lang="ar-IQ" sz="2800" dirty="0" err="1" smtClean="0"/>
              <a:t>matrix</a:t>
            </a:r>
            <a:r>
              <a:rPr lang="ar-IQ" sz="2800" dirty="0" smtClean="0"/>
              <a:t> </a:t>
            </a:r>
            <a:r>
              <a:rPr lang="ar-IQ" sz="2800" dirty="0" err="1" smtClean="0"/>
              <a:t>materials</a:t>
            </a:r>
            <a:r>
              <a:rPr lang="ar-IQ" sz="2800" dirty="0" smtClean="0"/>
              <a:t> </a:t>
            </a:r>
            <a:r>
              <a:rPr lang="ar-IQ" sz="2800" dirty="0" err="1" smtClean="0"/>
              <a:t>that</a:t>
            </a:r>
            <a:r>
              <a:rPr lang="ar-IQ" sz="2800" dirty="0" smtClean="0"/>
              <a:t> </a:t>
            </a:r>
            <a:r>
              <a:rPr lang="ar-IQ" sz="2800" dirty="0" err="1" smtClean="0"/>
              <a:t>exist</a:t>
            </a:r>
            <a:r>
              <a:rPr lang="ar-IQ" sz="2800" dirty="0" smtClean="0"/>
              <a:t> </a:t>
            </a:r>
            <a:r>
              <a:rPr lang="ar-IQ" sz="2800" dirty="0" err="1" smtClean="0"/>
              <a:t>on</a:t>
            </a:r>
            <a:r>
              <a:rPr lang="ar-IQ" sz="2800" dirty="0" smtClean="0"/>
              <a:t> </a:t>
            </a:r>
            <a:r>
              <a:rPr lang="ar-IQ" sz="2800" dirty="0" err="1" smtClean="0"/>
              <a:t>the</a:t>
            </a:r>
            <a:r>
              <a:rPr lang="ar-IQ" sz="2800" dirty="0" smtClean="0"/>
              <a:t> </a:t>
            </a:r>
            <a:r>
              <a:rPr lang="ar-IQ" sz="2800" dirty="0" err="1" smtClean="0"/>
              <a:t>composites</a:t>
            </a:r>
            <a:r>
              <a:rPr lang="ar-IQ" sz="2800" dirty="0" smtClean="0"/>
              <a:t> </a:t>
            </a:r>
            <a:r>
              <a:rPr lang="ar-IQ" sz="2800" dirty="0" err="1" smtClean="0"/>
              <a:t>market</a:t>
            </a:r>
            <a:r>
              <a:rPr lang="ar-IQ" sz="2800" dirty="0" smtClean="0"/>
              <a:t> </a:t>
            </a:r>
            <a:r>
              <a:rPr lang="ar-IQ" sz="2800" dirty="0" err="1" smtClean="0"/>
              <a:t>are</a:t>
            </a:r>
            <a:r>
              <a:rPr lang="ar-IQ" sz="2800" dirty="0" smtClean="0"/>
              <a:t> </a:t>
            </a:r>
            <a:r>
              <a:rPr lang="ar-IQ" sz="2800" b="1" dirty="0" err="1" smtClean="0">
                <a:solidFill>
                  <a:srgbClr val="FF0000"/>
                </a:solidFill>
              </a:rPr>
              <a:t>polymer</a:t>
            </a:r>
            <a:r>
              <a:rPr lang="ar-IQ" sz="2800" b="1" dirty="0" smtClean="0">
                <a:solidFill>
                  <a:srgbClr val="FF0000"/>
                </a:solidFill>
              </a:rPr>
              <a:t>. </a:t>
            </a:r>
          </a:p>
          <a:p>
            <a:pPr algn="just" rtl="0"/>
            <a:endParaRPr lang="ar-IQ" sz="2800" b="1" dirty="0" smtClean="0">
              <a:solidFill>
                <a:srgbClr val="FF0000"/>
              </a:solidFill>
            </a:endParaRPr>
          </a:p>
          <a:p>
            <a:pPr algn="just" rtl="0"/>
            <a:r>
              <a:rPr lang="en-US" sz="2800" b="1" dirty="0" smtClean="0">
                <a:solidFill>
                  <a:srgbClr val="FF0000"/>
                </a:solidFill>
              </a:rPr>
              <a:t>A polymer </a:t>
            </a:r>
            <a:r>
              <a:rPr lang="en-US" sz="2800" dirty="0" smtClean="0"/>
              <a:t>is any of a class of </a:t>
            </a:r>
            <a:r>
              <a:rPr lang="en-US" sz="2800" b="1" dirty="0" smtClean="0">
                <a:solidFill>
                  <a:srgbClr val="FF0000"/>
                </a:solidFill>
              </a:rPr>
              <a:t>natural or synthetic substances </a:t>
            </a:r>
            <a:r>
              <a:rPr lang="en-US" sz="2800" dirty="0" smtClean="0"/>
              <a:t>composed of very large molecules, called macromolecules, which are multiples of simpler chemical units called monomers. Polymers make up many of the materials in living organisms and are the basis of many minerals and man-made materials.</a:t>
            </a:r>
          </a:p>
          <a:p>
            <a:pPr algn="just" rtl="0"/>
            <a:endParaRPr lang="ar-IQ" sz="2800" b="1" dirty="0">
              <a:solidFill>
                <a:srgbClr val="FF0000"/>
              </a:solidFill>
            </a:endParaRPr>
          </a:p>
        </p:txBody>
      </p:sp>
    </p:spTree>
    <p:extLst>
      <p:ext uri="{BB962C8B-B14F-4D97-AF65-F5344CB8AC3E}">
        <p14:creationId xmlns:p14="http://schemas.microsoft.com/office/powerpoint/2010/main" val="9542885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7284"/>
                                        </p:tgtEl>
                                        <p:attrNameLst>
                                          <p:attrName>style.visibility</p:attrName>
                                        </p:attrNameLst>
                                      </p:cBhvr>
                                      <p:to>
                                        <p:strVal val="visible"/>
                                      </p:to>
                                    </p:set>
                                  </p:childTnLst>
                                </p:cTn>
                              </p:par>
                              <p:par>
                                <p:cTn id="13" presetID="1" presetClass="entr" presetSubtype="0" fill="hold" grpId="0" nodeType="withEffect" nodePh="1">
                                  <p:stCondLst>
                                    <p:cond delay="0"/>
                                  </p:stCondLst>
                                  <p:endCondLst>
                                    <p:cond evt="begin" delay="0">
                                      <p:tn val="13"/>
                                    </p:cond>
                                  </p:endCondLst>
                                  <p:childTnLst>
                                    <p:set>
                                      <p:cBhvr>
                                        <p:cTn id="14" dur="1" fill="hold">
                                          <p:stCondLst>
                                            <p:cond delay="0"/>
                                          </p:stCondLst>
                                        </p:cTn>
                                        <p:tgtEl>
                                          <p:spTgt spid="97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p:bldP spid="97284" grpId="0"/>
      <p:bldP spid="972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5661" y="232012"/>
            <a:ext cx="11709778" cy="6482687"/>
          </a:xfrm>
        </p:spPr>
        <p:txBody>
          <a:bodyPr>
            <a:normAutofit fontScale="92500" lnSpcReduction="10000"/>
          </a:bodyPr>
          <a:lstStyle/>
          <a:p>
            <a:pPr algn="just" rtl="0"/>
            <a:r>
              <a:rPr lang="en-US" dirty="0"/>
              <a:t>There are several different polymer matrices that can be utilized in composite materials. Among the polymer matrix composites, </a:t>
            </a:r>
            <a:r>
              <a:rPr lang="en-US" b="1" dirty="0">
                <a:solidFill>
                  <a:srgbClr val="FF0000"/>
                </a:solidFill>
              </a:rPr>
              <a:t>thermoplastic</a:t>
            </a:r>
            <a:r>
              <a:rPr lang="en-US" dirty="0" smtClean="0"/>
              <a:t> </a:t>
            </a:r>
            <a:r>
              <a:rPr lang="en-US" dirty="0"/>
              <a:t>matrix composites are more dominant than </a:t>
            </a:r>
            <a:r>
              <a:rPr lang="en-US" b="1" dirty="0" smtClean="0">
                <a:solidFill>
                  <a:srgbClr val="FF0000"/>
                </a:solidFill>
              </a:rPr>
              <a:t>thermoset</a:t>
            </a:r>
            <a:r>
              <a:rPr lang="en-US" dirty="0" smtClean="0"/>
              <a:t> </a:t>
            </a:r>
            <a:r>
              <a:rPr lang="en-US" dirty="0"/>
              <a:t>composites. Though thermosets and thermoplastics sound similar, they have very different properties and applications. Understanding the performance differences can help to make better sourcing decisions and the product designs as composites.</a:t>
            </a:r>
          </a:p>
          <a:p>
            <a:pPr algn="just" rtl="0"/>
            <a:endParaRPr lang="en-US" dirty="0"/>
          </a:p>
          <a:p>
            <a:pPr algn="just" rtl="0"/>
            <a:r>
              <a:rPr lang="en-US" b="1" dirty="0" smtClean="0">
                <a:solidFill>
                  <a:srgbClr val="FF0000"/>
                </a:solidFill>
              </a:rPr>
              <a:t>Thermosets</a:t>
            </a:r>
            <a:r>
              <a:rPr lang="en-US" dirty="0" smtClean="0"/>
              <a:t> are materials that undergo a chemical reaction or curing and normally transform from a liquid to a solid. In its uncured form, the material has small, unlinked molecules known as monomers. The addition of a </a:t>
            </a:r>
            <a:r>
              <a:rPr lang="en-US" b="1" dirty="0" smtClean="0">
                <a:solidFill>
                  <a:srgbClr val="FF0000"/>
                </a:solidFill>
              </a:rPr>
              <a:t>second material </a:t>
            </a:r>
            <a:r>
              <a:rPr lang="en-US" dirty="0" smtClean="0"/>
              <a:t>as a cross-linker, curing agent, catalyst, and/or the presence of heat or some other activating influences will </a:t>
            </a:r>
            <a:r>
              <a:rPr lang="en-US" b="1" dirty="0" smtClean="0">
                <a:solidFill>
                  <a:srgbClr val="FF0000"/>
                </a:solidFill>
              </a:rPr>
              <a:t>initiate the chemical reaction or curing reaction</a:t>
            </a:r>
            <a:r>
              <a:rPr lang="en-US" dirty="0" smtClean="0"/>
              <a:t>. During this reaction, the molecules cross-link and form significantly longer molecular chains and cross-link networks, causing the material to solidify. The change </a:t>
            </a:r>
            <a:r>
              <a:rPr lang="en-US" dirty="0" smtClean="0"/>
              <a:t>in </a:t>
            </a:r>
            <a:r>
              <a:rPr lang="en-US" dirty="0" smtClean="0"/>
              <a:t>the thermoset state is </a:t>
            </a:r>
            <a:r>
              <a:rPr lang="en-US" b="1" dirty="0" smtClean="0">
                <a:solidFill>
                  <a:srgbClr val="FF0000"/>
                </a:solidFill>
              </a:rPr>
              <a:t>permanent and irreversible</a:t>
            </a:r>
            <a:r>
              <a:rPr lang="en-US" dirty="0" smtClean="0"/>
              <a:t>. </a:t>
            </a:r>
            <a:r>
              <a:rPr lang="en-US" dirty="0"/>
              <a:t>Thereafter, </a:t>
            </a:r>
            <a:r>
              <a:rPr lang="en-US" dirty="0" smtClean="0"/>
              <a:t>exposure to high heat after solidifying will cause the material to degrade, not melt. This is because these materials typically degrade at a temperature below where </a:t>
            </a:r>
            <a:r>
              <a:rPr lang="en-US" dirty="0"/>
              <a:t>they  </a:t>
            </a:r>
            <a:r>
              <a:rPr lang="en-US" dirty="0" smtClean="0"/>
              <a:t>would be able to melt.</a:t>
            </a:r>
          </a:p>
          <a:p>
            <a:pPr algn="just" rtl="0"/>
            <a:endParaRPr lang="en-US" dirty="0" smtClean="0"/>
          </a:p>
        </p:txBody>
      </p:sp>
    </p:spTree>
    <p:extLst>
      <p:ext uri="{BB962C8B-B14F-4D97-AF65-F5344CB8AC3E}">
        <p14:creationId xmlns:p14="http://schemas.microsoft.com/office/powerpoint/2010/main" val="141258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069" y="232012"/>
            <a:ext cx="11805313" cy="6428095"/>
          </a:xfrm>
        </p:spPr>
        <p:txBody>
          <a:bodyPr/>
          <a:lstStyle/>
          <a:p>
            <a:pPr algn="just" rtl="0"/>
            <a:r>
              <a:rPr lang="en-US" b="1" dirty="0">
                <a:solidFill>
                  <a:srgbClr val="FF0000"/>
                </a:solidFill>
              </a:rPr>
              <a:t>Thermoplastics</a:t>
            </a:r>
            <a:r>
              <a:rPr lang="en-US" dirty="0"/>
              <a:t> are melt-</a:t>
            </a:r>
            <a:r>
              <a:rPr lang="en-US" dirty="0" err="1"/>
              <a:t>processable</a:t>
            </a:r>
            <a:r>
              <a:rPr lang="en-US" dirty="0"/>
              <a:t> plastics. Thermoplastic materials are processed with heat. When enough heat is added to bring the temperature of the plastic above its melting point, the plastic melts liquefies or softens enough to be processed. When the heat source is removed and the temperature of the plastic drops below its melting point, the plastic solidifies back into a glass-like solid. This process can be repeated, with the plastic melting and solidifying as the temperature climbs above and drops below the melting temperature, respectively. However, the material can be increasing  subject to deterioration in its molten state, so there is a practical limit to the number of times that this reprocessing can take place before the material properties begin to suffer. Many thermoplastic polymers are addition-type, capable of yielding very long molecular chain lengths or very high molecular weights.</a:t>
            </a:r>
          </a:p>
        </p:txBody>
      </p:sp>
    </p:spTree>
    <p:extLst>
      <p:ext uri="{BB962C8B-B14F-4D97-AF65-F5344CB8AC3E}">
        <p14:creationId xmlns:p14="http://schemas.microsoft.com/office/powerpoint/2010/main" val="192724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1080</TotalTime>
  <Words>1930</Words>
  <Application>Microsoft Office PowerPoint</Application>
  <PresentationFormat>شاشة عريضة</PresentationFormat>
  <Paragraphs>118</Paragraphs>
  <Slides>22</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22</vt:i4>
      </vt:variant>
    </vt:vector>
  </HeadingPairs>
  <TitlesOfParts>
    <vt:vector size="27" baseType="lpstr">
      <vt:lpstr>Arial</vt:lpstr>
      <vt:lpstr>Calibri</vt:lpstr>
      <vt:lpstr>Calibri Light</vt:lpstr>
      <vt:lpstr>Times New Roman</vt:lpstr>
      <vt:lpstr>نسق Office</vt:lpstr>
      <vt:lpstr>Composite Materials</vt:lpstr>
      <vt:lpstr>عرض تقديمي في PowerPoint</vt:lpstr>
      <vt:lpstr>عرض تقديمي في PowerPoint</vt:lpstr>
      <vt:lpstr>عرض تقديمي في PowerPoint</vt:lpstr>
      <vt:lpstr>عرض تقديمي في PowerPoint</vt:lpstr>
      <vt:lpstr>عرض تقديمي في PowerPoint</vt:lpstr>
      <vt:lpstr>Polymer Matrix Composites (PMCs)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Common PMC Fibers &amp; Matrices</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Composite Materials</dc:title>
  <dc:creator>fas</dc:creator>
  <cp:lastModifiedBy>fas</cp:lastModifiedBy>
  <cp:revision>40</cp:revision>
  <dcterms:created xsi:type="dcterms:W3CDTF">2022-09-30T20:45:27Z</dcterms:created>
  <dcterms:modified xsi:type="dcterms:W3CDTF">2022-11-04T09:46:52Z</dcterms:modified>
</cp:coreProperties>
</file>