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9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60" r:id="rId12"/>
    <p:sldId id="261" r:id="rId13"/>
    <p:sldId id="262" r:id="rId14"/>
    <p:sldId id="265" r:id="rId15"/>
    <p:sldId id="263" r:id="rId16"/>
    <p:sldId id="264" r:id="rId17"/>
    <p:sldId id="268" r:id="rId18"/>
    <p:sldId id="269" r:id="rId19"/>
    <p:sldId id="270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BD34AB-20E5-49CA-A856-10AFF8BC9BEF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8C22B6-FF7C-499D-8D09-D6E57641D4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81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C22B6-FF7C-499D-8D09-D6E57641D4E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076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88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51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16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151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01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49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00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51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938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307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17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5710-283A-429F-9688-59DCD7F2D174}" type="datetimeFigureOut">
              <a:rPr lang="ar-IQ" smtClean="0"/>
              <a:t>15/06/1444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FD29-7E4B-4750-8818-37303CF000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25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substech.com/dokuwiki/doku.php?id=estimations_of_composite_materials_properties#coefficient_of_thermal_expansion" TargetMode="External"/><Relationship Id="rId7" Type="http://schemas.openxmlformats.org/officeDocument/2006/relationships/hyperlink" Target="https://www.substech.com/dokuwiki/doku.php?id=estimations_of_composite_materials_properties#tensile_strength" TargetMode="External"/><Relationship Id="rId2" Type="http://schemas.openxmlformats.org/officeDocument/2006/relationships/hyperlink" Target="https://www.substech.com/dokuwiki/doku.php?id=estimations_of_composite_materials_properties#dens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bstech.com/dokuwiki/doku.php?id=estimations_of_composite_materials_properties#poisson_s_ratio" TargetMode="External"/><Relationship Id="rId5" Type="http://schemas.openxmlformats.org/officeDocument/2006/relationships/hyperlink" Target="https://www.substech.com/dokuwiki/doku.php?id=estimations_of_composite_materials_properties#shear_modulus" TargetMode="External"/><Relationship Id="rId4" Type="http://schemas.openxmlformats.org/officeDocument/2006/relationships/hyperlink" Target="https://www.substech.com/dokuwiki/doku.php?id=estimations_of_composite_materials_properties#modulus_of_elastic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39724"/>
            <a:ext cx="9144000" cy="1074927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Composite Materials</a:t>
            </a:r>
            <a:endParaRPr lang="ar-IQ" sz="7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51546" y="5186149"/>
            <a:ext cx="9144000" cy="808630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Dr. Abbas Hasan </a:t>
            </a:r>
            <a:r>
              <a:rPr lang="en-US" sz="4800" dirty="0" err="1" smtClean="0"/>
              <a:t>Faris</a:t>
            </a:r>
            <a:endParaRPr lang="ar-IQ" sz="4800" dirty="0" smtClean="0"/>
          </a:p>
          <a:p>
            <a:r>
              <a:rPr lang="en-US" sz="4800" dirty="0" smtClean="0"/>
              <a:t>Lecture- 7</a:t>
            </a:r>
            <a:endParaRPr lang="ar-IQ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0824"/>
            <a:ext cx="9949218" cy="38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7" y="204717"/>
            <a:ext cx="11641541" cy="63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421" y="259306"/>
            <a:ext cx="11832609" cy="6496335"/>
          </a:xfrm>
        </p:spPr>
        <p:txBody>
          <a:bodyPr/>
          <a:lstStyle/>
          <a:p>
            <a:pPr algn="l" rtl="0"/>
            <a:r>
              <a:rPr lang="en-US" dirty="0" smtClean="0"/>
              <a:t>Notations used in rule-of-mixture are as follows: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c, f, and m </a:t>
            </a:r>
            <a:r>
              <a:rPr lang="en-US" dirty="0" smtClean="0"/>
              <a:t>represent composite, </a:t>
            </a:r>
            <a:r>
              <a:rPr lang="en-US" b="1" dirty="0" smtClean="0">
                <a:solidFill>
                  <a:srgbClr val="FF0000"/>
                </a:solidFill>
              </a:rPr>
              <a:t>fiber, and matrix </a:t>
            </a:r>
            <a:r>
              <a:rPr lang="en-US" dirty="0" smtClean="0"/>
              <a:t>respectively, </a:t>
            </a:r>
            <a:r>
              <a:rPr lang="en-US" b="1" dirty="0" smtClean="0">
                <a:solidFill>
                  <a:srgbClr val="FF0000"/>
                </a:solidFill>
              </a:rPr>
              <a:t>V is Volume </a:t>
            </a:r>
            <a:r>
              <a:rPr lang="en-US" dirty="0" smtClean="0"/>
              <a:t>fraction, </a:t>
            </a:r>
            <a:r>
              <a:rPr lang="en-US" b="1" dirty="0" smtClean="0">
                <a:solidFill>
                  <a:srgbClr val="FF0000"/>
                </a:solidFill>
              </a:rPr>
              <a:t>P is load withstand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A is the cross-sectional area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E is Elastic modulus</a:t>
            </a:r>
            <a:r>
              <a:rPr lang="en-US" dirty="0" smtClean="0"/>
              <a:t>, </a:t>
            </a:r>
            <a:r>
              <a:rPr lang="en-US" b="1" dirty="0" smtClean="0"/>
              <a:t>σ is stress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ε is Strain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μ is a Poisson ratio and ρ is Density</a:t>
            </a:r>
            <a:r>
              <a:rPr lang="en-US" dirty="0" smtClean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Volume fraction of fiber,               </a:t>
            </a:r>
            <a:r>
              <a:rPr lang="en-US" b="1" dirty="0" err="1" smtClean="0"/>
              <a:t>vf</a:t>
            </a:r>
            <a:r>
              <a:rPr lang="en-US" b="1" dirty="0" smtClean="0"/>
              <a:t> = volume of fiber/ volume of composite </a:t>
            </a:r>
          </a:p>
          <a:p>
            <a:pPr algn="l" rtl="0"/>
            <a:r>
              <a:rPr lang="en-US" sz="2400" b="1" dirty="0" smtClean="0"/>
              <a:t>Volume of composite, </a:t>
            </a:r>
            <a:r>
              <a:rPr lang="en-US" b="1" dirty="0" smtClean="0"/>
              <a:t>                       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c</a:t>
            </a:r>
            <a:r>
              <a:rPr lang="en-US" b="1" dirty="0" smtClean="0"/>
              <a:t> =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+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</a:t>
            </a:r>
          </a:p>
          <a:p>
            <a:pPr algn="l" rtl="0"/>
            <a:r>
              <a:rPr lang="en-US" b="1" dirty="0" smtClean="0"/>
              <a:t>For unit volume of composite,     1 =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+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</a:t>
            </a:r>
          </a:p>
          <a:p>
            <a:pPr algn="l" rtl="0"/>
            <a:r>
              <a:rPr lang="en-US" b="1" dirty="0" smtClean="0"/>
              <a:t>Volume fraction of matrix,           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= 1 –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f</a:t>
            </a:r>
            <a:endParaRPr lang="en-US" b="1" baseline="-25000" dirty="0" smtClean="0"/>
          </a:p>
          <a:p>
            <a:pPr algn="l" rtl="0"/>
            <a:r>
              <a:rPr lang="en-US" dirty="0" smtClean="0"/>
              <a:t>The Rule of Mixtures is actually composed of two models: Voigt, W. (1889) and </a:t>
            </a:r>
            <a:r>
              <a:rPr lang="en-US" dirty="0" err="1" smtClean="0"/>
              <a:t>Reuss</a:t>
            </a:r>
            <a:r>
              <a:rPr lang="en-US" dirty="0" smtClean="0"/>
              <a:t>, A. (1929).</a:t>
            </a:r>
          </a:p>
          <a:p>
            <a:pPr algn="just" rtl="0"/>
            <a:r>
              <a:rPr lang="en-US" dirty="0" smtClean="0"/>
              <a:t> The first model is normally applied to calculate elastic modulus in the </a:t>
            </a:r>
            <a:r>
              <a:rPr lang="en-US" b="1" dirty="0" smtClean="0">
                <a:solidFill>
                  <a:srgbClr val="FF0000"/>
                </a:solidFill>
              </a:rPr>
              <a:t>fiber direction (longitudinal direction</a:t>
            </a:r>
            <a:r>
              <a:rPr lang="en-US" altLang="ar-IQ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r>
              <a:rPr lang="en-US" dirty="0" smtClean="0"/>
              <a:t>, while the second one is used for estimations in the </a:t>
            </a:r>
            <a:r>
              <a:rPr lang="en-US" b="1" dirty="0" smtClean="0">
                <a:solidFill>
                  <a:srgbClr val="FF0000"/>
                </a:solidFill>
              </a:rPr>
              <a:t>transverse direction</a:t>
            </a:r>
            <a:r>
              <a:rPr lang="en-US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695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2831" y="122830"/>
            <a:ext cx="11955438" cy="653727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 general terms “Rule of Mixtures” may be expressed as follows: </a:t>
            </a:r>
          </a:p>
          <a:p>
            <a:pPr algn="ctr" rtl="0"/>
            <a:endParaRPr lang="en-US" dirty="0"/>
          </a:p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𝒄</a:t>
            </a:r>
            <a:r>
              <a:rPr lang="en-US" b="1" dirty="0" smtClean="0">
                <a:solidFill>
                  <a:srgbClr val="FF0000"/>
                </a:solidFill>
              </a:rPr>
              <a:t> = 𝑽</a:t>
            </a:r>
            <a:r>
              <a:rPr lang="en-US" b="1" baseline="-25000" dirty="0" smtClean="0">
                <a:solidFill>
                  <a:srgbClr val="FF0000"/>
                </a:solidFill>
              </a:rPr>
              <a:t>𝒇</a:t>
            </a:r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𝒇</a:t>
            </a:r>
            <a:r>
              <a:rPr lang="en-US" b="1" dirty="0" smtClean="0">
                <a:solidFill>
                  <a:srgbClr val="FF0000"/>
                </a:solidFill>
              </a:rPr>
              <a:t> + 𝑽</a:t>
            </a:r>
            <a:r>
              <a:rPr lang="en-US" b="1" baseline="-25000" dirty="0" smtClean="0">
                <a:solidFill>
                  <a:srgbClr val="FF0000"/>
                </a:solidFill>
              </a:rPr>
              <a:t>𝒎</a:t>
            </a:r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𝒎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𝒄</a:t>
            </a:r>
            <a:r>
              <a:rPr lang="en-US" dirty="0" smtClean="0"/>
              <a:t> is the composite property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is the fiber property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𝑿</a:t>
            </a:r>
            <a:r>
              <a:rPr lang="en-US" b="1" baseline="-25000" dirty="0" smtClean="0">
                <a:solidFill>
                  <a:srgbClr val="FF0000"/>
                </a:solidFill>
              </a:rPr>
              <a:t>𝒎</a:t>
            </a:r>
            <a:r>
              <a:rPr lang="en-US" dirty="0" smtClean="0"/>
              <a:t> is the matrix property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𝑽</a:t>
            </a:r>
            <a:r>
              <a:rPr lang="en-US" b="1" baseline="-25000" dirty="0" smtClean="0">
                <a:solidFill>
                  <a:srgbClr val="FF0000"/>
                </a:solidFill>
              </a:rPr>
              <a:t>𝒇</a:t>
            </a:r>
            <a:r>
              <a:rPr lang="en-US" dirty="0" smtClean="0"/>
              <a:t> is the volume fraction of fiber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𝑽</a:t>
            </a:r>
            <a:r>
              <a:rPr lang="en-US" b="1" baseline="-25000" dirty="0" smtClean="0">
                <a:solidFill>
                  <a:srgbClr val="FF0000"/>
                </a:solidFill>
              </a:rPr>
              <a:t>𝒎</a:t>
            </a:r>
            <a:r>
              <a:rPr lang="en-US" dirty="0" smtClean="0"/>
              <a:t> is the volume fraction of matrix and = 1-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</a:p>
          <a:p>
            <a:pPr algn="l" rtl="0"/>
            <a:endParaRPr lang="en-US" dirty="0"/>
          </a:p>
          <a:p>
            <a:pPr algn="l" rtl="0"/>
            <a:r>
              <a:rPr lang="en-US" sz="3200" b="1" dirty="0" smtClean="0"/>
              <a:t>Elastic behavior-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Longitudinal loading (continuous and aligned fiber composite) </a:t>
            </a:r>
          </a:p>
          <a:p>
            <a:pPr algn="just" rtl="0"/>
            <a:r>
              <a:rPr lang="en-US" dirty="0" smtClean="0"/>
              <a:t>Let the load applied to the composite be </a:t>
            </a:r>
            <a:r>
              <a:rPr lang="en-US" b="1" dirty="0" smtClean="0">
                <a:solidFill>
                  <a:srgbClr val="FF0000"/>
                </a:solidFill>
              </a:rPr>
              <a:t>Fc</a:t>
            </a:r>
            <a:r>
              <a:rPr lang="en-US" dirty="0" smtClean="0"/>
              <a:t>. This load is </a:t>
            </a:r>
            <a:r>
              <a:rPr lang="en-US" b="1" dirty="0" smtClean="0">
                <a:solidFill>
                  <a:srgbClr val="FF0000"/>
                </a:solidFill>
              </a:rPr>
              <a:t>shared by the fiber and the matrix</a:t>
            </a:r>
            <a:r>
              <a:rPr lang="en-US" dirty="0" smtClean="0"/>
              <a:t> according to the fraction of the cross-sectional area (area perpendicular to the stress direction) occupied by these components.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77421" y="232012"/>
            <a:ext cx="11778017" cy="6291618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Hence</a:t>
            </a:r>
          </a:p>
          <a:p>
            <a:pPr algn="l" rtl="0"/>
            <a:r>
              <a:rPr lang="en-US" dirty="0" smtClean="0"/>
              <a:t>𝐅</a:t>
            </a:r>
            <a:r>
              <a:rPr lang="en-US" baseline="-25000" dirty="0" smtClean="0"/>
              <a:t>𝐜</a:t>
            </a:r>
            <a:r>
              <a:rPr lang="en-US" dirty="0" smtClean="0"/>
              <a:t> = 𝐅</a:t>
            </a:r>
            <a:r>
              <a:rPr lang="en-US" baseline="-25000" dirty="0" smtClean="0"/>
              <a:t>𝐦</a:t>
            </a:r>
            <a:r>
              <a:rPr lang="en-US" dirty="0" smtClean="0"/>
              <a:t> + 𝐅</a:t>
            </a:r>
            <a:r>
              <a:rPr lang="en-US" baseline="-25000" dirty="0" smtClean="0"/>
              <a:t>𝐟</a:t>
            </a:r>
            <a:r>
              <a:rPr lang="en-US" dirty="0" smtClean="0"/>
              <a:t>  --------- (1)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 𝐅</a:t>
            </a:r>
            <a:r>
              <a:rPr lang="en-US" baseline="-25000" dirty="0" smtClean="0"/>
              <a:t>𝐜</a:t>
            </a:r>
            <a:r>
              <a:rPr lang="en-US" dirty="0" smtClean="0"/>
              <a:t> = 𝛔</a:t>
            </a:r>
            <a:r>
              <a:rPr lang="en-US" baseline="-25000" dirty="0" smtClean="0"/>
              <a:t>𝐜</a:t>
            </a:r>
            <a:r>
              <a:rPr lang="en-US" dirty="0" smtClean="0"/>
              <a:t>𝐀</a:t>
            </a:r>
            <a:r>
              <a:rPr lang="en-US" baseline="-25000" dirty="0" smtClean="0"/>
              <a:t>𝐜</a:t>
            </a:r>
            <a:r>
              <a:rPr lang="en-US" dirty="0" smtClean="0"/>
              <a:t> ------------  (𝟐) </a:t>
            </a:r>
          </a:p>
          <a:p>
            <a:pPr algn="l" rtl="0"/>
            <a:r>
              <a:rPr lang="en-US" dirty="0" smtClean="0"/>
              <a:t> 𝐅</a:t>
            </a:r>
            <a:r>
              <a:rPr lang="en-US" baseline="-25000" dirty="0" smtClean="0"/>
              <a:t>𝐦</a:t>
            </a:r>
            <a:r>
              <a:rPr lang="en-US" dirty="0" smtClean="0"/>
              <a:t> = 𝛔</a:t>
            </a:r>
            <a:r>
              <a:rPr lang="en-US" baseline="-25000" dirty="0" smtClean="0"/>
              <a:t>𝐦</a:t>
            </a:r>
            <a:r>
              <a:rPr lang="en-US" dirty="0" smtClean="0"/>
              <a:t>𝐀</a:t>
            </a:r>
            <a:r>
              <a:rPr lang="en-US" baseline="-25000" dirty="0" smtClean="0"/>
              <a:t>𝐦</a:t>
            </a:r>
            <a:r>
              <a:rPr lang="en-US" dirty="0" smtClean="0"/>
              <a:t> --------  (𝟑) </a:t>
            </a:r>
          </a:p>
          <a:p>
            <a:pPr algn="l" rtl="0"/>
            <a:r>
              <a:rPr lang="en-US" dirty="0" smtClean="0"/>
              <a:t> 𝐅</a:t>
            </a:r>
            <a:r>
              <a:rPr lang="en-US" baseline="-25000" dirty="0" smtClean="0"/>
              <a:t>𝐟</a:t>
            </a:r>
            <a:r>
              <a:rPr lang="en-US" dirty="0" smtClean="0"/>
              <a:t> = 𝛔</a:t>
            </a:r>
            <a:r>
              <a:rPr lang="en-US" baseline="-25000" dirty="0" smtClean="0"/>
              <a:t>𝐟</a:t>
            </a:r>
            <a:r>
              <a:rPr lang="en-US" dirty="0" smtClean="0"/>
              <a:t>𝐀</a:t>
            </a:r>
            <a:r>
              <a:rPr lang="en-US" baseline="-25000" dirty="0" smtClean="0"/>
              <a:t>𝐟</a:t>
            </a:r>
            <a:r>
              <a:rPr lang="en-US" dirty="0" smtClean="0"/>
              <a:t> ------------- (𝟒) </a:t>
            </a:r>
          </a:p>
          <a:p>
            <a:pPr algn="just" rtl="0"/>
            <a:r>
              <a:rPr lang="en-US" dirty="0" smtClean="0"/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, A</a:t>
            </a:r>
            <a:r>
              <a:rPr lang="en-US" b="1" baseline="-25000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are the cross-sectional areas of the </a:t>
            </a:r>
          </a:p>
          <a:p>
            <a:pPr algn="just" rtl="0"/>
            <a:r>
              <a:rPr lang="en-US" dirty="0" smtClean="0"/>
              <a:t> composite, matrix and fiber (all the fibers together), respectively, </a:t>
            </a:r>
          </a:p>
          <a:p>
            <a:pPr algn="just" rtl="0"/>
            <a:r>
              <a:rPr lang="en-US" dirty="0" smtClean="0"/>
              <a:t>such that: </a:t>
            </a:r>
          </a:p>
          <a:p>
            <a:pPr algn="just" rtl="0"/>
            <a:r>
              <a:rPr lang="en-US" dirty="0" smtClean="0"/>
              <a:t>𝐀</a:t>
            </a:r>
            <a:r>
              <a:rPr lang="en-US" baseline="-25000" dirty="0" smtClean="0"/>
              <a:t>𝐜</a:t>
            </a:r>
            <a:r>
              <a:rPr lang="en-US" dirty="0" smtClean="0"/>
              <a:t> = 𝐀</a:t>
            </a:r>
            <a:r>
              <a:rPr lang="en-US" baseline="-25000" dirty="0" smtClean="0"/>
              <a:t>𝐦</a:t>
            </a:r>
            <a:r>
              <a:rPr lang="en-US" dirty="0" smtClean="0"/>
              <a:t> + 𝐀</a:t>
            </a:r>
            <a:r>
              <a:rPr lang="en-US" baseline="-25000" dirty="0" smtClean="0"/>
              <a:t>𝐟</a:t>
            </a:r>
            <a:r>
              <a:rPr lang="en-US" dirty="0" smtClean="0"/>
              <a:t> ------ (𝟓) </a:t>
            </a:r>
          </a:p>
          <a:p>
            <a:pPr algn="just" rtl="0"/>
            <a:r>
              <a:rPr lang="en-US" b="1" dirty="0" err="1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, </a:t>
            </a:r>
            <a:r>
              <a:rPr lang="en-US" b="1" dirty="0" err="1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, </a:t>
            </a:r>
            <a:r>
              <a:rPr lang="en-US" b="1" dirty="0" err="1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the </a:t>
            </a:r>
            <a:r>
              <a:rPr lang="en-US" b="1" dirty="0" smtClean="0">
                <a:solidFill>
                  <a:srgbClr val="FF0000"/>
                </a:solidFill>
              </a:rPr>
              <a:t>stresses</a:t>
            </a:r>
            <a:r>
              <a:rPr lang="en-US" dirty="0" smtClean="0"/>
              <a:t> of the </a:t>
            </a:r>
            <a:r>
              <a:rPr lang="en-US" b="1" dirty="0" smtClean="0">
                <a:solidFill>
                  <a:srgbClr val="FF0000"/>
                </a:solidFill>
              </a:rPr>
              <a:t>composite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matrix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fiber</a:t>
            </a:r>
            <a:r>
              <a:rPr lang="en-US" dirty="0" smtClean="0"/>
              <a:t>, </a:t>
            </a:r>
          </a:p>
          <a:p>
            <a:pPr algn="just" rtl="0"/>
            <a:r>
              <a:rPr lang="en-US" dirty="0" smtClean="0"/>
              <a:t>respectively. </a:t>
            </a:r>
            <a:endParaRPr lang="ar-IQ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104" y="456643"/>
            <a:ext cx="2160896" cy="62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5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0125" y="191069"/>
            <a:ext cx="11737075" cy="6373504"/>
          </a:xfrm>
        </p:spPr>
        <p:txBody>
          <a:bodyPr/>
          <a:lstStyle/>
          <a:p>
            <a:pPr algn="l" rtl="0"/>
            <a:r>
              <a:rPr lang="en-US" dirty="0" err="1" smtClean="0"/>
              <a:t>Iso</a:t>
            </a:r>
            <a:r>
              <a:rPr lang="en-US" dirty="0" smtClean="0"/>
              <a:t>-Strain Elastic Modulus of Lamellar Composite</a:t>
            </a:r>
          </a:p>
          <a:p>
            <a:pPr algn="l" rtl="0"/>
            <a:r>
              <a:rPr lang="en-US" dirty="0" smtClean="0"/>
              <a:t>• </a:t>
            </a:r>
            <a:r>
              <a:rPr lang="en-US" dirty="0" err="1" smtClean="0"/>
              <a:t>Isostrain</a:t>
            </a:r>
            <a:r>
              <a:rPr lang="en-US" dirty="0" smtClean="0"/>
              <a:t> condition:</a:t>
            </a:r>
          </a:p>
          <a:p>
            <a:pPr algn="l" rtl="0"/>
            <a:r>
              <a:rPr lang="en-US" dirty="0" smtClean="0"/>
              <a:t>Equal strain</a:t>
            </a:r>
          </a:p>
          <a:p>
            <a:pPr algn="l" rtl="0"/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</a:p>
          <a:p>
            <a:pPr algn="l" rtl="0"/>
            <a:r>
              <a:rPr lang="en-US" dirty="0" smtClean="0"/>
              <a:t>Total applied load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Stress</a:t>
            </a:r>
          </a:p>
          <a:p>
            <a:pPr algn="l" rtl="0"/>
            <a:r>
              <a:rPr lang="el-GR" b="1" dirty="0" smtClean="0">
                <a:solidFill>
                  <a:srgbClr val="FF0000"/>
                </a:solidFill>
              </a:rPr>
              <a:t>σ = </a:t>
            </a:r>
            <a:r>
              <a:rPr lang="en-US" b="1" dirty="0" smtClean="0">
                <a:solidFill>
                  <a:srgbClr val="FF0000"/>
                </a:solidFill>
              </a:rPr>
              <a:t>F/A</a:t>
            </a:r>
          </a:p>
          <a:p>
            <a:pPr algn="l" rtl="0"/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9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421" y="259307"/>
            <a:ext cx="11805313" cy="642809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From equation 1:  </a:t>
            </a:r>
          </a:p>
          <a:p>
            <a:pPr algn="l" rtl="0"/>
            <a:r>
              <a:rPr lang="en-US" dirty="0" smtClean="0"/>
              <a:t>𝛔</a:t>
            </a:r>
            <a:r>
              <a:rPr lang="en-US" baseline="-25000" dirty="0" smtClean="0"/>
              <a:t>𝐜</a:t>
            </a:r>
            <a:r>
              <a:rPr lang="en-US" dirty="0" smtClean="0"/>
              <a:t>𝐀</a:t>
            </a:r>
            <a:r>
              <a:rPr lang="en-US" baseline="-25000" dirty="0" smtClean="0"/>
              <a:t>𝐜</a:t>
            </a:r>
            <a:r>
              <a:rPr lang="en-US" dirty="0" smtClean="0"/>
              <a:t> = 𝛔</a:t>
            </a:r>
            <a:r>
              <a:rPr lang="en-US" baseline="-25000" dirty="0" smtClean="0"/>
              <a:t>𝐦</a:t>
            </a:r>
            <a:r>
              <a:rPr lang="en-US" dirty="0" smtClean="0"/>
              <a:t>𝐀</a:t>
            </a:r>
            <a:r>
              <a:rPr lang="en-US" baseline="-25000" dirty="0" smtClean="0"/>
              <a:t>𝐦</a:t>
            </a:r>
            <a:r>
              <a:rPr lang="en-US" dirty="0" smtClean="0"/>
              <a:t> + 𝛔</a:t>
            </a:r>
            <a:r>
              <a:rPr lang="en-US" baseline="-25000" dirty="0" smtClean="0"/>
              <a:t>𝐟</a:t>
            </a:r>
            <a:r>
              <a:rPr lang="en-US" dirty="0" smtClean="0"/>
              <a:t>𝐀</a:t>
            </a:r>
            <a:r>
              <a:rPr lang="en-US" baseline="-25000" dirty="0" smtClean="0"/>
              <a:t>𝐟</a:t>
            </a:r>
            <a:r>
              <a:rPr lang="en-US" dirty="0" smtClean="0"/>
              <a:t> ------- (𝟔)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However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𝝈</a:t>
            </a:r>
            <a:r>
              <a:rPr lang="en-US" baseline="-25000" dirty="0" smtClean="0"/>
              <a:t>𝒄</a:t>
            </a:r>
            <a:r>
              <a:rPr lang="en-US" dirty="0" smtClean="0"/>
              <a:t> = 𝑬</a:t>
            </a:r>
            <a:r>
              <a:rPr lang="en-US" baseline="-25000" dirty="0" smtClean="0"/>
              <a:t>𝒄</a:t>
            </a:r>
            <a:r>
              <a:rPr lang="en-US" dirty="0" smtClean="0"/>
              <a:t>𝜺</a:t>
            </a:r>
            <a:r>
              <a:rPr lang="en-US" baseline="-25000" dirty="0" smtClean="0"/>
              <a:t>𝒄</a:t>
            </a:r>
            <a:r>
              <a:rPr lang="en-US" dirty="0" smtClean="0"/>
              <a:t> ----------------------(𝟕) </a:t>
            </a:r>
            <a:endParaRPr lang="en-US" dirty="0"/>
          </a:p>
          <a:p>
            <a:pPr algn="l" rtl="0"/>
            <a:r>
              <a:rPr lang="en-US" dirty="0" smtClean="0"/>
              <a:t>𝝈</a:t>
            </a:r>
            <a:r>
              <a:rPr lang="en-US" baseline="-25000" dirty="0" smtClean="0"/>
              <a:t>𝒎</a:t>
            </a:r>
            <a:r>
              <a:rPr lang="en-US" dirty="0" smtClean="0"/>
              <a:t> = 𝑬</a:t>
            </a:r>
            <a:r>
              <a:rPr lang="en-US" baseline="-25000" dirty="0" smtClean="0"/>
              <a:t>𝒎</a:t>
            </a:r>
            <a:r>
              <a:rPr lang="en-US" dirty="0" smtClean="0"/>
              <a:t>𝜺</a:t>
            </a:r>
            <a:r>
              <a:rPr lang="en-US" baseline="-25000" dirty="0" smtClean="0"/>
              <a:t>𝒎</a:t>
            </a:r>
            <a:r>
              <a:rPr lang="en-US" dirty="0" smtClean="0"/>
              <a:t> --------------- (𝟖) </a:t>
            </a:r>
          </a:p>
          <a:p>
            <a:pPr algn="l" rtl="0"/>
            <a:r>
              <a:rPr lang="en-US" dirty="0" smtClean="0"/>
              <a:t>𝝈</a:t>
            </a:r>
            <a:r>
              <a:rPr lang="en-US" baseline="-25000" dirty="0" smtClean="0"/>
              <a:t>𝒇</a:t>
            </a:r>
            <a:r>
              <a:rPr lang="en-US" dirty="0" smtClean="0"/>
              <a:t> = 𝑬</a:t>
            </a:r>
            <a:r>
              <a:rPr lang="en-US" baseline="-25000" dirty="0" smtClean="0"/>
              <a:t>𝒇</a:t>
            </a:r>
            <a:r>
              <a:rPr lang="en-US" dirty="0" smtClean="0"/>
              <a:t>𝜺</a:t>
            </a:r>
            <a:r>
              <a:rPr lang="en-US" baseline="-25000" dirty="0" smtClean="0"/>
              <a:t>𝒇</a:t>
            </a:r>
            <a:r>
              <a:rPr lang="en-US" dirty="0" smtClean="0"/>
              <a:t> ------------------ (𝟗)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Thus, Eq. 6 becomes </a:t>
            </a:r>
          </a:p>
          <a:p>
            <a:pPr algn="l" rtl="0"/>
            <a:r>
              <a:rPr lang="en-US" dirty="0" smtClean="0"/>
              <a:t>𝑬</a:t>
            </a:r>
            <a:r>
              <a:rPr lang="en-US" baseline="-25000" dirty="0" smtClean="0"/>
              <a:t>𝒄</a:t>
            </a:r>
            <a:r>
              <a:rPr lang="en-US" dirty="0" smtClean="0"/>
              <a:t>𝜺</a:t>
            </a:r>
            <a:r>
              <a:rPr lang="en-US" baseline="-25000" dirty="0" smtClean="0"/>
              <a:t>𝒄</a:t>
            </a:r>
            <a:r>
              <a:rPr lang="en-US" dirty="0" smtClean="0"/>
              <a:t>𝑨</a:t>
            </a:r>
            <a:r>
              <a:rPr lang="en-US" baseline="-25000" dirty="0" smtClean="0"/>
              <a:t>𝒄</a:t>
            </a:r>
            <a:r>
              <a:rPr lang="en-US" dirty="0" smtClean="0"/>
              <a:t> = 𝑬</a:t>
            </a:r>
            <a:r>
              <a:rPr lang="en-US" baseline="-25000" dirty="0" smtClean="0"/>
              <a:t>𝒎</a:t>
            </a:r>
            <a:r>
              <a:rPr lang="en-US" dirty="0" smtClean="0"/>
              <a:t>𝜺</a:t>
            </a:r>
            <a:r>
              <a:rPr lang="en-US" baseline="-25000" dirty="0" smtClean="0"/>
              <a:t>𝒎</a:t>
            </a:r>
            <a:r>
              <a:rPr lang="en-US" dirty="0" smtClean="0"/>
              <a:t>𝑨</a:t>
            </a:r>
            <a:r>
              <a:rPr lang="en-US" baseline="-25000" dirty="0" smtClean="0"/>
              <a:t>𝒎</a:t>
            </a:r>
            <a:r>
              <a:rPr lang="en-US" dirty="0" smtClean="0"/>
              <a:t> + 𝑬</a:t>
            </a:r>
            <a:r>
              <a:rPr lang="en-US" baseline="-25000" dirty="0" smtClean="0"/>
              <a:t>𝒇</a:t>
            </a:r>
            <a:r>
              <a:rPr lang="en-US" dirty="0" smtClean="0"/>
              <a:t>𝜺</a:t>
            </a:r>
            <a:r>
              <a:rPr lang="en-US" baseline="-25000" dirty="0" smtClean="0"/>
              <a:t>𝒇</a:t>
            </a:r>
            <a:r>
              <a:rPr lang="en-US" dirty="0" smtClean="0"/>
              <a:t>𝑨</a:t>
            </a:r>
            <a:r>
              <a:rPr lang="en-US" baseline="-25000" dirty="0" smtClean="0"/>
              <a:t>𝒇</a:t>
            </a:r>
            <a:r>
              <a:rPr lang="en-US" dirty="0" smtClean="0"/>
              <a:t> ---------- (𝟏𝟎)</a:t>
            </a:r>
          </a:p>
          <a:p>
            <a:pPr algn="just" rtl="0"/>
            <a:r>
              <a:rPr lang="en-US" dirty="0" smtClean="0"/>
              <a:t>When a fiber-oriented composite is loaded in the </a:t>
            </a:r>
            <a:r>
              <a:rPr lang="en-US" b="1" dirty="0" smtClean="0">
                <a:solidFill>
                  <a:srgbClr val="FF0000"/>
                </a:solidFill>
              </a:rPr>
              <a:t>longitudinal direction </a:t>
            </a:r>
            <a:r>
              <a:rPr lang="en-US" dirty="0" smtClean="0"/>
              <a:t>of fiber the alignment then the </a:t>
            </a:r>
            <a:r>
              <a:rPr lang="en-US" b="1" dirty="0" smtClean="0">
                <a:solidFill>
                  <a:srgbClr val="FF0000"/>
                </a:solidFill>
              </a:rPr>
              <a:t>strain</a:t>
            </a:r>
            <a:r>
              <a:rPr lang="en-US" dirty="0" smtClean="0"/>
              <a:t> in the </a:t>
            </a:r>
            <a:r>
              <a:rPr lang="en-US" b="1" dirty="0" smtClean="0">
                <a:solidFill>
                  <a:srgbClr val="FF0000"/>
                </a:solidFill>
              </a:rPr>
              <a:t>fiber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matrix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composite</a:t>
            </a:r>
            <a:r>
              <a:rPr lang="en-US" dirty="0" smtClean="0"/>
              <a:t> are </a:t>
            </a:r>
            <a:r>
              <a:rPr lang="en-US" b="1" dirty="0" smtClean="0"/>
              <a:t>equal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iso</a:t>
            </a:r>
            <a:r>
              <a:rPr lang="en-US" b="1" dirty="0" smtClean="0">
                <a:solidFill>
                  <a:srgbClr val="FF0000"/>
                </a:solidFill>
              </a:rPr>
              <a:t>-strain).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𝑬= elasticity </a:t>
            </a:r>
            <a:r>
              <a:rPr lang="en-US" b="1" dirty="0">
                <a:solidFill>
                  <a:srgbClr val="FF0000"/>
                </a:solidFill>
              </a:rPr>
              <a:t>of matrix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 rtl="0"/>
            <a:r>
              <a:rPr lang="en-US" dirty="0" smtClean="0"/>
              <a:t>Due to the </a:t>
            </a:r>
            <a:r>
              <a:rPr lang="en-US" dirty="0" err="1" smtClean="0"/>
              <a:t>isostrain</a:t>
            </a:r>
            <a:r>
              <a:rPr lang="en-US" dirty="0" smtClean="0"/>
              <a:t> situation </a:t>
            </a:r>
            <a:r>
              <a:rPr lang="en-US" b="1" dirty="0" smtClean="0">
                <a:solidFill>
                  <a:srgbClr val="FF0000"/>
                </a:solidFill>
              </a:rPr>
              <a:t>(𝜺</a:t>
            </a:r>
            <a:r>
              <a:rPr lang="en-US" b="1" baseline="-25000" dirty="0" smtClean="0">
                <a:solidFill>
                  <a:srgbClr val="FF0000"/>
                </a:solidFill>
              </a:rPr>
              <a:t>𝒄</a:t>
            </a:r>
            <a:r>
              <a:rPr lang="en-US" b="1" dirty="0" smtClean="0">
                <a:solidFill>
                  <a:srgbClr val="FF0000"/>
                </a:solidFill>
              </a:rPr>
              <a:t> = 𝜺</a:t>
            </a:r>
            <a:r>
              <a:rPr lang="en-US" b="1" baseline="-25000" dirty="0" smtClean="0">
                <a:solidFill>
                  <a:srgbClr val="FF0000"/>
                </a:solidFill>
              </a:rPr>
              <a:t>𝒎</a:t>
            </a:r>
            <a:r>
              <a:rPr lang="en-US" b="1" dirty="0" smtClean="0">
                <a:solidFill>
                  <a:srgbClr val="FF0000"/>
                </a:solidFill>
              </a:rPr>
              <a:t> = 𝜺</a:t>
            </a:r>
            <a:r>
              <a:rPr lang="en-US" b="1" baseline="-25000" dirty="0" smtClean="0">
                <a:solidFill>
                  <a:srgbClr val="FF0000"/>
                </a:solidFill>
              </a:rPr>
              <a:t>𝒇</a:t>
            </a:r>
            <a:r>
              <a:rPr lang="en-US" b="1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the three strains are equal and can be </a:t>
            </a:r>
            <a:r>
              <a:rPr lang="en-US" b="1" dirty="0" smtClean="0">
                <a:solidFill>
                  <a:srgbClr val="FF0000"/>
                </a:solidFill>
              </a:rPr>
              <a:t>canceled</a:t>
            </a:r>
            <a:r>
              <a:rPr lang="en-US" dirty="0" smtClean="0"/>
              <a:t>. Hence,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0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50125" y="232012"/>
                <a:ext cx="11873553" cy="6496334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𝑬</a:t>
                </a:r>
                <a:r>
                  <a:rPr lang="en-US" baseline="-25000" dirty="0" smtClean="0"/>
                  <a:t>𝒄</a:t>
                </a:r>
                <a:r>
                  <a:rPr lang="en-US" dirty="0" smtClean="0"/>
                  <a:t>𝑨</a:t>
                </a:r>
                <a:r>
                  <a:rPr lang="en-US" baseline="-25000" dirty="0" smtClean="0"/>
                  <a:t>𝒄</a:t>
                </a:r>
                <a:r>
                  <a:rPr lang="en-US" dirty="0" smtClean="0"/>
                  <a:t> = 𝑬</a:t>
                </a:r>
                <a:r>
                  <a:rPr lang="en-US" baseline="-25000" dirty="0" smtClean="0"/>
                  <a:t>𝒎</a:t>
                </a:r>
                <a:r>
                  <a:rPr lang="en-US" dirty="0" smtClean="0"/>
                  <a:t>𝑨</a:t>
                </a:r>
                <a:r>
                  <a:rPr lang="en-US" baseline="-25000" dirty="0" smtClean="0"/>
                  <a:t>𝒎</a:t>
                </a:r>
                <a:r>
                  <a:rPr lang="en-US" dirty="0" smtClean="0"/>
                  <a:t> + 𝑬</a:t>
                </a:r>
                <a:r>
                  <a:rPr lang="en-US" baseline="-25000" dirty="0" smtClean="0"/>
                  <a:t>𝒇</a:t>
                </a:r>
                <a:r>
                  <a:rPr lang="en-US" dirty="0" smtClean="0"/>
                  <a:t>𝑨</a:t>
                </a:r>
                <a:r>
                  <a:rPr lang="en-US" baseline="-25000" dirty="0" smtClean="0"/>
                  <a:t>𝒇</a:t>
                </a:r>
                <a:r>
                  <a:rPr lang="en-US" dirty="0" smtClean="0"/>
                  <a:t> ----------- (𝟏𝟏) </a:t>
                </a:r>
              </a:p>
              <a:p>
                <a:pPr algn="l" rtl="0"/>
                <a:r>
                  <a:rPr lang="en-US" b="1" dirty="0" smtClean="0">
                    <a:solidFill>
                      <a:srgbClr val="FF0000"/>
                    </a:solidFill>
                  </a:rPr>
                  <a:t>Dividing by Ac gives 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/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---------</a:t>
                </a:r>
                <a:r>
                  <a:rPr lang="en-US" b="1" dirty="0" smtClean="0"/>
                  <a:t>(12)</a:t>
                </a:r>
              </a:p>
              <a:p>
                <a:pPr algn="just" rtl="0"/>
                <a:r>
                  <a:rPr lang="en-US" dirty="0" smtClean="0"/>
                  <a:t>Where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dirty="0" smtClean="0"/>
                  <a:t>  are the area fractions of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matrix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fiber</a:t>
                </a:r>
                <a:r>
                  <a:rPr lang="en-US" dirty="0" smtClean="0"/>
                  <a:t> phases, respectively. </a:t>
                </a:r>
                <a:r>
                  <a:rPr lang="en-US" b="1" dirty="0" smtClean="0"/>
                  <a:t>If the composite, matrix, and fiber phase lengths are all equal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dirty="0" smtClean="0"/>
                  <a:t> is equivalent to the volume fraction of the matrix, (</a:t>
                </a:r>
                <a:r>
                  <a:rPr lang="en-US" dirty="0" err="1" smtClean="0"/>
                  <a:t>Vm</a:t>
                </a:r>
                <a:r>
                  <a:rPr lang="en-US" dirty="0" smtClean="0"/>
                  <a:t>) , and likewise for the fibers,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Vf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thus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equation 12 becomes </a:t>
                </a:r>
              </a:p>
              <a:p>
                <a:pPr algn="just" rtl="0"/>
                <a:r>
                  <a:rPr lang="en-US" sz="3000" b="1" dirty="0" smtClean="0">
                    <a:solidFill>
                      <a:srgbClr val="00B0F0"/>
                    </a:solidFill>
                  </a:rPr>
                  <a:t>E</a:t>
                </a:r>
                <a:r>
                  <a:rPr lang="en-US" sz="3000" b="1" baseline="-25000" dirty="0" smtClean="0">
                    <a:solidFill>
                      <a:srgbClr val="00B0F0"/>
                    </a:solidFill>
                  </a:rPr>
                  <a:t>𝒄</a:t>
                </a:r>
                <a:r>
                  <a:rPr lang="en-US" sz="3000" b="1" dirty="0" smtClean="0">
                    <a:solidFill>
                      <a:srgbClr val="00B0F0"/>
                    </a:solidFill>
                  </a:rPr>
                  <a:t> = 𝑬</a:t>
                </a:r>
                <a:r>
                  <a:rPr lang="en-US" sz="3000" b="1" baseline="-25000" dirty="0" smtClean="0">
                    <a:solidFill>
                      <a:srgbClr val="00B0F0"/>
                    </a:solidFill>
                  </a:rPr>
                  <a:t>𝒎</a:t>
                </a:r>
                <a:r>
                  <a:rPr lang="en-US" sz="3000" b="1" dirty="0" smtClean="0">
                    <a:solidFill>
                      <a:srgbClr val="00B0F0"/>
                    </a:solidFill>
                  </a:rPr>
                  <a:t>𝑽</a:t>
                </a:r>
                <a:r>
                  <a:rPr lang="en-US" sz="3000" b="1" baseline="-25000" dirty="0" smtClean="0">
                    <a:solidFill>
                      <a:srgbClr val="00B0F0"/>
                    </a:solidFill>
                  </a:rPr>
                  <a:t>𝒎</a:t>
                </a:r>
                <a:r>
                  <a:rPr lang="en-US" sz="3000" b="1" dirty="0" smtClean="0">
                    <a:solidFill>
                      <a:srgbClr val="00B0F0"/>
                    </a:solidFill>
                  </a:rPr>
                  <a:t> + 𝑬</a:t>
                </a:r>
                <a:r>
                  <a:rPr lang="en-US" sz="3000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sz="3000" b="1" dirty="0" smtClean="0">
                    <a:solidFill>
                      <a:srgbClr val="00B0F0"/>
                    </a:solidFill>
                  </a:rPr>
                  <a:t> 𝑽</a:t>
                </a:r>
                <a:r>
                  <a:rPr lang="en-US" sz="3000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sz="3000" b="1" dirty="0" smtClean="0">
                    <a:solidFill>
                      <a:srgbClr val="00B0F0"/>
                    </a:solidFill>
                  </a:rPr>
                  <a:t> ----------------- </a:t>
                </a:r>
                <a:r>
                  <a:rPr lang="en-US" b="1" dirty="0" smtClean="0"/>
                  <a:t>(𝟏𝟑) (Rule of mixture of binary composites)</a:t>
                </a:r>
              </a:p>
              <a:p>
                <a:pPr algn="just" rtl="0"/>
                <a:r>
                  <a:rPr lang="en-US" b="1" dirty="0" smtClean="0">
                    <a:solidFill>
                      <a:srgbClr val="00B0F0"/>
                    </a:solidFill>
                  </a:rPr>
                  <a:t>Or, 𝑬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𝒄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= 𝑬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𝒎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(𝟏 − 𝑽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) + 𝑬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𝑽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 smtClean="0"/>
                  <a:t>---- (𝟏𝟒)</a:t>
                </a:r>
              </a:p>
              <a:p>
                <a:pPr algn="just" rtl="0"/>
                <a:r>
                  <a:rPr lang="en-US" sz="2400" dirty="0" smtClean="0"/>
                  <a:t>Because the composite consists of only matrix and fiber phases; </a:t>
                </a:r>
              </a:p>
              <a:p>
                <a:pPr algn="just" rtl="0"/>
                <a:r>
                  <a:rPr lang="en-US" sz="2400" dirty="0" smtClean="0"/>
                  <a:t>that is,                                     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𝑽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</a:rPr>
                  <a:t>𝒎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+ 𝑽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</a:rPr>
                  <a:t>𝒇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= 𝟏. </a:t>
                </a:r>
              </a:p>
              <a:p>
                <a:pPr algn="just" rtl="0"/>
                <a:r>
                  <a:rPr lang="en-US" sz="2400" dirty="0" smtClean="0"/>
                  <a:t>It can also be shown, for longitudinal, that the ratio of the load carried by the fibers to that carried by the matrix is</a:t>
                </a:r>
              </a:p>
              <a:p>
                <a:pPr algn="just" rtl="0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0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0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0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0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0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𝑽𝒎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3000" b="1" dirty="0" smtClean="0"/>
                  <a:t>------------------------ (15)</a:t>
                </a:r>
                <a:endParaRPr lang="ar-IQ" sz="3000" b="1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125" y="232012"/>
                <a:ext cx="11873553" cy="6496334"/>
              </a:xfrm>
              <a:blipFill>
                <a:blip r:embed="rId2"/>
                <a:stretch>
                  <a:fillRect l="-924" t="-2158" r="-97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0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4716" y="163773"/>
            <a:ext cx="11778018" cy="6523630"/>
          </a:xfrm>
        </p:spPr>
        <p:txBody>
          <a:bodyPr/>
          <a:lstStyle/>
          <a:p>
            <a:pPr algn="l" rtl="0"/>
            <a:r>
              <a:rPr lang="en-US" dirty="0" smtClean="0"/>
              <a:t>In particle reinforced composite the elastic modulus shall fall between </a:t>
            </a:r>
            <a:r>
              <a:rPr lang="en-US" b="1" dirty="0" smtClean="0">
                <a:solidFill>
                  <a:srgbClr val="FF0000"/>
                </a:solidFill>
              </a:rPr>
              <a:t>upper and lower values</a:t>
            </a:r>
            <a:r>
              <a:rPr lang="en-US" dirty="0" smtClean="0"/>
              <a:t> as </a:t>
            </a:r>
            <a:r>
              <a:rPr lang="en-US" b="1" dirty="0" smtClean="0">
                <a:solidFill>
                  <a:srgbClr val="FF0000"/>
                </a:solidFill>
              </a:rPr>
              <a:t>per volume fraction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Rule of mixture: equation predict that the </a:t>
            </a:r>
            <a:r>
              <a:rPr lang="en-US" b="1" dirty="0" smtClean="0">
                <a:solidFill>
                  <a:srgbClr val="FF0000"/>
                </a:solidFill>
              </a:rPr>
              <a:t>elastic modulus</a:t>
            </a:r>
            <a:r>
              <a:rPr lang="en-US" dirty="0" smtClean="0"/>
              <a:t> should fall between an </a:t>
            </a:r>
            <a:r>
              <a:rPr lang="en-US" b="1" dirty="0" smtClean="0">
                <a:solidFill>
                  <a:srgbClr val="FF0000"/>
                </a:solidFill>
              </a:rPr>
              <a:t>upper and lower bound </a:t>
            </a:r>
            <a:r>
              <a:rPr lang="en-US" dirty="0" smtClean="0"/>
              <a:t>as shown:</a:t>
            </a:r>
          </a:p>
          <a:p>
            <a:pPr algn="l" rtl="0"/>
            <a:r>
              <a:rPr lang="en-US" dirty="0" smtClean="0"/>
              <a:t>• Example: Fig. plots upper and lower bound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versus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curves for a copper–tungsten composite; in which tungsten is the particulate phase.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Upper Elastic Modulus of composite, </a:t>
            </a: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Lower Elastic Modulus of composite,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9" y="4001160"/>
            <a:ext cx="2631571" cy="79329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1" y="5586027"/>
            <a:ext cx="2631571" cy="110137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894" y="3480179"/>
            <a:ext cx="4708476" cy="3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662" y="259309"/>
            <a:ext cx="9280478" cy="31799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75313" y="3575419"/>
            <a:ext cx="114231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/>
              <a:t>The longitudinal tensile strength of composite materials is determined mostly by the strength and volume content of the fiber reinforcement. The breaking strength of the </a:t>
            </a:r>
            <a:r>
              <a:rPr lang="en-US" sz="2800" b="1" dirty="0">
                <a:solidFill>
                  <a:srgbClr val="FF0000"/>
                </a:solidFill>
              </a:rPr>
              <a:t>fibers</a:t>
            </a:r>
            <a:r>
              <a:rPr lang="en-US" sz="2800" dirty="0"/>
              <a:t> is much </a:t>
            </a:r>
            <a:r>
              <a:rPr lang="en-US" sz="2800" b="1" dirty="0">
                <a:solidFill>
                  <a:srgbClr val="FF0000"/>
                </a:solidFill>
              </a:rPr>
              <a:t>greater than the strength </a:t>
            </a:r>
            <a:r>
              <a:rPr lang="en-US" sz="2800" dirty="0"/>
              <a:t>of the polymer </a:t>
            </a:r>
            <a:r>
              <a:rPr lang="en-US" sz="2800" b="1" dirty="0">
                <a:solidFill>
                  <a:srgbClr val="FF0000"/>
                </a:solidFill>
              </a:rPr>
              <a:t>matrix</a:t>
            </a:r>
            <a:r>
              <a:rPr lang="en-US" sz="2800" dirty="0"/>
              <a:t>, and therefore the </a:t>
            </a:r>
            <a:r>
              <a:rPr lang="en-US" sz="2800" b="1" dirty="0">
                <a:solidFill>
                  <a:srgbClr val="FF0000"/>
                </a:solidFill>
              </a:rPr>
              <a:t>fibers determine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ultimate strength </a:t>
            </a:r>
            <a:r>
              <a:rPr lang="en-US" sz="2800" dirty="0"/>
              <a:t>of the composite. The fiber strengths are typically </a:t>
            </a:r>
            <a:r>
              <a:rPr lang="en-US" sz="2800" b="1" dirty="0">
                <a:solidFill>
                  <a:srgbClr val="FF0000"/>
                </a:solidFill>
              </a:rPr>
              <a:t>50 to 100 times </a:t>
            </a:r>
            <a:r>
              <a:rPr lang="en-US" sz="2800" dirty="0"/>
              <a:t>higher than the matrix and, consequently, the strength of the matrix has little influence on the in-plane tensile strength of composite materials.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1348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5660" y="218364"/>
            <a:ext cx="11737074" cy="5958599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Higher modulus values are obtained with </a:t>
            </a:r>
            <a:r>
              <a:rPr lang="en-US" b="1" dirty="0" err="1" smtClean="0">
                <a:solidFill>
                  <a:srgbClr val="FF0000"/>
                </a:solidFill>
              </a:rPr>
              <a:t>isostrain</a:t>
            </a:r>
            <a:r>
              <a:rPr lang="en-US" b="1" dirty="0" smtClean="0">
                <a:solidFill>
                  <a:srgbClr val="002060"/>
                </a:solidFill>
              </a:rPr>
              <a:t> loading for equal volume of fibers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7" y="1498841"/>
            <a:ext cx="9335068" cy="47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2830" y="177421"/>
            <a:ext cx="11778018" cy="6387152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 smtClean="0">
                <a:solidFill>
                  <a:srgbClr val="002060"/>
                </a:solidFill>
              </a:rPr>
              <a:t>Rule of Mixtures</a:t>
            </a:r>
            <a:endParaRPr lang="en-US" sz="4000" b="1" dirty="0">
              <a:solidFill>
                <a:srgbClr val="002060"/>
              </a:solidFill>
            </a:endParaRPr>
          </a:p>
          <a:p>
            <a:pPr algn="just" rtl="0"/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rule of mixtures (ROM) </a:t>
            </a:r>
            <a:r>
              <a:rPr lang="en-US" sz="2800" dirty="0"/>
              <a:t>is a weighted </a:t>
            </a:r>
            <a:r>
              <a:rPr lang="en-US" sz="2800" dirty="0" smtClean="0"/>
              <a:t>method </a:t>
            </a:r>
            <a:r>
              <a:rPr lang="en-US" sz="2800" dirty="0"/>
              <a:t>used to predict the properties of composite materials such as a fiber-reinforced polymer (FRP) including the tensile performance based upon the following assumptions:</a:t>
            </a:r>
          </a:p>
          <a:p>
            <a:pPr algn="just" rtl="0"/>
            <a:r>
              <a:rPr lang="en-US" sz="2800" dirty="0" smtClean="0"/>
              <a:t>(1) The </a:t>
            </a:r>
            <a:r>
              <a:rPr lang="en-US" sz="2800" dirty="0"/>
              <a:t>fiber is homogeneous, linear elastic, and well-arranged regularly in </a:t>
            </a:r>
            <a:r>
              <a:rPr lang="en-US" sz="2800" dirty="0" smtClean="0"/>
              <a:t>space.</a:t>
            </a:r>
          </a:p>
          <a:p>
            <a:pPr algn="l" rtl="0"/>
            <a:r>
              <a:rPr lang="en-US" sz="2800" dirty="0" smtClean="0"/>
              <a:t>(2) The matrix is also </a:t>
            </a:r>
            <a:r>
              <a:rPr lang="en-US" sz="2800" dirty="0"/>
              <a:t>homogeneous, </a:t>
            </a:r>
            <a:r>
              <a:rPr lang="en-US" sz="2800" dirty="0" smtClean="0"/>
              <a:t>linear elastic, and isotropic.</a:t>
            </a:r>
          </a:p>
          <a:p>
            <a:pPr algn="l" rtl="0"/>
            <a:r>
              <a:rPr lang="en-US" sz="2800" dirty="0" smtClean="0"/>
              <a:t>(3) There are no voids, the fiber and the matrix are completely coupled.</a:t>
            </a:r>
          </a:p>
          <a:p>
            <a:pPr algn="just" rtl="0"/>
            <a:r>
              <a:rPr lang="en-US" sz="2800" dirty="0"/>
              <a:t>Based on these assumptions, the </a:t>
            </a:r>
            <a:r>
              <a:rPr lang="en-US" sz="2800" b="1" dirty="0">
                <a:solidFill>
                  <a:srgbClr val="FF0000"/>
                </a:solidFill>
              </a:rPr>
              <a:t>tensile performance </a:t>
            </a:r>
            <a:r>
              <a:rPr lang="en-US" sz="2800" dirty="0"/>
              <a:t>of FRP composed of fiber and polymer in the matrix can be obtained </a:t>
            </a:r>
            <a:r>
              <a:rPr lang="en-US" sz="2800" b="1" dirty="0">
                <a:solidFill>
                  <a:srgbClr val="FF0000"/>
                </a:solidFill>
              </a:rPr>
              <a:t>by combining </a:t>
            </a:r>
            <a:r>
              <a:rPr lang="en-US" sz="2800" dirty="0"/>
              <a:t>the volume fraction and the tensile properties of the fiber and the matrix linearly.</a:t>
            </a:r>
          </a:p>
        </p:txBody>
      </p:sp>
    </p:spTree>
    <p:extLst>
      <p:ext uri="{BB962C8B-B14F-4D97-AF65-F5344CB8AC3E}">
        <p14:creationId xmlns:p14="http://schemas.microsoft.com/office/powerpoint/2010/main" val="417252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4717" y="218364"/>
            <a:ext cx="11750722" cy="6196084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Example</a:t>
            </a:r>
          </a:p>
          <a:p>
            <a:pPr algn="just" rtl="0"/>
            <a:r>
              <a:rPr lang="en-US" dirty="0" smtClean="0"/>
              <a:t> A continuous and aligned glass fiber-reinforced composite consists of 40 </a:t>
            </a:r>
            <a:r>
              <a:rPr lang="en-US" dirty="0" err="1" smtClean="0"/>
              <a:t>vol</a:t>
            </a:r>
            <a:r>
              <a:rPr lang="en-US" dirty="0" smtClean="0"/>
              <a:t>% of glass fibers having a modulus of elasticity of 69 </a:t>
            </a:r>
            <a:r>
              <a:rPr lang="en-US" dirty="0" err="1" smtClean="0"/>
              <a:t>GPa</a:t>
            </a:r>
            <a:r>
              <a:rPr lang="en-US" dirty="0" smtClean="0"/>
              <a:t> and 60 </a:t>
            </a:r>
            <a:r>
              <a:rPr lang="en-US" dirty="0" err="1" smtClean="0"/>
              <a:t>vol</a:t>
            </a:r>
            <a:r>
              <a:rPr lang="en-US" dirty="0" smtClean="0"/>
              <a:t>% of a polyester resin that, when hardened, displays a modulus of 3.4 </a:t>
            </a:r>
            <a:r>
              <a:rPr lang="en-US" dirty="0" err="1" smtClean="0"/>
              <a:t>GPa</a:t>
            </a:r>
            <a:r>
              <a:rPr lang="en-US" dirty="0" smtClean="0"/>
              <a:t>.  </a:t>
            </a:r>
          </a:p>
          <a:p>
            <a:pPr algn="l" rtl="0"/>
            <a:r>
              <a:rPr lang="en-US" b="1" dirty="0" smtClean="0"/>
              <a:t>(a) Compute the modulus of elasticity of this composite in the longitudinal direction. </a:t>
            </a:r>
          </a:p>
          <a:p>
            <a:pPr algn="l" rtl="0"/>
            <a:r>
              <a:rPr lang="en-US" b="1" dirty="0" smtClean="0"/>
              <a:t>(b) If the cross-sectional area is 250 mm</a:t>
            </a:r>
            <a:r>
              <a:rPr lang="en-US" b="1" baseline="30000" dirty="0" smtClean="0"/>
              <a:t>2</a:t>
            </a:r>
            <a:r>
              <a:rPr lang="en-US" b="1" dirty="0" smtClean="0"/>
              <a:t> and a stress of 50 MPa is applied in this longitudinal direction, compute the magnitude of the load carried by each of the fiber and matrix phases. </a:t>
            </a:r>
          </a:p>
          <a:p>
            <a:pPr algn="l" rtl="0"/>
            <a:r>
              <a:rPr lang="en-US" b="1" dirty="0" smtClean="0"/>
              <a:t>(c) Determine the strain that is sustained by each phase when the stress in part (b) is applied.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876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04717" y="245660"/>
                <a:ext cx="11737074" cy="6441743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b="1" dirty="0" smtClean="0"/>
                  <a:t>Solution</a:t>
                </a:r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(a) The modulus of elasticity of the composite is calculated using </a:t>
                </a:r>
              </a:p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equation (13):                               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E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𝒄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= 𝑬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𝒎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𝑽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𝒎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+ 𝑬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𝑽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𝒇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endParaRPr lang="en-US" dirty="0" smtClean="0"/>
              </a:p>
              <a:p>
                <a:pPr algn="l" rtl="0"/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 = (3.4 </a:t>
                </a:r>
                <a:r>
                  <a:rPr lang="en-US" dirty="0" err="1" smtClean="0"/>
                  <a:t>GPa</a:t>
                </a:r>
                <a:r>
                  <a:rPr lang="en-US" dirty="0" smtClean="0"/>
                  <a:t>)(0.6) + (69 </a:t>
                </a:r>
                <a:r>
                  <a:rPr lang="en-US" dirty="0" err="1" smtClean="0"/>
                  <a:t>GPa</a:t>
                </a:r>
                <a:r>
                  <a:rPr lang="en-US" dirty="0" smtClean="0"/>
                  <a:t>)(0.4) </a:t>
                </a:r>
              </a:p>
              <a:p>
                <a:pPr algn="l" rtl="0"/>
                <a:r>
                  <a:rPr lang="en-US" dirty="0" smtClean="0"/>
                  <a:t>    = 30 </a:t>
                </a:r>
                <a:r>
                  <a:rPr lang="en-US" dirty="0" err="1" smtClean="0"/>
                  <a:t>GPa</a:t>
                </a:r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(b) To solve this portion of the problem, first find the ratio of fiber load to matrix load, using equation (15); thus,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𝟔𝟗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𝑮𝒑𝒂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𝑮𝒑𝒂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 rtl="0"/>
                <a:r>
                  <a:rPr lang="en-US" b="1" dirty="0" smtClean="0">
                    <a:solidFill>
                      <a:schemeClr val="tx1"/>
                    </a:solidFill>
                  </a:rPr>
                  <a:t>Or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= 13.5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</a:rPr>
                  <a:t>m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 rtl="0"/>
                <a:r>
                  <a:rPr lang="en-US" dirty="0" smtClean="0"/>
                  <a:t>In addition, the total force sustained by the composite Fc may be computed from the applied stress σ and total composite cross-sectional </a:t>
                </a:r>
                <a:r>
                  <a:rPr lang="en-US" dirty="0" err="1" smtClean="0"/>
                  <a:t>arae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dirty="0" smtClean="0"/>
                  <a:t> according to: </a:t>
                </a:r>
              </a:p>
              <a:p>
                <a:pPr algn="l" rtl="0"/>
                <a:r>
                  <a:rPr lang="en-US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A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σ = (250 mm2)(50 MPa) = 12,500 N </a:t>
                </a:r>
              </a:p>
              <a:p>
                <a:pPr algn="l" rtl="0"/>
                <a:r>
                  <a:rPr lang="en-US" dirty="0" smtClean="0"/>
                  <a:t>However, this total load is just the sum of the loads carried by fiber and matrix phases; that is, </a:t>
                </a:r>
              </a:p>
              <a:p>
                <a:pPr algn="l" rtl="0"/>
                <a:r>
                  <a:rPr lang="en-US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+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12,500 N </a:t>
                </a:r>
                <a:r>
                  <a:rPr lang="en-US" b="1" dirty="0"/>
                  <a:t> </a:t>
                </a:r>
                <a:endParaRPr lang="en-US" b="1" dirty="0" smtClean="0"/>
              </a:p>
              <a:p>
                <a:pPr algn="l" rtl="0"/>
                <a:r>
                  <a:rPr lang="en-US" b="1" dirty="0" smtClean="0"/>
                  <a:t> </a:t>
                </a:r>
                <a:r>
                  <a:rPr lang="en-US" b="1" dirty="0"/>
                  <a:t>Substitution for </a:t>
                </a:r>
                <a:r>
                  <a:rPr lang="en-US" b="1" dirty="0" err="1"/>
                  <a:t>Ff</a:t>
                </a:r>
                <a:r>
                  <a:rPr lang="en-US" b="1" dirty="0"/>
                  <a:t> from the preceding equation yields </a:t>
                </a:r>
              </a:p>
              <a:p>
                <a:pPr algn="l" rtl="0"/>
                <a:r>
                  <a:rPr lang="en-US" b="1" dirty="0">
                    <a:solidFill>
                      <a:srgbClr val="FF0000"/>
                    </a:solidFill>
                  </a:rPr>
                  <a:t>13.5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Fm</a:t>
                </a:r>
                <a:r>
                  <a:rPr lang="en-US" b="1" dirty="0">
                    <a:solidFill>
                      <a:srgbClr val="FF00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Fm</a:t>
                </a:r>
                <a:r>
                  <a:rPr lang="en-US" b="1" dirty="0">
                    <a:solidFill>
                      <a:srgbClr val="FF0000"/>
                    </a:solidFill>
                  </a:rPr>
                  <a:t> = 12,500 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        Or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Fm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860 N </a:t>
                </a:r>
              </a:p>
              <a:p>
                <a:pPr algn="l" rtl="0"/>
                <a:r>
                  <a:rPr lang="en-US" b="1" dirty="0" smtClean="0"/>
                  <a:t>Whereas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F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12,500 N – 860 N = 11,640 N </a:t>
                </a:r>
              </a:p>
              <a:p>
                <a:pPr algn="l" rtl="0"/>
                <a:r>
                  <a:rPr lang="en-US" b="1" dirty="0" smtClean="0"/>
                  <a:t>Thus, the fiber phase supports the vast majority of the applied load. </a:t>
                </a:r>
                <a:endParaRPr lang="ar-IQ" b="1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7" y="245660"/>
                <a:ext cx="11737074" cy="6441743"/>
              </a:xfrm>
              <a:blipFill>
                <a:blip r:embed="rId2"/>
                <a:stretch>
                  <a:fillRect l="-623" t="-1892" r="-364" b="-104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232012"/>
                <a:ext cx="11764369" cy="644174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(c) The stress for both fiber and matrix phases must first be calculated. Then, by using the elastic modulus for each [from part (a)], the strain values may be determined. </a:t>
                </a:r>
              </a:p>
              <a:p>
                <a:pPr algn="l" rtl="0"/>
                <a:r>
                  <a:rPr lang="en-US" dirty="0" smtClean="0"/>
                  <a:t>For stress calculation, phase cross-sectional areas are necessary: </a:t>
                </a:r>
              </a:p>
              <a:p>
                <a:pPr algn="l" rtl="0"/>
                <a:r>
                  <a:rPr lang="en-US" dirty="0" smtClean="0"/>
                  <a:t>Am = </a:t>
                </a:r>
                <a:r>
                  <a:rPr lang="en-US" dirty="0" err="1" smtClean="0"/>
                  <a:t>Vm</a:t>
                </a:r>
                <a:r>
                  <a:rPr lang="en-US" dirty="0" smtClean="0"/>
                  <a:t> Ac = (0.6)(250 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= 150 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and </a:t>
                </a:r>
                <a:r>
                  <a:rPr lang="en-US" dirty="0" err="1" smtClean="0"/>
                  <a:t>Af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Vf</a:t>
                </a:r>
                <a:r>
                  <a:rPr lang="en-US" dirty="0" smtClean="0"/>
                  <a:t> Ac = (0.4)(250 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= 100 mm</a:t>
                </a:r>
                <a:r>
                  <a:rPr lang="en-US" baseline="30000" dirty="0" smtClean="0"/>
                  <a:t>2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thus,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𝛔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𝐦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𝟖𝟔𝟎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𝟓. 𝟕𝟑 𝐌𝐏𝐚</a:t>
                </a:r>
              </a:p>
              <a:p>
                <a:pPr algn="l" rtl="0"/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𝛔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𝐟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𝟏𝟏𝟔𝟒𝟎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𝟏𝟏𝟔. 𝟒 𝐌𝐏𝐚</a:t>
                </a:r>
              </a:p>
              <a:p>
                <a:pPr algn="l" rtl="0"/>
                <a:r>
                  <a:rPr lang="en-US" b="1" dirty="0" smtClean="0"/>
                  <a:t>Finally, strains are computed as: </a:t>
                </a:r>
              </a:p>
              <a:p>
                <a:pPr algn="l" rtl="0"/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232012"/>
                <a:ext cx="11764369" cy="6441743"/>
              </a:xfrm>
              <a:blipFill>
                <a:blip r:embed="rId2"/>
                <a:stretch>
                  <a:fillRect l="-933" t="-1514" r="-5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04716" y="191068"/>
                <a:ext cx="11668836" cy="6441743"/>
              </a:xfrm>
            </p:spPr>
            <p:txBody>
              <a:bodyPr/>
              <a:lstStyle/>
              <a:p>
                <a:pPr algn="l" rtl="0"/>
                <a:r>
                  <a:rPr lang="ar-IQ" b="1" baseline="-25000" dirty="0" smtClean="0">
                    <a:solidFill>
                      <a:srgbClr val="FF0000"/>
                    </a:solidFill>
                  </a:rPr>
                  <a:t>𝒎</a:t>
                </a:r>
                <a:r>
                  <a:rPr lang="ar-IQ" b="1" dirty="0" smtClean="0">
                    <a:solidFill>
                      <a:srgbClr val="FF0000"/>
                    </a:solidFill>
                  </a:rPr>
                  <a:t>𝜺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ar-IQ" b="1" dirty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altLang="ar-IQ" b="1" i="1" baseline="-2500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ar-IQ" b="1" i="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ar-IQ" b="1" i="1" baseline="-2500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𝑴𝑷𝒂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𝟏𝟎𝟑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𝑴𝑷𝒂</m:t>
                        </m:r>
                      </m:den>
                    </m:f>
                    <m:r>
                      <a:rPr lang="en-US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𝟏. 𝟔𝟗 ∗ 𝟏𝟎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−𝟑 </a:t>
                </a:r>
              </a:p>
              <a:p>
                <a:pPr algn="l" rtl="0"/>
                <a:endParaRPr lang="en-US" dirty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ar-IQ" dirty="0" smtClean="0">
                    <a:solidFill>
                      <a:srgbClr val="FF0000"/>
                    </a:solidFill>
                  </a:rPr>
                  <a:t>𝜺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𝒇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ar-IQ" b="1" dirty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altLang="ar-IQ" b="1" i="1" baseline="-2500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ar-IQ" b="1" i="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ar-IQ" b="1" i="1" baseline="-25000" dirty="0" smtClean="0">
                            <a:solidFill>
                              <a:srgbClr val="FF0000"/>
                            </a:solidFill>
                            <a:ea typeface="ＭＳ Ｐゴシック" panose="020B0600070205080204" pitchFamily="34" charset="-128"/>
                            <a:sym typeface="Symbol" panose="05050102010706020507" pitchFamily="18" charset="2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𝑴𝑷𝒂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𝟏𝟎𝟑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𝑴𝑷𝒂</m:t>
                        </m:r>
                      </m:den>
                    </m:f>
                    <m:r>
                      <a:rPr lang="en-US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𝟏. 𝟔𝟗 ∗ 𝟏𝟎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−𝟑 </a:t>
                </a:r>
                <a:endParaRPr lang="ar-IQ" baseline="30000" dirty="0">
                  <a:solidFill>
                    <a:srgbClr val="FF0000"/>
                  </a:solidFill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Therefore, strains for both matrix and fiber phases are identical according to </a:t>
                </a:r>
                <a:r>
                  <a:rPr lang="en-US" dirty="0" err="1" smtClean="0"/>
                  <a:t>isostrain</a:t>
                </a:r>
                <a:r>
                  <a:rPr lang="en-US" dirty="0" smtClean="0"/>
                  <a:t> assumption. </a:t>
                </a:r>
                <a:endParaRPr lang="ar-IQ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91068"/>
                <a:ext cx="11668836" cy="6441743"/>
              </a:xfrm>
              <a:blipFill>
                <a:blip r:embed="rId2"/>
                <a:stretch>
                  <a:fillRect l="-940" t="-1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4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3773" y="150125"/>
            <a:ext cx="11900847" cy="6564574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• Mechanical properties of composites depend on the </a:t>
            </a:r>
            <a:r>
              <a:rPr lang="en-US" b="1" dirty="0" smtClean="0">
                <a:solidFill>
                  <a:srgbClr val="FF0000"/>
                </a:solidFill>
              </a:rPr>
              <a:t>volume fraction of reinforcement and matrix.</a:t>
            </a:r>
          </a:p>
          <a:p>
            <a:pPr marL="0" indent="0" algn="just" rtl="0">
              <a:buNone/>
            </a:pPr>
            <a:r>
              <a:rPr lang="en-US" dirty="0" smtClean="0"/>
              <a:t>• The basic properties can be calculated using the rule-of-mixture principle with some assumptions </a:t>
            </a:r>
          </a:p>
          <a:p>
            <a:pPr marL="0" indent="0" algn="just" rtl="0">
              <a:buNone/>
            </a:pPr>
            <a:r>
              <a:rPr lang="en-US" dirty="0" smtClean="0"/>
              <a:t>• The type of reinforcement (fiber, particle or whiskers) and their orientation play a major role in determining the strength of composites</a:t>
            </a:r>
          </a:p>
          <a:p>
            <a:pPr marL="0" indent="0" algn="just" rtl="0">
              <a:buNone/>
            </a:pPr>
            <a:r>
              <a:rPr lang="en-US" dirty="0" smtClean="0"/>
              <a:t>• In composites, if fibers are oriented at an angle </a:t>
            </a:r>
            <a:r>
              <a:rPr lang="en-US" b="1" dirty="0" smtClean="0">
                <a:solidFill>
                  <a:srgbClr val="FF0000"/>
                </a:solidFill>
              </a:rPr>
              <a:t>of 0</a:t>
            </a:r>
            <a:r>
              <a:rPr lang="en-US" dirty="0" smtClean="0"/>
              <a:t>, their strength along the fiber direction will be more than in the other directions </a:t>
            </a:r>
          </a:p>
          <a:p>
            <a:pPr marL="0" indent="0" algn="just" rtl="0">
              <a:buNone/>
            </a:pPr>
            <a:r>
              <a:rPr lang="en-US" dirty="0"/>
              <a:t>• In particle-reinforced composites, the </a:t>
            </a:r>
            <a:r>
              <a:rPr lang="en-US" b="1" dirty="0">
                <a:solidFill>
                  <a:srgbClr val="FF0000"/>
                </a:solidFill>
              </a:rPr>
              <a:t>distribution</a:t>
            </a:r>
            <a:r>
              <a:rPr lang="en-US" dirty="0"/>
              <a:t> of particles throughout the component is key to providing </a:t>
            </a:r>
            <a:r>
              <a:rPr lang="en-US" b="1" dirty="0">
                <a:solidFill>
                  <a:srgbClr val="FF0000"/>
                </a:solidFill>
              </a:rPr>
              <a:t>uniform</a:t>
            </a:r>
            <a:r>
              <a:rPr lang="en-US" dirty="0"/>
              <a:t> material property </a:t>
            </a:r>
          </a:p>
        </p:txBody>
      </p:sp>
    </p:spTree>
    <p:extLst>
      <p:ext uri="{BB962C8B-B14F-4D97-AF65-F5344CB8AC3E}">
        <p14:creationId xmlns:p14="http://schemas.microsoft.com/office/powerpoint/2010/main" val="1931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9182" y="245660"/>
            <a:ext cx="11914496" cy="6373504"/>
          </a:xfrm>
        </p:spPr>
        <p:txBody>
          <a:bodyPr/>
          <a:lstStyle/>
          <a:p>
            <a:pPr algn="l" rtl="0"/>
            <a:r>
              <a:rPr lang="en-US" dirty="0" smtClean="0"/>
              <a:t>According to the Rule of Mixtures properties of composite materials are estimated as follows: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b="1" u="sng" dirty="0" smtClean="0">
                <a:hlinkClick r:id="rId2" tooltip="estimations_of_composite_materials_properties"/>
              </a:rPr>
              <a:t>Density</a:t>
            </a:r>
            <a:endParaRPr lang="en-US" u="sng" dirty="0" smtClean="0"/>
          </a:p>
          <a:p>
            <a:pPr algn="l" rtl="0"/>
            <a:r>
              <a:rPr lang="en-US" b="1" u="sng" dirty="0" smtClean="0">
                <a:hlinkClick r:id="rId3" tooltip="estimations_of_composite_materials_properties"/>
              </a:rPr>
              <a:t>Coefficient of Thermal Expansion</a:t>
            </a:r>
            <a:endParaRPr lang="en-US" u="sng" dirty="0" smtClean="0"/>
          </a:p>
          <a:p>
            <a:pPr algn="l" rtl="0"/>
            <a:r>
              <a:rPr lang="en-US" b="1" u="sng" dirty="0" smtClean="0">
                <a:hlinkClick r:id="rId4" tooltip="estimations_of_composite_materials_properties"/>
              </a:rPr>
              <a:t>Modulus of Elasticity</a:t>
            </a:r>
            <a:endParaRPr lang="en-US" u="sng" dirty="0" smtClean="0"/>
          </a:p>
          <a:p>
            <a:pPr algn="l" rtl="0"/>
            <a:r>
              <a:rPr lang="en-US" b="1" u="sng" dirty="0" smtClean="0">
                <a:hlinkClick r:id="rId5" tooltip="estimations_of_composite_materials_properties"/>
              </a:rPr>
              <a:t>Shear modulus</a:t>
            </a:r>
            <a:endParaRPr lang="en-US" u="sng" dirty="0" smtClean="0"/>
          </a:p>
          <a:p>
            <a:pPr algn="l" rtl="0"/>
            <a:r>
              <a:rPr lang="en-US" b="1" u="sng" dirty="0" smtClean="0">
                <a:hlinkClick r:id="rId6" tooltip="estimations_of_composite_materials_properties"/>
              </a:rPr>
              <a:t>Poisson's ratio</a:t>
            </a:r>
            <a:endParaRPr lang="en-US" u="sng" dirty="0" smtClean="0"/>
          </a:p>
          <a:p>
            <a:pPr algn="l" rtl="0"/>
            <a:r>
              <a:rPr lang="en-US" b="1" u="sng" dirty="0" smtClean="0">
                <a:hlinkClick r:id="rId7" tooltip="estimations_of_composite_materials_properties"/>
              </a:rPr>
              <a:t>Tensile strength</a:t>
            </a:r>
            <a:endParaRPr lang="en-US" b="1" u="sng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866" y="2209089"/>
            <a:ext cx="6491643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43" y="1959731"/>
            <a:ext cx="11232107" cy="42499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01"/>
            <a:ext cx="12023677" cy="18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4843" y="365125"/>
            <a:ext cx="11682482" cy="1325563"/>
          </a:xfrm>
        </p:spPr>
        <p:txBody>
          <a:bodyPr/>
          <a:lstStyle/>
          <a:p>
            <a:pPr algn="ctr" rtl="0"/>
            <a:r>
              <a:rPr lang="en-US" dirty="0"/>
              <a:t>While the properties perpendicular to the laminar composite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3" y="1825624"/>
            <a:ext cx="11464117" cy="47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1069" y="191068"/>
            <a:ext cx="11791665" cy="6428095"/>
          </a:xfrm>
        </p:spPr>
        <p:txBody>
          <a:bodyPr/>
          <a:lstStyle/>
          <a:p>
            <a:pPr algn="l" rtl="0"/>
            <a:endParaRPr lang="ar-IQ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91068"/>
            <a:ext cx="11444572" cy="6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0252"/>
            <a:ext cx="12037324" cy="60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2" y="423080"/>
            <a:ext cx="11627892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88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1239</Words>
  <Application>Microsoft Office PowerPoint</Application>
  <PresentationFormat>شاشة عريضة</PresentationFormat>
  <Paragraphs>131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نسق Office</vt:lpstr>
      <vt:lpstr>Composite Materials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While the properties perpendicular to the laminar composite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Materials</dc:title>
  <dc:creator>fas</dc:creator>
  <cp:lastModifiedBy>fas</cp:lastModifiedBy>
  <cp:revision>60</cp:revision>
  <dcterms:created xsi:type="dcterms:W3CDTF">2022-10-03T05:59:54Z</dcterms:created>
  <dcterms:modified xsi:type="dcterms:W3CDTF">2023-01-06T23:50:46Z</dcterms:modified>
</cp:coreProperties>
</file>