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4" r:id="rId5"/>
    <p:sldId id="266" r:id="rId6"/>
    <p:sldId id="265" r:id="rId7"/>
    <p:sldId id="262" r:id="rId8"/>
    <p:sldId id="278" r:id="rId9"/>
    <p:sldId id="263" r:id="rId10"/>
    <p:sldId id="259" r:id="rId11"/>
    <p:sldId id="260" r:id="rId12"/>
    <p:sldId id="267" r:id="rId13"/>
    <p:sldId id="268" r:id="rId14"/>
    <p:sldId id="269" r:id="rId15"/>
    <p:sldId id="261"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384" autoAdjust="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406479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89056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3943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2721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348940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879E430-F521-4EC5-BDE0-5D76FACE633F}" type="datetimeFigureOut">
              <a:rPr lang="ar-IQ" smtClean="0"/>
              <a:t>01/06/1444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05988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879E430-F521-4EC5-BDE0-5D76FACE633F}" type="datetimeFigureOut">
              <a:rPr lang="ar-IQ" smtClean="0"/>
              <a:t>01/06/1444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8581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879E430-F521-4EC5-BDE0-5D76FACE633F}" type="datetimeFigureOut">
              <a:rPr lang="ar-IQ" smtClean="0"/>
              <a:t>01/06/1444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60370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79E430-F521-4EC5-BDE0-5D76FACE633F}" type="datetimeFigureOut">
              <a:rPr lang="ar-IQ" smtClean="0"/>
              <a:t>01/06/1444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74096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3879E430-F521-4EC5-BDE0-5D76FACE633F}" type="datetimeFigureOut">
              <a:rPr lang="ar-IQ" smtClean="0"/>
              <a:t>01/06/1444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330157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3879E430-F521-4EC5-BDE0-5D76FACE633F}" type="datetimeFigureOut">
              <a:rPr lang="ar-IQ" smtClean="0"/>
              <a:t>01/06/1444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A93E2F7-E197-4C73-9DE0-54DCB5A889E9}" type="slidenum">
              <a:rPr lang="ar-IQ" smtClean="0"/>
              <a:t>‹#›</a:t>
            </a:fld>
            <a:endParaRPr lang="ar-IQ"/>
          </a:p>
        </p:txBody>
      </p:sp>
    </p:spTree>
    <p:extLst>
      <p:ext uri="{BB962C8B-B14F-4D97-AF65-F5344CB8AC3E}">
        <p14:creationId xmlns:p14="http://schemas.microsoft.com/office/powerpoint/2010/main" val="151587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79E430-F521-4EC5-BDE0-5D76FACE633F}" type="datetimeFigureOut">
              <a:rPr lang="ar-IQ" smtClean="0"/>
              <a:t>01/06/1444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93E2F7-E197-4C73-9DE0-54DCB5A889E9}" type="slidenum">
              <a:rPr lang="ar-IQ" smtClean="0"/>
              <a:t>‹#›</a:t>
            </a:fld>
            <a:endParaRPr lang="ar-IQ"/>
          </a:p>
        </p:txBody>
      </p:sp>
    </p:spTree>
    <p:extLst>
      <p:ext uri="{BB962C8B-B14F-4D97-AF65-F5344CB8AC3E}">
        <p14:creationId xmlns:p14="http://schemas.microsoft.com/office/powerpoint/2010/main" val="13603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9724"/>
            <a:ext cx="9144000" cy="1074927"/>
          </a:xfrm>
        </p:spPr>
        <p:txBody>
          <a:bodyPr>
            <a:normAutofit fontScale="90000"/>
          </a:bodyPr>
          <a:lstStyle/>
          <a:p>
            <a:r>
              <a:rPr lang="en-US" sz="7200" dirty="0" smtClean="0"/>
              <a:t>Composite Materials</a:t>
            </a:r>
            <a:endParaRPr lang="ar-IQ" sz="7200" dirty="0"/>
          </a:p>
        </p:txBody>
      </p:sp>
      <p:sp>
        <p:nvSpPr>
          <p:cNvPr id="3" name="عنوان فرعي 2"/>
          <p:cNvSpPr>
            <a:spLocks noGrp="1"/>
          </p:cNvSpPr>
          <p:nvPr>
            <p:ph type="subTitle" idx="1"/>
          </p:nvPr>
        </p:nvSpPr>
        <p:spPr>
          <a:xfrm>
            <a:off x="1851546" y="5186149"/>
            <a:ext cx="9144000" cy="808630"/>
          </a:xfrm>
        </p:spPr>
        <p:txBody>
          <a:bodyPr>
            <a:normAutofit/>
          </a:bodyPr>
          <a:lstStyle/>
          <a:p>
            <a:r>
              <a:rPr lang="en-US" sz="4800" dirty="0" smtClean="0"/>
              <a:t>Dr. Abbas Hasan </a:t>
            </a:r>
            <a:r>
              <a:rPr lang="en-US" sz="4800" dirty="0" err="1" smtClean="0"/>
              <a:t>Faris</a:t>
            </a:r>
            <a:endParaRPr lang="ar-IQ" sz="4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10824"/>
            <a:ext cx="9949218" cy="3875325"/>
          </a:xfrm>
          <a:prstGeom prst="rect">
            <a:avLst/>
          </a:prstGeom>
        </p:spPr>
      </p:pic>
    </p:spTree>
    <p:extLst>
      <p:ext uri="{BB962C8B-B14F-4D97-AF65-F5344CB8AC3E}">
        <p14:creationId xmlns:p14="http://schemas.microsoft.com/office/powerpoint/2010/main" val="104524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2013" y="191069"/>
            <a:ext cx="11696130" cy="6523630"/>
          </a:xfrm>
        </p:spPr>
        <p:txBody>
          <a:bodyPr/>
          <a:lstStyle/>
          <a:p>
            <a:pPr algn="l" rtl="0"/>
            <a:r>
              <a:rPr lang="en-US" b="1" dirty="0" smtClean="0"/>
              <a:t>1.1 Major Applications</a:t>
            </a:r>
          </a:p>
          <a:p>
            <a:pPr algn="just" rtl="0"/>
            <a:r>
              <a:rPr lang="en-US" dirty="0" smtClean="0"/>
              <a:t>The </a:t>
            </a:r>
            <a:r>
              <a:rPr lang="en-US" dirty="0" err="1" smtClean="0"/>
              <a:t>prepreg</a:t>
            </a:r>
            <a:r>
              <a:rPr lang="en-US" dirty="0" smtClean="0"/>
              <a:t> lay-up process is widely used in the aerospace industry as well as for making prototype parts. Wing structures, </a:t>
            </a:r>
            <a:r>
              <a:rPr lang="en-US" dirty="0" err="1" smtClean="0"/>
              <a:t>radomes</a:t>
            </a:r>
            <a:r>
              <a:rPr lang="en-US" dirty="0" smtClean="0"/>
              <a:t>, yacht parts, and sporting goods are made using this process. </a:t>
            </a:r>
          </a:p>
        </p:txBody>
      </p:sp>
      <p:pic>
        <p:nvPicPr>
          <p:cNvPr id="5" name="صورة 4"/>
          <p:cNvPicPr>
            <a:picLocks noChangeAspect="1"/>
          </p:cNvPicPr>
          <p:nvPr/>
        </p:nvPicPr>
        <p:blipFill>
          <a:blip r:embed="rId2"/>
          <a:stretch>
            <a:fillRect/>
          </a:stretch>
        </p:blipFill>
        <p:spPr>
          <a:xfrm>
            <a:off x="2497540" y="2178381"/>
            <a:ext cx="7683690" cy="3784127"/>
          </a:xfrm>
          <a:prstGeom prst="rect">
            <a:avLst/>
          </a:prstGeom>
        </p:spPr>
      </p:pic>
      <p:sp>
        <p:nvSpPr>
          <p:cNvPr id="6" name="مستطيل 5"/>
          <p:cNvSpPr/>
          <p:nvPr/>
        </p:nvSpPr>
        <p:spPr>
          <a:xfrm>
            <a:off x="1460310" y="5962508"/>
            <a:ext cx="9976514" cy="646331"/>
          </a:xfrm>
          <a:prstGeom prst="rect">
            <a:avLst/>
          </a:prstGeom>
        </p:spPr>
        <p:txBody>
          <a:bodyPr wrap="square">
            <a:spAutoFit/>
          </a:bodyPr>
          <a:lstStyle/>
          <a:p>
            <a:pPr algn="l" rtl="0"/>
            <a:r>
              <a:rPr lang="en-US" dirty="0" smtClean="0"/>
              <a:t>Large glass/epoxy/honeycomb sandwich fairings for the Airbus 330/340 ﬂap tracks. (Courtesy of Marion Composites.)</a:t>
            </a:r>
            <a:endParaRPr lang="ar-IQ" dirty="0"/>
          </a:p>
        </p:txBody>
      </p:sp>
    </p:spTree>
    <p:extLst>
      <p:ext uri="{BB962C8B-B14F-4D97-AF65-F5344CB8AC3E}">
        <p14:creationId xmlns:p14="http://schemas.microsoft.com/office/powerpoint/2010/main" val="56239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1069" y="204716"/>
            <a:ext cx="11764369" cy="6455391"/>
          </a:xfrm>
        </p:spPr>
        <p:txBody>
          <a:bodyPr/>
          <a:lstStyle/>
          <a:p>
            <a:pPr algn="l" rtl="0"/>
            <a:r>
              <a:rPr lang="en-US" b="1" dirty="0" smtClean="0"/>
              <a:t>1.2 Basic Raw Materials</a:t>
            </a:r>
          </a:p>
          <a:p>
            <a:pPr algn="l" rtl="0"/>
            <a:r>
              <a:rPr lang="en-US" dirty="0"/>
              <a:t>1.2</a:t>
            </a:r>
            <a:r>
              <a:rPr lang="en-US" b="1" dirty="0">
                <a:solidFill>
                  <a:srgbClr val="0070C0"/>
                </a:solidFill>
              </a:rPr>
              <a:t>.1. Thermoset </a:t>
            </a:r>
            <a:r>
              <a:rPr lang="en-US" b="1" dirty="0" err="1" smtClean="0">
                <a:solidFill>
                  <a:srgbClr val="0070C0"/>
                </a:solidFill>
              </a:rPr>
              <a:t>Prepregs</a:t>
            </a:r>
            <a:endParaRPr lang="en-US" b="1" dirty="0" smtClean="0">
              <a:solidFill>
                <a:srgbClr val="0070C0"/>
              </a:solidFill>
            </a:endParaRPr>
          </a:p>
          <a:p>
            <a:pPr algn="just" rtl="0"/>
            <a:r>
              <a:rPr lang="en-US" dirty="0"/>
              <a:t>The most common resin used in thermoset </a:t>
            </a:r>
            <a:r>
              <a:rPr lang="en-US" dirty="0" err="1"/>
              <a:t>prepreg</a:t>
            </a:r>
            <a:r>
              <a:rPr lang="en-US" dirty="0"/>
              <a:t> materials is epoxy. </a:t>
            </a:r>
            <a:r>
              <a:rPr lang="en-US" dirty="0" smtClean="0"/>
              <a:t> Graphite/epoxy </a:t>
            </a:r>
            <a:r>
              <a:rPr lang="en-US" dirty="0" err="1" smtClean="0"/>
              <a:t>prepregs</a:t>
            </a:r>
            <a:r>
              <a:rPr lang="en-US" dirty="0" smtClean="0"/>
              <a:t> are the most commonly used materials for the </a:t>
            </a:r>
            <a:r>
              <a:rPr lang="en-US" dirty="0" err="1" smtClean="0"/>
              <a:t>prepreg</a:t>
            </a:r>
            <a:r>
              <a:rPr lang="en-US" dirty="0" smtClean="0"/>
              <a:t> lay-up process. Glass/epoxy and Kevlar/epoxy are also used but their use is much less than carbon/epoxy </a:t>
            </a:r>
            <a:r>
              <a:rPr lang="en-US" dirty="0" err="1" smtClean="0"/>
              <a:t>prepregs</a:t>
            </a:r>
            <a:r>
              <a:rPr lang="en-US" dirty="0" smtClean="0"/>
              <a:t>. The main reason is that carbon/epoxy is much lighter and stronger than other </a:t>
            </a:r>
            <a:r>
              <a:rPr lang="en-US" dirty="0" err="1" smtClean="0"/>
              <a:t>prepreg</a:t>
            </a:r>
            <a:r>
              <a:rPr lang="en-US" dirty="0" smtClean="0"/>
              <a:t> materials and provides greater mass savings in the component. </a:t>
            </a:r>
          </a:p>
          <a:p>
            <a:pPr algn="just" rtl="0"/>
            <a:r>
              <a:rPr lang="en-US" dirty="0" smtClean="0"/>
              <a:t>Because this process is widely used in the aerospace industry, where weight is a critical design factor, carbon ﬁber </a:t>
            </a:r>
            <a:r>
              <a:rPr lang="en-US" dirty="0" err="1" smtClean="0"/>
              <a:t>prepreg</a:t>
            </a:r>
            <a:r>
              <a:rPr lang="en-US" dirty="0" smtClean="0"/>
              <a:t> is the material of choice. Moreover, in terms of cost, there is no signiﬁcant price difference between carbon/epoxy </a:t>
            </a:r>
            <a:r>
              <a:rPr lang="en-US" dirty="0" err="1" smtClean="0"/>
              <a:t>prepregs</a:t>
            </a:r>
            <a:r>
              <a:rPr lang="en-US" dirty="0" smtClean="0"/>
              <a:t> and other </a:t>
            </a:r>
            <a:r>
              <a:rPr lang="en-US" dirty="0" err="1" smtClean="0"/>
              <a:t>prepregs</a:t>
            </a:r>
            <a:r>
              <a:rPr lang="en-US" dirty="0" smtClean="0"/>
              <a:t>.</a:t>
            </a:r>
          </a:p>
          <a:p>
            <a:pPr algn="just" rtl="0"/>
            <a:r>
              <a:rPr lang="en-US" dirty="0" smtClean="0"/>
              <a:t>Other than epoxy, high-temperature resins such as polyimides, </a:t>
            </a:r>
            <a:r>
              <a:rPr lang="en-US" dirty="0" err="1" smtClean="0"/>
              <a:t>polycyanate</a:t>
            </a:r>
            <a:r>
              <a:rPr lang="en-US" dirty="0" smtClean="0"/>
              <a:t>, and </a:t>
            </a:r>
            <a:r>
              <a:rPr lang="en-US" dirty="0" err="1" smtClean="0"/>
              <a:t>bismaleimide</a:t>
            </a:r>
            <a:r>
              <a:rPr lang="en-US" dirty="0" smtClean="0"/>
              <a:t> (BMI) are also used in </a:t>
            </a:r>
            <a:r>
              <a:rPr lang="en-US" dirty="0" err="1" smtClean="0"/>
              <a:t>prepreg</a:t>
            </a:r>
            <a:r>
              <a:rPr lang="en-US" dirty="0" smtClean="0"/>
              <a:t> systems.</a:t>
            </a:r>
            <a:endParaRPr lang="ar-IQ" dirty="0"/>
          </a:p>
        </p:txBody>
      </p:sp>
    </p:spTree>
    <p:extLst>
      <p:ext uri="{BB962C8B-B14F-4D97-AF65-F5344CB8AC3E}">
        <p14:creationId xmlns:p14="http://schemas.microsoft.com/office/powerpoint/2010/main" val="209380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3899" y="204716"/>
            <a:ext cx="11627892" cy="6291618"/>
          </a:xfrm>
        </p:spPr>
        <p:txBody>
          <a:bodyPr/>
          <a:lstStyle/>
          <a:p>
            <a:pPr algn="just" rtl="0"/>
            <a:r>
              <a:rPr lang="en-US" dirty="0"/>
              <a:t>These </a:t>
            </a:r>
            <a:r>
              <a:rPr lang="en-US" dirty="0" err="1"/>
              <a:t>prepregs</a:t>
            </a:r>
            <a:r>
              <a:rPr lang="en-US" dirty="0"/>
              <a:t> are generally stored in a low-temperature environment and have a limited shelf life. Room-temperature </a:t>
            </a:r>
            <a:r>
              <a:rPr lang="en-US" dirty="0" err="1"/>
              <a:t>prepregs</a:t>
            </a:r>
            <a:r>
              <a:rPr lang="en-US" dirty="0"/>
              <a:t> are also becoming available. Usually, the resin is partially cured to a tack-free state called B-staging. Several additives (e.g., ﬂame retardants, catalysts, and inhibitors) are added to meet various end-use properties and processing and handling needs. Thermoset </a:t>
            </a:r>
            <a:r>
              <a:rPr lang="en-US" dirty="0" err="1"/>
              <a:t>prepregs</a:t>
            </a:r>
            <a:r>
              <a:rPr lang="en-US" dirty="0"/>
              <a:t> require a longer process cycle time, typically in the range of 1 to 8 </a:t>
            </a:r>
            <a:r>
              <a:rPr lang="en-US" dirty="0" err="1"/>
              <a:t>hr</a:t>
            </a:r>
            <a:r>
              <a:rPr lang="en-US" dirty="0"/>
              <a:t> due to their slower kinetic reactions. Due to higher production needs, rapid-curing thermoset </a:t>
            </a:r>
            <a:r>
              <a:rPr lang="en-US" dirty="0" err="1"/>
              <a:t>prepregs</a:t>
            </a:r>
            <a:r>
              <a:rPr lang="en-US" dirty="0"/>
              <a:t> are being developed. Thermoset </a:t>
            </a:r>
            <a:r>
              <a:rPr lang="en-US" dirty="0" err="1"/>
              <a:t>prepregs</a:t>
            </a:r>
            <a:r>
              <a:rPr lang="en-US" dirty="0"/>
              <a:t> are more common and more widely used than thermoplastic </a:t>
            </a:r>
            <a:r>
              <a:rPr lang="en-US" dirty="0" err="1"/>
              <a:t>prepregs</a:t>
            </a:r>
            <a:r>
              <a:rPr lang="en-US" dirty="0"/>
              <a:t>. They are generally made by solvent impregnation and hot melt technology.</a:t>
            </a:r>
          </a:p>
        </p:txBody>
      </p:sp>
    </p:spTree>
    <p:extLst>
      <p:ext uri="{BB962C8B-B14F-4D97-AF65-F5344CB8AC3E}">
        <p14:creationId xmlns:p14="http://schemas.microsoft.com/office/powerpoint/2010/main" val="396539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3773" y="177420"/>
            <a:ext cx="11832609" cy="6428095"/>
          </a:xfrm>
        </p:spPr>
        <p:txBody>
          <a:bodyPr>
            <a:normAutofit fontScale="92500" lnSpcReduction="20000"/>
          </a:bodyPr>
          <a:lstStyle/>
          <a:p>
            <a:pPr algn="l" rtl="0"/>
            <a:r>
              <a:rPr lang="en-US" b="1" dirty="0">
                <a:solidFill>
                  <a:srgbClr val="0070C0"/>
                </a:solidFill>
              </a:rPr>
              <a:t>1.2.2 Thermoplastic </a:t>
            </a:r>
            <a:r>
              <a:rPr lang="en-US" b="1" dirty="0" err="1" smtClean="0">
                <a:solidFill>
                  <a:srgbClr val="0070C0"/>
                </a:solidFill>
              </a:rPr>
              <a:t>Prepregs</a:t>
            </a:r>
            <a:endParaRPr lang="en-US" b="1" dirty="0" smtClean="0">
              <a:solidFill>
                <a:srgbClr val="0070C0"/>
              </a:solidFill>
            </a:endParaRPr>
          </a:p>
          <a:p>
            <a:pPr algn="just" rtl="0"/>
            <a:r>
              <a:rPr lang="en-US" dirty="0"/>
              <a:t>Thermoplastic </a:t>
            </a:r>
            <a:r>
              <a:rPr lang="en-US" dirty="0" err="1"/>
              <a:t>prepregs</a:t>
            </a:r>
            <a:r>
              <a:rPr lang="en-US" dirty="0"/>
              <a:t> have an unlimited shelf life at room temperature and are generally processed at the melting temperature of the resin. The most common resins are nylon, </a:t>
            </a:r>
            <a:r>
              <a:rPr lang="en-US" dirty="0" err="1"/>
              <a:t>polyetheretherketone</a:t>
            </a:r>
            <a:r>
              <a:rPr lang="en-US" dirty="0"/>
              <a:t> (PEEK), </a:t>
            </a:r>
            <a:r>
              <a:rPr lang="en-US" dirty="0" err="1"/>
              <a:t>polyphe-nylene</a:t>
            </a:r>
            <a:r>
              <a:rPr lang="en-US" dirty="0"/>
              <a:t> sulﬁde, polyimide, etc. The process cycle time for thermoplastic com-</a:t>
            </a:r>
            <a:r>
              <a:rPr lang="en-US" dirty="0" err="1"/>
              <a:t>posites</a:t>
            </a:r>
            <a:r>
              <a:rPr lang="en-US" dirty="0"/>
              <a:t> is much faster than thermoset composites, in the range of a few minutes. It is a relatively new technology and provides several processing and design advantages over thermoset </a:t>
            </a:r>
            <a:r>
              <a:rPr lang="en-US" dirty="0" err="1"/>
              <a:t>prepregs</a:t>
            </a:r>
            <a:r>
              <a:rPr lang="en-US" dirty="0"/>
              <a:t>. The beneﬁts of </a:t>
            </a:r>
            <a:r>
              <a:rPr lang="en-US" dirty="0" err="1"/>
              <a:t>thermoplas</a:t>
            </a:r>
            <a:r>
              <a:rPr lang="en-US" dirty="0"/>
              <a:t>-tic </a:t>
            </a:r>
            <a:r>
              <a:rPr lang="en-US" dirty="0" err="1"/>
              <a:t>prepregs</a:t>
            </a:r>
            <a:r>
              <a:rPr lang="en-US" dirty="0"/>
              <a:t> are</a:t>
            </a:r>
            <a:r>
              <a:rPr lang="en-US" dirty="0" smtClean="0"/>
              <a:t>:</a:t>
            </a:r>
          </a:p>
          <a:p>
            <a:pPr marL="0" indent="0" algn="just" rtl="0">
              <a:buNone/>
            </a:pPr>
            <a:r>
              <a:rPr lang="en-US" dirty="0" smtClean="0"/>
              <a:t>• Recyclability</a:t>
            </a:r>
          </a:p>
          <a:p>
            <a:pPr marL="0" indent="0" algn="just" rtl="0">
              <a:buNone/>
            </a:pPr>
            <a:r>
              <a:rPr lang="en-US" dirty="0" smtClean="0"/>
              <a:t>• </a:t>
            </a:r>
            <a:r>
              <a:rPr lang="en-US" dirty="0"/>
              <a:t>Good solvent and chemical resistance</a:t>
            </a:r>
          </a:p>
          <a:p>
            <a:pPr marL="0" indent="0" algn="just" rtl="0">
              <a:buNone/>
            </a:pPr>
            <a:r>
              <a:rPr lang="en-US" dirty="0"/>
              <a:t>• Reduced process cycle time</a:t>
            </a:r>
          </a:p>
          <a:p>
            <a:pPr marL="0" indent="0" algn="just" rtl="0">
              <a:buNone/>
            </a:pPr>
            <a:r>
              <a:rPr lang="en-US" dirty="0"/>
              <a:t>• Higher toughness and impact resistance</a:t>
            </a:r>
          </a:p>
          <a:p>
            <a:pPr marL="0" indent="0" algn="just" rtl="0">
              <a:buNone/>
            </a:pPr>
            <a:r>
              <a:rPr lang="en-US" dirty="0"/>
              <a:t>• Indeﬁnite shelf </a:t>
            </a:r>
            <a:r>
              <a:rPr lang="en-US" dirty="0" smtClean="0"/>
              <a:t>life with no refrigeration</a:t>
            </a:r>
          </a:p>
          <a:p>
            <a:pPr marL="0" indent="0" algn="just" rtl="0">
              <a:buNone/>
            </a:pPr>
            <a:r>
              <a:rPr lang="en-US" dirty="0" smtClean="0"/>
              <a:t>• Reshaping and reforming ﬂexibility</a:t>
            </a:r>
          </a:p>
          <a:p>
            <a:pPr marL="0" indent="0" algn="just" rtl="0">
              <a:buNone/>
            </a:pPr>
            <a:r>
              <a:rPr lang="en-US" dirty="0" smtClean="0"/>
              <a:t>• Greater ﬂexibility for joining and assembly by fusion bonding and in situ consolidation</a:t>
            </a:r>
          </a:p>
          <a:p>
            <a:pPr marL="0" indent="0" algn="just" rtl="0">
              <a:buNone/>
            </a:pPr>
            <a:r>
              <a:rPr lang="en-US" dirty="0" smtClean="0"/>
              <a:t>• Better </a:t>
            </a:r>
            <a:r>
              <a:rPr lang="en-US" dirty="0" err="1" smtClean="0"/>
              <a:t>repairability</a:t>
            </a:r>
            <a:r>
              <a:rPr lang="en-US" dirty="0" smtClean="0"/>
              <a:t> potential</a:t>
            </a:r>
            <a:endParaRPr lang="ar-IQ" dirty="0"/>
          </a:p>
        </p:txBody>
      </p:sp>
    </p:spTree>
    <p:extLst>
      <p:ext uri="{BB962C8B-B14F-4D97-AF65-F5344CB8AC3E}">
        <p14:creationId xmlns:p14="http://schemas.microsoft.com/office/powerpoint/2010/main" val="395749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5661" y="259306"/>
            <a:ext cx="11709778" cy="6373505"/>
          </a:xfrm>
        </p:spPr>
        <p:txBody>
          <a:bodyPr/>
          <a:lstStyle/>
          <a:p>
            <a:pPr algn="just" rtl="0"/>
            <a:r>
              <a:rPr lang="en-US" dirty="0"/>
              <a:t>The disadvantages of thermoplastic </a:t>
            </a:r>
            <a:r>
              <a:rPr lang="en-US" dirty="0" err="1"/>
              <a:t>prepregs</a:t>
            </a:r>
            <a:r>
              <a:rPr lang="en-US" dirty="0"/>
              <a:t> are that they require higher temperatures and pressures for processing. They provide some processing difﬁculties because of their poor drape capabilities</a:t>
            </a:r>
            <a:r>
              <a:rPr lang="en-US" dirty="0" smtClean="0"/>
              <a:t>.</a:t>
            </a:r>
          </a:p>
          <a:p>
            <a:pPr algn="just" rtl="0"/>
            <a:r>
              <a:rPr lang="en-US" dirty="0"/>
              <a:t>Thermoplastic </a:t>
            </a:r>
            <a:r>
              <a:rPr lang="en-US" dirty="0" err="1"/>
              <a:t>prepregs</a:t>
            </a:r>
            <a:r>
              <a:rPr lang="en-US" dirty="0"/>
              <a:t> are manufactured by solvent impregnation and hot melt coating techniques similar to thermoset </a:t>
            </a:r>
            <a:r>
              <a:rPr lang="en-US" dirty="0" err="1"/>
              <a:t>prepreg</a:t>
            </a:r>
            <a:r>
              <a:rPr lang="en-US" dirty="0"/>
              <a:t> manufacturing. Solvent impregnation becomes difﬁcult because thermoplastics offer more chemical resistance.</a:t>
            </a:r>
            <a:endParaRPr lang="ar-IQ" dirty="0"/>
          </a:p>
        </p:txBody>
      </p:sp>
    </p:spTree>
    <p:extLst>
      <p:ext uri="{BB962C8B-B14F-4D97-AF65-F5344CB8AC3E}">
        <p14:creationId xmlns:p14="http://schemas.microsoft.com/office/powerpoint/2010/main" val="4383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641445" y="551224"/>
            <a:ext cx="11354937" cy="6163475"/>
          </a:xfrm>
          <a:prstGeom prst="rect">
            <a:avLst/>
          </a:prstGeom>
        </p:spPr>
      </p:pic>
    </p:spTree>
    <p:extLst>
      <p:ext uri="{BB962C8B-B14F-4D97-AF65-F5344CB8AC3E}">
        <p14:creationId xmlns:p14="http://schemas.microsoft.com/office/powerpoint/2010/main" val="401587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3773" y="191068"/>
            <a:ext cx="11778017" cy="6414447"/>
          </a:xfrm>
        </p:spPr>
        <p:txBody>
          <a:bodyPr>
            <a:normAutofit lnSpcReduction="10000"/>
          </a:bodyPr>
          <a:lstStyle/>
          <a:p>
            <a:pPr algn="l" rtl="0"/>
            <a:r>
              <a:rPr lang="en-US" sz="3600" b="1" dirty="0">
                <a:solidFill>
                  <a:srgbClr val="0070C0"/>
                </a:solidFill>
              </a:rPr>
              <a:t>Tooling </a:t>
            </a:r>
            <a:r>
              <a:rPr lang="en-US" sz="3600" b="1" dirty="0" smtClean="0">
                <a:solidFill>
                  <a:srgbClr val="0070C0"/>
                </a:solidFill>
              </a:rPr>
              <a:t>Requirements</a:t>
            </a:r>
          </a:p>
          <a:p>
            <a:pPr algn="just" rtl="0"/>
            <a:r>
              <a:rPr lang="en-US" dirty="0"/>
              <a:t>The tooling for the </a:t>
            </a:r>
            <a:r>
              <a:rPr lang="en-US" dirty="0" err="1"/>
              <a:t>prepreg</a:t>
            </a:r>
            <a:r>
              <a:rPr lang="en-US" dirty="0"/>
              <a:t> lay-up process is an open mold on which </a:t>
            </a:r>
            <a:r>
              <a:rPr lang="en-US" dirty="0" err="1"/>
              <a:t>prepregs</a:t>
            </a:r>
            <a:r>
              <a:rPr lang="en-US" dirty="0"/>
              <a:t> are laid in the desired fiber orientation and sequence. For prototype building purposes, tools are made by machining metals, woods, and plastics</a:t>
            </a:r>
            <a:r>
              <a:rPr lang="en-US" dirty="0" smtClean="0"/>
              <a:t>.</a:t>
            </a:r>
          </a:p>
          <a:p>
            <a:pPr algn="just" rtl="0"/>
            <a:r>
              <a:rPr lang="en-US" dirty="0"/>
              <a:t>For the manufacture of aerospace components, the tooling material is mostly the composite tooling material such as carbon/epoxy </a:t>
            </a:r>
            <a:r>
              <a:rPr lang="en-US" dirty="0" err="1"/>
              <a:t>prepregs</a:t>
            </a:r>
            <a:r>
              <a:rPr lang="en-US" dirty="0" smtClean="0"/>
              <a:t>.</a:t>
            </a:r>
          </a:p>
          <a:p>
            <a:pPr algn="just" rtl="0"/>
            <a:r>
              <a:rPr lang="en-US" sz="3600" b="1" dirty="0">
                <a:solidFill>
                  <a:srgbClr val="0070C0"/>
                </a:solidFill>
              </a:rPr>
              <a:t>Making of the </a:t>
            </a:r>
            <a:r>
              <a:rPr lang="en-US" sz="3600" b="1" dirty="0" smtClean="0">
                <a:solidFill>
                  <a:srgbClr val="0070C0"/>
                </a:solidFill>
              </a:rPr>
              <a:t>Part</a:t>
            </a:r>
          </a:p>
          <a:p>
            <a:pPr marL="514350" indent="-514350" algn="just" rtl="0">
              <a:buAutoNum type="arabicPeriod"/>
            </a:pPr>
            <a:r>
              <a:rPr lang="en-US" dirty="0" smtClean="0"/>
              <a:t>The </a:t>
            </a:r>
            <a:r>
              <a:rPr lang="en-US" dirty="0"/>
              <a:t>raw material for this process is </a:t>
            </a:r>
            <a:r>
              <a:rPr lang="en-US" dirty="0" err="1"/>
              <a:t>prepreg</a:t>
            </a:r>
            <a:r>
              <a:rPr lang="en-US" dirty="0"/>
              <a:t> material, which is kept </a:t>
            </a:r>
            <a:r>
              <a:rPr lang="en-US" dirty="0" smtClean="0"/>
              <a:t>refrigerated</a:t>
            </a:r>
            <a:r>
              <a:rPr lang="en-US" dirty="0"/>
              <a:t>. To make the composite part, </a:t>
            </a:r>
            <a:r>
              <a:rPr lang="en-US" dirty="0" err="1"/>
              <a:t>prepreg</a:t>
            </a:r>
            <a:r>
              <a:rPr lang="en-US" dirty="0"/>
              <a:t> is removed from the </a:t>
            </a:r>
            <a:r>
              <a:rPr lang="en-US" dirty="0" smtClean="0"/>
              <a:t>refrigerator </a:t>
            </a:r>
            <a:r>
              <a:rPr lang="en-US" dirty="0"/>
              <a:t>and brought slowly to room temperature</a:t>
            </a:r>
            <a:r>
              <a:rPr lang="en-US" dirty="0" smtClean="0"/>
              <a:t>.</a:t>
            </a:r>
          </a:p>
          <a:p>
            <a:pPr marL="0" indent="0" algn="just" rtl="0">
              <a:buNone/>
            </a:pPr>
            <a:r>
              <a:rPr lang="en-US" dirty="0"/>
              <a:t>2. Once the </a:t>
            </a:r>
            <a:r>
              <a:rPr lang="en-US" dirty="0" err="1"/>
              <a:t>prepreg</a:t>
            </a:r>
            <a:r>
              <a:rPr lang="en-US" dirty="0"/>
              <a:t> is brought to room temperature, it is cut to the desired </a:t>
            </a:r>
            <a:r>
              <a:rPr lang="en-US" dirty="0" smtClean="0"/>
              <a:t>length </a:t>
            </a:r>
            <a:r>
              <a:rPr lang="en-US" dirty="0"/>
              <a:t>and shape. Predominantly unidirectional fiber </a:t>
            </a:r>
            <a:r>
              <a:rPr lang="en-US" dirty="0" err="1"/>
              <a:t>prepregs</a:t>
            </a:r>
            <a:r>
              <a:rPr lang="en-US" dirty="0"/>
              <a:t> are used </a:t>
            </a:r>
            <a:r>
              <a:rPr lang="en-US" dirty="0" smtClean="0"/>
              <a:t>for </a:t>
            </a:r>
            <a:r>
              <a:rPr lang="en-US" dirty="0"/>
              <a:t>part fabrication. </a:t>
            </a:r>
            <a:endParaRPr lang="en-US" dirty="0" smtClean="0"/>
          </a:p>
          <a:p>
            <a:pPr marL="0" indent="0" algn="just" rtl="0">
              <a:buNone/>
            </a:pPr>
            <a:r>
              <a:rPr lang="en-US" dirty="0"/>
              <a:t>3. Part fabrication is done by laying the </a:t>
            </a:r>
            <a:r>
              <a:rPr lang="en-US" dirty="0" err="1"/>
              <a:t>prepregs</a:t>
            </a:r>
            <a:r>
              <a:rPr lang="en-US" dirty="0"/>
              <a:t> on top of an open mold. </a:t>
            </a:r>
            <a:r>
              <a:rPr lang="en-US" dirty="0" smtClean="0"/>
              <a:t>Release </a:t>
            </a:r>
            <a:r>
              <a:rPr lang="en-US" dirty="0"/>
              <a:t>agent is applied to the mold for easy removal of the part. </a:t>
            </a:r>
          </a:p>
          <a:p>
            <a:pPr algn="just" rtl="0"/>
            <a:endParaRPr lang="ar-IQ" dirty="0"/>
          </a:p>
        </p:txBody>
      </p:sp>
    </p:spTree>
    <p:extLst>
      <p:ext uri="{BB962C8B-B14F-4D97-AF65-F5344CB8AC3E}">
        <p14:creationId xmlns:p14="http://schemas.microsoft.com/office/powerpoint/2010/main" val="414518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77420"/>
            <a:ext cx="11887199" cy="6550925"/>
          </a:xfrm>
        </p:spPr>
        <p:txBody>
          <a:bodyPr/>
          <a:lstStyle/>
          <a:p>
            <a:pPr algn="just" rtl="0"/>
            <a:r>
              <a:rPr lang="en-US" dirty="0"/>
              <a:t>4. Vacuum bagging preparations are made as shown in Figure for curing </a:t>
            </a:r>
            <a:r>
              <a:rPr lang="en-US" dirty="0" smtClean="0"/>
              <a:t>and </a:t>
            </a:r>
            <a:r>
              <a:rPr lang="en-US" dirty="0"/>
              <a:t>consolidation of the part. The steps required for vacuum bagging are: </a:t>
            </a:r>
            <a:r>
              <a:rPr lang="en-US" dirty="0" smtClean="0"/>
              <a:t>Apply </a:t>
            </a:r>
            <a:r>
              <a:rPr lang="en-US" dirty="0"/>
              <a:t>release film, bleeder, barrier film, breather layer which allow </a:t>
            </a:r>
            <a:r>
              <a:rPr lang="en-US" dirty="0" smtClean="0"/>
              <a:t>entrapped </a:t>
            </a:r>
            <a:r>
              <a:rPr lang="en-US" dirty="0"/>
              <a:t>air, excess resins, and volatiles to escape. </a:t>
            </a:r>
            <a:r>
              <a:rPr lang="en-US" dirty="0" err="1"/>
              <a:t>Finaly</a:t>
            </a:r>
            <a:r>
              <a:rPr lang="en-US" dirty="0"/>
              <a:t>, apply the </a:t>
            </a:r>
            <a:r>
              <a:rPr lang="en-US" dirty="0" smtClean="0"/>
              <a:t>vacuum </a:t>
            </a:r>
            <a:r>
              <a:rPr lang="en-US" dirty="0"/>
              <a:t>bag,  which is connected to a vacuum hose for creating vacuum </a:t>
            </a:r>
            <a:r>
              <a:rPr lang="en-US" dirty="0" smtClean="0"/>
              <a:t>inside </a:t>
            </a:r>
            <a:r>
              <a:rPr lang="en-US" dirty="0"/>
              <a:t>the bag. </a:t>
            </a:r>
            <a:endParaRPr lang="en-US" dirty="0" smtClean="0"/>
          </a:p>
          <a:p>
            <a:pPr algn="just" rtl="0"/>
            <a:r>
              <a:rPr lang="en-US" dirty="0"/>
              <a:t>Once the part is cured, the vacuum bag is removed and the part is taken </a:t>
            </a:r>
            <a:r>
              <a:rPr lang="en-US" dirty="0" smtClean="0"/>
              <a:t>out</a:t>
            </a:r>
            <a:r>
              <a:rPr lang="en-US" dirty="0"/>
              <a:t>. </a:t>
            </a:r>
            <a:endParaRPr lang="ar-IQ" dirty="0"/>
          </a:p>
        </p:txBody>
      </p:sp>
      <p:pic>
        <p:nvPicPr>
          <p:cNvPr id="4" name="صورة 3"/>
          <p:cNvPicPr>
            <a:picLocks noChangeAspect="1"/>
          </p:cNvPicPr>
          <p:nvPr/>
        </p:nvPicPr>
        <p:blipFill>
          <a:blip r:embed="rId2"/>
          <a:stretch>
            <a:fillRect/>
          </a:stretch>
        </p:blipFill>
        <p:spPr>
          <a:xfrm>
            <a:off x="1037230" y="2770496"/>
            <a:ext cx="10549719" cy="3957849"/>
          </a:xfrm>
          <a:prstGeom prst="rect">
            <a:avLst/>
          </a:prstGeom>
        </p:spPr>
      </p:pic>
    </p:spTree>
    <p:extLst>
      <p:ext uri="{BB962C8B-B14F-4D97-AF65-F5344CB8AC3E}">
        <p14:creationId xmlns:p14="http://schemas.microsoft.com/office/powerpoint/2010/main" val="144238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2012" y="232012"/>
            <a:ext cx="11682484" cy="6332561"/>
          </a:xfrm>
        </p:spPr>
        <p:txBody>
          <a:bodyPr>
            <a:normAutofit/>
          </a:bodyPr>
          <a:lstStyle/>
          <a:p>
            <a:pPr algn="l" rtl="0"/>
            <a:r>
              <a:rPr lang="en-US" sz="3200" b="1" dirty="0">
                <a:solidFill>
                  <a:srgbClr val="0070C0"/>
                </a:solidFill>
              </a:rPr>
              <a:t>Methods of Applying Heat and </a:t>
            </a:r>
            <a:r>
              <a:rPr lang="en-US" sz="3200" b="1" dirty="0" smtClean="0">
                <a:solidFill>
                  <a:srgbClr val="0070C0"/>
                </a:solidFill>
              </a:rPr>
              <a:t>Pressure</a:t>
            </a:r>
          </a:p>
          <a:p>
            <a:pPr algn="just" rtl="0"/>
            <a:r>
              <a:rPr lang="en-US" dirty="0"/>
              <a:t>After lamination and bagging, the mold is placed inside an autoclave for </a:t>
            </a:r>
            <a:r>
              <a:rPr lang="en-US" dirty="0" smtClean="0"/>
              <a:t>curing </a:t>
            </a:r>
            <a:r>
              <a:rPr lang="en-US" dirty="0"/>
              <a:t>and consolidation. An autoclave, similar to a pressure vessel, can maintain the desired pressure and temperature inside the chamber for </a:t>
            </a:r>
            <a:r>
              <a:rPr lang="en-US" dirty="0" smtClean="0"/>
              <a:t>processing </a:t>
            </a:r>
            <a:r>
              <a:rPr lang="en-US" dirty="0"/>
              <a:t>of the composite. A typical cure cycle is shown in Figure below. </a:t>
            </a:r>
            <a:endParaRPr lang="en-US" dirty="0" smtClean="0"/>
          </a:p>
          <a:p>
            <a:pPr algn="just" rtl="0"/>
            <a:endParaRPr lang="ar-IQ" dirty="0"/>
          </a:p>
        </p:txBody>
      </p:sp>
      <p:pic>
        <p:nvPicPr>
          <p:cNvPr id="4" name="صورة 3"/>
          <p:cNvPicPr>
            <a:picLocks noChangeAspect="1"/>
          </p:cNvPicPr>
          <p:nvPr/>
        </p:nvPicPr>
        <p:blipFill>
          <a:blip r:embed="rId2"/>
          <a:stretch>
            <a:fillRect/>
          </a:stretch>
        </p:blipFill>
        <p:spPr>
          <a:xfrm>
            <a:off x="450377" y="2476317"/>
            <a:ext cx="10754436" cy="4197438"/>
          </a:xfrm>
          <a:prstGeom prst="rect">
            <a:avLst/>
          </a:prstGeom>
        </p:spPr>
      </p:pic>
    </p:spTree>
    <p:extLst>
      <p:ext uri="{BB962C8B-B14F-4D97-AF65-F5344CB8AC3E}">
        <p14:creationId xmlns:p14="http://schemas.microsoft.com/office/powerpoint/2010/main" val="123387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191068"/>
            <a:ext cx="11846257" cy="6441743"/>
          </a:xfrm>
        </p:spPr>
        <p:txBody>
          <a:bodyPr>
            <a:normAutofit fontScale="92500" lnSpcReduction="10000"/>
          </a:bodyPr>
          <a:lstStyle/>
          <a:p>
            <a:pPr marL="0" indent="0" algn="l" rtl="0">
              <a:buNone/>
            </a:pPr>
            <a:r>
              <a:rPr lang="en-US" dirty="0"/>
              <a:t>1. The pressure is created in two ways: using the vacuum bag as well as </a:t>
            </a:r>
            <a:r>
              <a:rPr lang="en-US" dirty="0" smtClean="0"/>
              <a:t>the </a:t>
            </a:r>
            <a:r>
              <a:rPr lang="en-US" dirty="0"/>
              <a:t>external pressure inside the autoclave.  </a:t>
            </a:r>
          </a:p>
          <a:p>
            <a:pPr marL="0" indent="0" algn="l" rtl="0">
              <a:buNone/>
            </a:pPr>
            <a:r>
              <a:rPr lang="en-US" dirty="0"/>
              <a:t>2. To create vacuum inside the bag, the nozzle in the bagging system is </a:t>
            </a:r>
            <a:r>
              <a:rPr lang="en-US" dirty="0" smtClean="0"/>
              <a:t>connected </a:t>
            </a:r>
            <a:r>
              <a:rPr lang="en-US" dirty="0"/>
              <a:t>to the vacuum pump using a hose. The vacuum pump </a:t>
            </a:r>
            <a:r>
              <a:rPr lang="en-US" dirty="0" smtClean="0"/>
              <a:t>generates </a:t>
            </a:r>
            <a:r>
              <a:rPr lang="en-US" dirty="0"/>
              <a:t>the desired vacuum.  External pressure inside the autoclave is </a:t>
            </a:r>
            <a:r>
              <a:rPr lang="en-US" dirty="0" smtClean="0"/>
              <a:t>created </a:t>
            </a:r>
            <a:r>
              <a:rPr lang="en-US" dirty="0"/>
              <a:t>by injecting pressurized air or nitrogen. </a:t>
            </a:r>
            <a:endParaRPr lang="en-US" dirty="0" smtClean="0"/>
          </a:p>
          <a:p>
            <a:pPr marL="0" indent="0" algn="l" rtl="0">
              <a:buNone/>
            </a:pPr>
            <a:r>
              <a:rPr lang="en-US" dirty="0"/>
              <a:t>3. the external pressure outside the bag and the vacuum inside the bag </a:t>
            </a:r>
            <a:r>
              <a:rPr lang="en-US" dirty="0" smtClean="0"/>
              <a:t>creates </a:t>
            </a:r>
            <a:r>
              <a:rPr lang="en-US" dirty="0"/>
              <a:t>sufficient pressure to compact the laminate against the mold and </a:t>
            </a:r>
            <a:r>
              <a:rPr lang="en-US" dirty="0" smtClean="0"/>
              <a:t>create </a:t>
            </a:r>
            <a:r>
              <a:rPr lang="en-US" dirty="0"/>
              <a:t>intimate contact between each </a:t>
            </a:r>
            <a:r>
              <a:rPr lang="en-US" dirty="0" err="1"/>
              <a:t>laye</a:t>
            </a:r>
            <a:r>
              <a:rPr lang="en-US" dirty="0"/>
              <a:t>. </a:t>
            </a:r>
          </a:p>
          <a:p>
            <a:pPr marL="0" indent="0" algn="l" rtl="0">
              <a:buNone/>
            </a:pPr>
            <a:r>
              <a:rPr lang="en-US" dirty="0"/>
              <a:t>4. The heat for curing comes from heated air or nitrogen. The pressurized </a:t>
            </a:r>
            <a:r>
              <a:rPr lang="en-US" dirty="0" smtClean="0"/>
              <a:t>gas </a:t>
            </a:r>
            <a:r>
              <a:rPr lang="en-US" dirty="0"/>
              <a:t>supplied to the chamber comes heated to increase the temperature </a:t>
            </a:r>
            <a:r>
              <a:rPr lang="en-US" dirty="0" smtClean="0"/>
              <a:t>inside </a:t>
            </a:r>
            <a:r>
              <a:rPr lang="en-US" dirty="0"/>
              <a:t>the autoclave</a:t>
            </a:r>
            <a:r>
              <a:rPr lang="en-US" dirty="0" smtClean="0"/>
              <a:t>.</a:t>
            </a:r>
          </a:p>
          <a:p>
            <a:pPr marL="0" indent="0" algn="l" rtl="0">
              <a:buNone/>
            </a:pPr>
            <a:r>
              <a:rPr lang="en-US" dirty="0"/>
              <a:t>5. As shown in Figure , vacuum is applied in the bagging system first and </a:t>
            </a:r>
            <a:r>
              <a:rPr lang="en-US" dirty="0" smtClean="0"/>
              <a:t>then </a:t>
            </a:r>
            <a:r>
              <a:rPr lang="en-US" dirty="0"/>
              <a:t>the temperature is raised to a level to increase the resin flow. The </a:t>
            </a:r>
            <a:r>
              <a:rPr lang="en-US" dirty="0" smtClean="0"/>
              <a:t>heating </a:t>
            </a:r>
            <a:r>
              <a:rPr lang="en-US" dirty="0"/>
              <a:t>rate is usually 2°C/min to 4°C/min. After dwelling for some time </a:t>
            </a:r>
            <a:r>
              <a:rPr lang="en-US" dirty="0" smtClean="0"/>
              <a:t>at </a:t>
            </a:r>
            <a:r>
              <a:rPr lang="en-US" dirty="0"/>
              <a:t>the dwell temperature, the temperature is further raised to another level </a:t>
            </a:r>
            <a:r>
              <a:rPr lang="en-US" dirty="0" smtClean="0"/>
              <a:t>for </a:t>
            </a:r>
            <a:r>
              <a:rPr lang="en-US" dirty="0"/>
              <a:t>curing of the composites. During this stage, pressure is applied to the </a:t>
            </a:r>
            <a:r>
              <a:rPr lang="en-US" dirty="0" smtClean="0"/>
              <a:t>outside </a:t>
            </a:r>
            <a:r>
              <a:rPr lang="en-US" dirty="0"/>
              <a:t>of the bagging system and maintained for about 2 </a:t>
            </a:r>
            <a:r>
              <a:rPr lang="en-US" dirty="0" err="1"/>
              <a:t>hr</a:t>
            </a:r>
            <a:r>
              <a:rPr lang="en-US" dirty="0"/>
              <a:t>, depending </a:t>
            </a:r>
            <a:r>
              <a:rPr lang="en-US" dirty="0" smtClean="0"/>
              <a:t>on </a:t>
            </a:r>
            <a:r>
              <a:rPr lang="en-US" dirty="0"/>
              <a:t>the requirements. </a:t>
            </a:r>
            <a:endParaRPr lang="ar-IQ" dirty="0"/>
          </a:p>
        </p:txBody>
      </p:sp>
    </p:spTree>
    <p:extLst>
      <p:ext uri="{BB962C8B-B14F-4D97-AF65-F5344CB8AC3E}">
        <p14:creationId xmlns:p14="http://schemas.microsoft.com/office/powerpoint/2010/main" val="60617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77420"/>
            <a:ext cx="11818961" cy="6441743"/>
          </a:xfrm>
        </p:spPr>
        <p:txBody>
          <a:bodyPr/>
          <a:lstStyle/>
          <a:p>
            <a:pPr algn="l" rtl="0"/>
            <a:r>
              <a:rPr lang="en-US" sz="3200" b="1" u="sng" dirty="0" smtClean="0">
                <a:solidFill>
                  <a:srgbClr val="002060"/>
                </a:solidFill>
              </a:rPr>
              <a:t>Composites Manufacturing Processes</a:t>
            </a:r>
          </a:p>
          <a:p>
            <a:pPr algn="just" rtl="0"/>
            <a:r>
              <a:rPr lang="en-US" dirty="0" smtClean="0"/>
              <a:t>Composites manufacturing processes can be broadly subdivided into two main manufacturing categories: manufacturing processes for thermoset composites and manufacturing processes for thermoplastic composites. In terms of commercial applications, thermoset composite parts dominate the composite market. About 75% of all composite products are made from thermoset resins. Thermoset composite processes are much more mature than their thermoplastic counterparts mainly because of the widespread use of thermoset composites as well as their advantages over thermoplastic composite processing techniques. The ﬁrst use of thermoset composites (glass ﬁber with unsaturated polyester) occurred in the early 1940s, whereas the use of thermoplastic composites came much later.</a:t>
            </a:r>
            <a:endParaRPr lang="ar-IQ" dirty="0"/>
          </a:p>
        </p:txBody>
      </p:sp>
    </p:spTree>
    <p:extLst>
      <p:ext uri="{BB962C8B-B14F-4D97-AF65-F5344CB8AC3E}">
        <p14:creationId xmlns:p14="http://schemas.microsoft.com/office/powerpoint/2010/main" val="2414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91069"/>
            <a:ext cx="11791665" cy="6482686"/>
          </a:xfrm>
        </p:spPr>
        <p:txBody>
          <a:bodyPr/>
          <a:lstStyle/>
          <a:p>
            <a:pPr algn="l" rtl="0"/>
            <a:r>
              <a:rPr lang="en-US" dirty="0"/>
              <a:t>Therefore, one can calculate the heat transfer to the autoclave as: </a:t>
            </a:r>
          </a:p>
          <a:p>
            <a:pPr algn="l" rtl="0"/>
            <a:r>
              <a:rPr lang="en-US" dirty="0"/>
              <a:t>Q = </a:t>
            </a:r>
            <a:r>
              <a:rPr lang="en-US" dirty="0" err="1"/>
              <a:t>Q̇Δt</a:t>
            </a:r>
            <a:r>
              <a:rPr lang="en-US" dirty="0"/>
              <a:t> </a:t>
            </a:r>
          </a:p>
          <a:p>
            <a:pPr algn="l" rtl="0"/>
            <a:r>
              <a:rPr lang="en-US" dirty="0"/>
              <a:t>𝑄 = 𝑀𝐶𝑝𝛥𝑇 </a:t>
            </a:r>
          </a:p>
          <a:p>
            <a:pPr algn="l" rtl="0"/>
            <a:r>
              <a:rPr lang="en-US" dirty="0"/>
              <a:t>Where 𝑄̇ is the heat power, </a:t>
            </a:r>
            <a:r>
              <a:rPr lang="en-US" dirty="0" err="1"/>
              <a:t>Δt</a:t>
            </a:r>
            <a:r>
              <a:rPr lang="en-US" dirty="0"/>
              <a:t> is the time to increase the temperature of </a:t>
            </a:r>
            <a:r>
              <a:rPr lang="en-US" dirty="0" smtClean="0"/>
              <a:t>the </a:t>
            </a:r>
            <a:r>
              <a:rPr lang="en-US" dirty="0"/>
              <a:t>autoclave by ΔT = 1ºC, </a:t>
            </a:r>
            <a:r>
              <a:rPr lang="en-US" dirty="0" err="1"/>
              <a:t>Cp</a:t>
            </a:r>
            <a:r>
              <a:rPr lang="en-US" dirty="0"/>
              <a:t> is the specific heat of </a:t>
            </a:r>
            <a:r>
              <a:rPr lang="en-US" dirty="0" err="1"/>
              <a:t>autoclve</a:t>
            </a:r>
            <a:r>
              <a:rPr lang="en-US" dirty="0"/>
              <a:t> material, </a:t>
            </a:r>
            <a:r>
              <a:rPr lang="en-US" dirty="0" smtClean="0"/>
              <a:t>and </a:t>
            </a:r>
            <a:r>
              <a:rPr lang="en-US" dirty="0"/>
              <a:t>M is the mass of the autoclave</a:t>
            </a:r>
            <a:r>
              <a:rPr lang="en-US" dirty="0" smtClean="0"/>
              <a:t>.</a:t>
            </a:r>
          </a:p>
          <a:p>
            <a:pPr algn="l" rtl="0"/>
            <a:r>
              <a:rPr lang="en-US" sz="3600" b="1" dirty="0">
                <a:solidFill>
                  <a:srgbClr val="0070C0"/>
                </a:solidFill>
              </a:rPr>
              <a:t>Example  </a:t>
            </a:r>
          </a:p>
          <a:p>
            <a:pPr algn="just" rtl="0"/>
            <a:r>
              <a:rPr lang="en-US" dirty="0"/>
              <a:t>Calculate the time required to heat an autoclave made of welded steel by </a:t>
            </a:r>
            <a:r>
              <a:rPr lang="en-US" dirty="0" smtClean="0"/>
              <a:t>1 </a:t>
            </a:r>
            <a:r>
              <a:rPr lang="en-US" dirty="0"/>
              <a:t>ºC. The autoclave is cylindrical tube with volume 0.94 m3. The heater </a:t>
            </a:r>
            <a:r>
              <a:rPr lang="en-US" dirty="0" smtClean="0"/>
              <a:t>power </a:t>
            </a:r>
            <a:r>
              <a:rPr lang="en-US" dirty="0"/>
              <a:t>supplied to the </a:t>
            </a:r>
            <a:r>
              <a:rPr lang="en-US" dirty="0" err="1"/>
              <a:t>autoclve</a:t>
            </a:r>
            <a:r>
              <a:rPr lang="en-US" dirty="0"/>
              <a:t> was 50 kW. Given that ρ of steel is 7800 </a:t>
            </a:r>
            <a:r>
              <a:rPr lang="en-US" dirty="0" smtClean="0"/>
              <a:t>kg/m3 </a:t>
            </a:r>
            <a:r>
              <a:rPr lang="en-US" dirty="0"/>
              <a:t>and </a:t>
            </a:r>
            <a:r>
              <a:rPr lang="en-US" dirty="0" err="1"/>
              <a:t>Cp</a:t>
            </a:r>
            <a:r>
              <a:rPr lang="en-US" dirty="0"/>
              <a:t> is 460 J/kg ºC. </a:t>
            </a:r>
            <a:endParaRPr lang="ar-IQ" dirty="0"/>
          </a:p>
        </p:txBody>
      </p:sp>
    </p:spTree>
    <p:extLst>
      <p:ext uri="{BB962C8B-B14F-4D97-AF65-F5344CB8AC3E}">
        <p14:creationId xmlns:p14="http://schemas.microsoft.com/office/powerpoint/2010/main" val="21095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4716" y="177421"/>
            <a:ext cx="11805314" cy="6509982"/>
          </a:xfrm>
        </p:spPr>
        <p:txBody>
          <a:bodyPr/>
          <a:lstStyle/>
          <a:p>
            <a:pPr algn="l" rtl="0"/>
            <a:r>
              <a:rPr lang="en-US" sz="3600" b="1" dirty="0">
                <a:solidFill>
                  <a:srgbClr val="0070C0"/>
                </a:solidFill>
              </a:rPr>
              <a:t>Solution</a:t>
            </a:r>
            <a:r>
              <a:rPr lang="en-US" dirty="0"/>
              <a:t> </a:t>
            </a:r>
          </a:p>
          <a:p>
            <a:pPr algn="l" rtl="0"/>
            <a:r>
              <a:rPr lang="en-US" dirty="0"/>
              <a:t>M = </a:t>
            </a:r>
            <a:r>
              <a:rPr lang="el-GR" dirty="0"/>
              <a:t>ρ * </a:t>
            </a:r>
            <a:r>
              <a:rPr lang="en-US" dirty="0"/>
              <a:t>V </a:t>
            </a:r>
          </a:p>
          <a:p>
            <a:pPr algn="l" rtl="0"/>
            <a:r>
              <a:rPr lang="en-US" dirty="0"/>
              <a:t>M = 7800 * 0.94 </a:t>
            </a:r>
          </a:p>
          <a:p>
            <a:pPr algn="l" rtl="0"/>
            <a:r>
              <a:rPr lang="en-US" dirty="0"/>
              <a:t>     = 7,351 kg </a:t>
            </a:r>
          </a:p>
          <a:p>
            <a:pPr algn="l" rtl="0"/>
            <a:r>
              <a:rPr lang="en-US" dirty="0"/>
              <a:t>Q̇</a:t>
            </a:r>
            <a:r>
              <a:rPr lang="el-GR" dirty="0"/>
              <a:t>Δ</a:t>
            </a:r>
            <a:r>
              <a:rPr lang="en-US" dirty="0"/>
              <a:t>t = 𝑀𝐶𝑝𝛥𝑇 </a:t>
            </a:r>
          </a:p>
          <a:p>
            <a:pPr algn="l" rtl="0"/>
            <a:r>
              <a:rPr lang="en-US" dirty="0"/>
              <a:t> </a:t>
            </a:r>
            <a:r>
              <a:rPr lang="el-GR" dirty="0"/>
              <a:t>Δ</a:t>
            </a:r>
            <a:r>
              <a:rPr lang="en-US" dirty="0"/>
              <a:t>t = 𝑀𝐶𝑝 </a:t>
            </a:r>
            <a:r>
              <a:rPr lang="en-US" dirty="0" smtClean="0"/>
              <a:t>𝛥𝑇/</a:t>
            </a:r>
            <a:r>
              <a:rPr lang="en-US" dirty="0"/>
              <a:t> </a:t>
            </a:r>
            <a:r>
              <a:rPr lang="en-US" dirty="0" smtClean="0"/>
              <a:t>Q</a:t>
            </a:r>
          </a:p>
          <a:p>
            <a:pPr algn="l" rtl="0"/>
            <a:r>
              <a:rPr lang="el-GR" dirty="0"/>
              <a:t>Δ</a:t>
            </a:r>
            <a:r>
              <a:rPr lang="en-US" dirty="0"/>
              <a:t>t = 7351 ∗ 460 ∗ 1/50 ∗ 1000 = 67.6 𝑠𝑒𝑐𝑜𝑛𝑑𝑠</a:t>
            </a:r>
          </a:p>
        </p:txBody>
      </p:sp>
    </p:spTree>
    <p:extLst>
      <p:ext uri="{BB962C8B-B14F-4D97-AF65-F5344CB8AC3E}">
        <p14:creationId xmlns:p14="http://schemas.microsoft.com/office/powerpoint/2010/main" val="91911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1069" y="191069"/>
            <a:ext cx="11818961" cy="6469038"/>
          </a:xfrm>
        </p:spPr>
        <p:txBody>
          <a:bodyPr>
            <a:normAutofit/>
          </a:bodyPr>
          <a:lstStyle/>
          <a:p>
            <a:pPr algn="l" rtl="0"/>
            <a:r>
              <a:rPr lang="en-US" sz="3600" b="1" dirty="0">
                <a:solidFill>
                  <a:srgbClr val="0070C0"/>
                </a:solidFill>
              </a:rPr>
              <a:t>Typical Manufacturing </a:t>
            </a:r>
            <a:r>
              <a:rPr lang="en-US" sz="3600" b="1" dirty="0" smtClean="0">
                <a:solidFill>
                  <a:srgbClr val="0070C0"/>
                </a:solidFill>
              </a:rPr>
              <a:t>Challenges</a:t>
            </a:r>
          </a:p>
          <a:p>
            <a:pPr algn="l" rtl="0"/>
            <a:r>
              <a:rPr lang="en-US" dirty="0"/>
              <a:t>1. Maintaining accurate fiber orientations in the part is difficult because </a:t>
            </a:r>
            <a:r>
              <a:rPr lang="en-US" dirty="0" err="1" smtClean="0"/>
              <a:t>prepregs</a:t>
            </a:r>
            <a:r>
              <a:rPr lang="en-US" dirty="0" smtClean="0"/>
              <a:t> </a:t>
            </a:r>
            <a:r>
              <a:rPr lang="en-US" dirty="0"/>
              <a:t>are laid down by hand.  </a:t>
            </a:r>
          </a:p>
          <a:p>
            <a:pPr algn="l" rtl="0"/>
            <a:r>
              <a:rPr lang="en-US" dirty="0"/>
              <a:t>2. Obtaining void-free parts is a challenge during this process. Voids are </a:t>
            </a:r>
            <a:r>
              <a:rPr lang="en-US" dirty="0" smtClean="0"/>
              <a:t>caused </a:t>
            </a:r>
            <a:r>
              <a:rPr lang="en-US" dirty="0"/>
              <a:t>by entrapped air between layers. </a:t>
            </a:r>
          </a:p>
          <a:p>
            <a:pPr algn="l" rtl="0"/>
            <a:r>
              <a:rPr lang="en-US" dirty="0"/>
              <a:t>3. Achieving warpage- or distortion-free parts during the </a:t>
            </a:r>
            <a:r>
              <a:rPr lang="en-US" dirty="0" err="1"/>
              <a:t>prepreg</a:t>
            </a:r>
            <a:r>
              <a:rPr lang="en-US" dirty="0"/>
              <a:t> lay-up </a:t>
            </a:r>
            <a:r>
              <a:rPr lang="en-US" dirty="0" smtClean="0"/>
              <a:t>process </a:t>
            </a:r>
            <a:r>
              <a:rPr lang="en-US" dirty="0"/>
              <a:t>is challenging. Warpage is caused by built-in residual stresses </a:t>
            </a:r>
            <a:r>
              <a:rPr lang="en-US" dirty="0" smtClean="0"/>
              <a:t>during </a:t>
            </a:r>
            <a:r>
              <a:rPr lang="en-US" dirty="0"/>
              <a:t>processing.</a:t>
            </a:r>
            <a:endParaRPr lang="ar-IQ" dirty="0"/>
          </a:p>
        </p:txBody>
      </p:sp>
    </p:spTree>
    <p:extLst>
      <p:ext uri="{BB962C8B-B14F-4D97-AF65-F5344CB8AC3E}">
        <p14:creationId xmlns:p14="http://schemas.microsoft.com/office/powerpoint/2010/main" val="367966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77421"/>
            <a:ext cx="11737075" cy="6523630"/>
          </a:xfrm>
        </p:spPr>
        <p:txBody>
          <a:bodyPr/>
          <a:lstStyle/>
          <a:p>
            <a:pPr algn="l" rtl="0"/>
            <a:r>
              <a:rPr lang="en-US" sz="3600" b="1" dirty="0">
                <a:solidFill>
                  <a:srgbClr val="0070C0"/>
                </a:solidFill>
              </a:rPr>
              <a:t>Advantages of the </a:t>
            </a:r>
            <a:r>
              <a:rPr lang="en-US" sz="3600" b="1" dirty="0" err="1">
                <a:solidFill>
                  <a:srgbClr val="0070C0"/>
                </a:solidFill>
              </a:rPr>
              <a:t>Prepreg</a:t>
            </a:r>
            <a:r>
              <a:rPr lang="en-US" sz="3600" b="1" dirty="0">
                <a:solidFill>
                  <a:srgbClr val="0070C0"/>
                </a:solidFill>
              </a:rPr>
              <a:t> Lay-Up </a:t>
            </a:r>
            <a:r>
              <a:rPr lang="en-US" sz="3600" b="1" dirty="0" smtClean="0">
                <a:solidFill>
                  <a:srgbClr val="0070C0"/>
                </a:solidFill>
              </a:rPr>
              <a:t>Process</a:t>
            </a:r>
          </a:p>
          <a:p>
            <a:pPr algn="l" rtl="0"/>
            <a:r>
              <a:rPr lang="en-US" dirty="0"/>
              <a:t>1. It allows production of high fiber volume fraction (more than 60%) </a:t>
            </a:r>
            <a:r>
              <a:rPr lang="en-US" dirty="0" smtClean="0"/>
              <a:t>composite </a:t>
            </a:r>
            <a:r>
              <a:rPr lang="en-US" dirty="0"/>
              <a:t>parts because of the use of </a:t>
            </a:r>
            <a:r>
              <a:rPr lang="en-US" dirty="0" err="1"/>
              <a:t>prepregs</a:t>
            </a:r>
            <a:r>
              <a:rPr lang="en-US" dirty="0"/>
              <a:t>. </a:t>
            </a:r>
            <a:r>
              <a:rPr lang="en-US" dirty="0" err="1"/>
              <a:t>Prepregs</a:t>
            </a:r>
            <a:r>
              <a:rPr lang="en-US" dirty="0"/>
              <a:t> usually have </a:t>
            </a:r>
            <a:r>
              <a:rPr lang="en-US" dirty="0" smtClean="0"/>
              <a:t>more </a:t>
            </a:r>
            <a:r>
              <a:rPr lang="en-US" dirty="0"/>
              <a:t>than 60% fiber volume fraction. </a:t>
            </a:r>
          </a:p>
          <a:p>
            <a:pPr algn="l" rtl="0"/>
            <a:r>
              <a:rPr lang="en-US" dirty="0"/>
              <a:t>2. Simple to complex parts can be easily manufactured using this process. </a:t>
            </a:r>
            <a:r>
              <a:rPr lang="en-US" dirty="0" smtClean="0"/>
              <a:t>3</a:t>
            </a:r>
            <a:r>
              <a:rPr lang="en-US" dirty="0"/>
              <a:t>. This process is very suitable for making prototype parts. It has the </a:t>
            </a:r>
            <a:r>
              <a:rPr lang="en-US" dirty="0" smtClean="0"/>
              <a:t>advantage </a:t>
            </a:r>
            <a:r>
              <a:rPr lang="en-US" dirty="0"/>
              <a:t>of low tooling cost but the process requires high capital </a:t>
            </a:r>
            <a:r>
              <a:rPr lang="en-US" dirty="0" smtClean="0"/>
              <a:t>investment </a:t>
            </a:r>
            <a:r>
              <a:rPr lang="en-US" dirty="0"/>
              <a:t>for the autoclave. </a:t>
            </a:r>
          </a:p>
          <a:p>
            <a:pPr algn="l" rtl="0"/>
            <a:r>
              <a:rPr lang="en-US" dirty="0"/>
              <a:t>4. Very strong and stiff parts can be fabricated using this process</a:t>
            </a:r>
            <a:r>
              <a:rPr lang="en-US" dirty="0" smtClean="0"/>
              <a:t>.</a:t>
            </a:r>
          </a:p>
          <a:p>
            <a:pPr algn="l" rtl="0"/>
            <a:r>
              <a:rPr lang="en-US" sz="3600" b="1" dirty="0">
                <a:solidFill>
                  <a:srgbClr val="0070C0"/>
                </a:solidFill>
              </a:rPr>
              <a:t>Limitations of the </a:t>
            </a:r>
            <a:r>
              <a:rPr lang="en-US" sz="3600" b="1" dirty="0" err="1">
                <a:solidFill>
                  <a:srgbClr val="0070C0"/>
                </a:solidFill>
              </a:rPr>
              <a:t>Prepreg</a:t>
            </a:r>
            <a:r>
              <a:rPr lang="en-US" sz="3600" b="1" dirty="0">
                <a:solidFill>
                  <a:srgbClr val="0070C0"/>
                </a:solidFill>
              </a:rPr>
              <a:t> Lay-Up Process </a:t>
            </a:r>
          </a:p>
          <a:p>
            <a:pPr algn="l" rtl="0"/>
            <a:r>
              <a:rPr lang="en-US" dirty="0"/>
              <a:t>1. It is very labor intensive and is not suitable for high-volume pro </a:t>
            </a:r>
            <a:r>
              <a:rPr lang="en-US" dirty="0" err="1" smtClean="0"/>
              <a:t>duction</a:t>
            </a:r>
            <a:r>
              <a:rPr lang="en-US" dirty="0" smtClean="0"/>
              <a:t> </a:t>
            </a:r>
            <a:r>
              <a:rPr lang="en-US" dirty="0"/>
              <a:t>applications. </a:t>
            </a:r>
          </a:p>
          <a:p>
            <a:pPr algn="l" rtl="0"/>
            <a:r>
              <a:rPr lang="en-US" dirty="0"/>
              <a:t>2. The parts produced by the </a:t>
            </a:r>
            <a:r>
              <a:rPr lang="en-US" dirty="0" err="1"/>
              <a:t>prepreg</a:t>
            </a:r>
            <a:r>
              <a:rPr lang="en-US" dirty="0"/>
              <a:t> lay-up process are expensive.</a:t>
            </a:r>
            <a:endParaRPr lang="ar-IQ" dirty="0"/>
          </a:p>
        </p:txBody>
      </p:sp>
    </p:spTree>
    <p:extLst>
      <p:ext uri="{BB962C8B-B14F-4D97-AF65-F5344CB8AC3E}">
        <p14:creationId xmlns:p14="http://schemas.microsoft.com/office/powerpoint/2010/main" val="159946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4716" y="232012"/>
            <a:ext cx="11778018" cy="6373504"/>
          </a:xfrm>
        </p:spPr>
        <p:txBody>
          <a:bodyPr>
            <a:normAutofit fontScale="92500" lnSpcReduction="20000"/>
          </a:bodyPr>
          <a:lstStyle/>
          <a:p>
            <a:pPr algn="l" rtl="0"/>
            <a:r>
              <a:rPr lang="en-US" sz="3200" b="1" u="sng" dirty="0" smtClean="0">
                <a:solidFill>
                  <a:srgbClr val="002060"/>
                </a:solidFill>
              </a:rPr>
              <a:t> Manufacturing Processes for Thermoset Composites</a:t>
            </a:r>
          </a:p>
          <a:p>
            <a:pPr algn="l" rtl="0"/>
            <a:r>
              <a:rPr lang="en-US" dirty="0" smtClean="0"/>
              <a:t>  </a:t>
            </a:r>
            <a:r>
              <a:rPr lang="en-US" b="1" dirty="0" smtClean="0">
                <a:solidFill>
                  <a:srgbClr val="00B0F0"/>
                </a:solidFill>
              </a:rPr>
              <a:t>Hand lay-up process </a:t>
            </a:r>
          </a:p>
          <a:p>
            <a:pPr marL="0" indent="0" algn="l" rtl="0">
              <a:buNone/>
            </a:pPr>
            <a:r>
              <a:rPr lang="en-US" dirty="0" smtClean="0"/>
              <a:t>The hand lay-up process is mainly divided into two major methods: wet lay-up and </a:t>
            </a:r>
            <a:r>
              <a:rPr lang="en-US" dirty="0" err="1" smtClean="0"/>
              <a:t>prepreg</a:t>
            </a:r>
            <a:r>
              <a:rPr lang="en-US" dirty="0" smtClean="0"/>
              <a:t> lay-up. </a:t>
            </a:r>
          </a:p>
          <a:p>
            <a:pPr marL="0" indent="0" algn="l" rtl="0">
              <a:buNone/>
            </a:pPr>
            <a:r>
              <a:rPr lang="en-US" dirty="0" smtClean="0"/>
              <a:t>Hand lay-up, or contact molding, is the oldest and simplest way of making fiberglass–resin composites. Applications are standard wind turbine blades, boats, etc.)</a:t>
            </a:r>
          </a:p>
          <a:p>
            <a:pPr marL="0" indent="0" algn="l" rtl="0">
              <a:buNone/>
            </a:pPr>
            <a:r>
              <a:rPr lang="en-US" b="1" u="sng" dirty="0" smtClean="0">
                <a:solidFill>
                  <a:srgbClr val="FF0000"/>
                </a:solidFill>
              </a:rPr>
              <a:t>1. </a:t>
            </a:r>
            <a:r>
              <a:rPr lang="en-US" b="1" u="sng" dirty="0" err="1" smtClean="0">
                <a:solidFill>
                  <a:srgbClr val="FF0000"/>
                </a:solidFill>
              </a:rPr>
              <a:t>prepreg</a:t>
            </a:r>
            <a:r>
              <a:rPr lang="en-US" b="1" u="sng" dirty="0" smtClean="0">
                <a:solidFill>
                  <a:srgbClr val="FF0000"/>
                </a:solidFill>
              </a:rPr>
              <a:t> lay-up process </a:t>
            </a:r>
          </a:p>
          <a:p>
            <a:pPr marL="0" indent="0" algn="just" rtl="0">
              <a:buNone/>
            </a:pPr>
            <a:r>
              <a:rPr lang="en-US" dirty="0" smtClean="0"/>
              <a:t>is very common in the aerospace industry, It is also called the autoclave processing or vacuum bagging process. Complicated shapes with very high fiber volume fractions can be manufactured using this process. It is an open molding process with low-volume capability. </a:t>
            </a:r>
          </a:p>
          <a:p>
            <a:pPr marL="0" indent="0" algn="just" rtl="0">
              <a:buNone/>
            </a:pPr>
            <a:r>
              <a:rPr lang="en-US" dirty="0" smtClean="0"/>
              <a:t>In this process, </a:t>
            </a:r>
            <a:r>
              <a:rPr lang="en-US" dirty="0" err="1" smtClean="0"/>
              <a:t>prepregs</a:t>
            </a:r>
            <a:r>
              <a:rPr lang="en-US" dirty="0" smtClean="0"/>
              <a:t> are cut, laid down in the desired fiber orientation on a tool, and then vacuum bagged. After vacuum bagging, the composite with the mold is put inside an oven or autoclave and then heat and pressure are applied for curing and consolidation of the part. </a:t>
            </a:r>
          </a:p>
          <a:p>
            <a:pPr marL="0" indent="0" algn="just" rtl="0">
              <a:buNone/>
            </a:pPr>
            <a:r>
              <a:rPr lang="en-US" dirty="0" smtClean="0"/>
              <a:t>The </a:t>
            </a:r>
            <a:r>
              <a:rPr lang="en-US" dirty="0" err="1" smtClean="0"/>
              <a:t>prepreg</a:t>
            </a:r>
            <a:r>
              <a:rPr lang="en-US" dirty="0" smtClean="0"/>
              <a:t> lay-up or autoclave process is very labor intensive. Labor costs are 50 to 100 times greater than ﬁlament winding, </a:t>
            </a:r>
            <a:r>
              <a:rPr lang="en-US" dirty="0" err="1" smtClean="0"/>
              <a:t>pultrusion</a:t>
            </a:r>
            <a:r>
              <a:rPr lang="en-US" dirty="0" smtClean="0"/>
              <a:t>, and other high-volume processes; however, for building prototype parts and small quantity runs, the </a:t>
            </a:r>
            <a:r>
              <a:rPr lang="en-US" dirty="0" err="1" smtClean="0"/>
              <a:t>prepreg</a:t>
            </a:r>
            <a:r>
              <a:rPr lang="en-US" dirty="0" smtClean="0"/>
              <a:t> lay-up process provides advantages over other processes.</a:t>
            </a:r>
            <a:endParaRPr lang="ar-IQ" dirty="0" smtClean="0"/>
          </a:p>
          <a:p>
            <a:pPr marL="0" indent="0" algn="just" rtl="0">
              <a:buNone/>
            </a:pPr>
            <a:endParaRPr lang="en-US" dirty="0" smtClean="0"/>
          </a:p>
          <a:p>
            <a:pPr marL="0" indent="0" algn="l" rtl="0">
              <a:buNone/>
            </a:pPr>
            <a:endParaRPr lang="en-US" b="1" u="sng" dirty="0" smtClean="0">
              <a:solidFill>
                <a:srgbClr val="FF0000"/>
              </a:solidFill>
            </a:endParaRPr>
          </a:p>
          <a:p>
            <a:pPr algn="l" rtl="0"/>
            <a:endParaRPr lang="ar-IQ" dirty="0">
              <a:solidFill>
                <a:srgbClr val="002060"/>
              </a:solidFill>
            </a:endParaRPr>
          </a:p>
        </p:txBody>
      </p:sp>
    </p:spTree>
    <p:extLst>
      <p:ext uri="{BB962C8B-B14F-4D97-AF65-F5344CB8AC3E}">
        <p14:creationId xmlns:p14="http://schemas.microsoft.com/office/powerpoint/2010/main" val="296498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177421"/>
            <a:ext cx="11832609" cy="6537278"/>
          </a:xfrm>
        </p:spPr>
        <p:txBody>
          <a:bodyPr/>
          <a:lstStyle/>
          <a:p>
            <a:pPr algn="l" rtl="0"/>
            <a:r>
              <a:rPr lang="en-US" sz="3600" b="1" dirty="0">
                <a:solidFill>
                  <a:srgbClr val="0070C0"/>
                </a:solidFill>
              </a:rPr>
              <a:t>Hand lay-up process: </a:t>
            </a:r>
          </a:p>
          <a:p>
            <a:pPr marL="0" indent="0" algn="just" rtl="0">
              <a:buNone/>
            </a:pPr>
            <a:r>
              <a:rPr lang="en-US" dirty="0" smtClean="0"/>
              <a:t>     * </a:t>
            </a:r>
            <a:r>
              <a:rPr lang="en-US" dirty="0"/>
              <a:t>Gel coat is applied to open mold. </a:t>
            </a:r>
            <a:r>
              <a:rPr lang="en-US" dirty="0">
                <a:solidFill>
                  <a:srgbClr val="FF0000"/>
                </a:solidFill>
              </a:rPr>
              <a:t>(An even layer of resin, up to (0.5 mm) thickness is applied to the </a:t>
            </a:r>
            <a:r>
              <a:rPr lang="en-US" dirty="0" err="1">
                <a:solidFill>
                  <a:srgbClr val="FF0000"/>
                </a:solidFill>
              </a:rPr>
              <a:t>mould</a:t>
            </a:r>
            <a:r>
              <a:rPr lang="en-US" dirty="0">
                <a:solidFill>
                  <a:srgbClr val="FF0000"/>
                </a:solidFill>
              </a:rPr>
              <a:t> surface. This resin layer, known as the “ gel coat “ contains additives to give </a:t>
            </a:r>
            <a:r>
              <a:rPr lang="en-US" dirty="0" err="1">
                <a:solidFill>
                  <a:srgbClr val="FF0000"/>
                </a:solidFill>
              </a:rPr>
              <a:t>colour</a:t>
            </a:r>
            <a:r>
              <a:rPr lang="en-US" dirty="0">
                <a:solidFill>
                  <a:srgbClr val="FF0000"/>
                </a:solidFill>
              </a:rPr>
              <a:t> to the surface</a:t>
            </a:r>
            <a:r>
              <a:rPr lang="en-US" dirty="0" smtClean="0">
                <a:solidFill>
                  <a:srgbClr val="FF0000"/>
                </a:solidFill>
              </a:rPr>
              <a:t>.)</a:t>
            </a:r>
            <a:endParaRPr lang="en-US" dirty="0">
              <a:solidFill>
                <a:srgbClr val="FF0000"/>
              </a:solidFill>
            </a:endParaRPr>
          </a:p>
          <a:p>
            <a:pPr marL="0" indent="0" algn="l" rtl="0">
              <a:buNone/>
            </a:pPr>
            <a:r>
              <a:rPr lang="en-US" dirty="0" smtClean="0"/>
              <a:t>    * </a:t>
            </a:r>
            <a:r>
              <a:rPr lang="en-US" dirty="0"/>
              <a:t>Fiberglass reinforcement is </a:t>
            </a:r>
            <a:r>
              <a:rPr lang="en-US" dirty="0" smtClean="0"/>
              <a:t>placed in </a:t>
            </a:r>
            <a:r>
              <a:rPr lang="en-US" dirty="0"/>
              <a:t>the mold.</a:t>
            </a:r>
          </a:p>
          <a:p>
            <a:pPr marL="0" indent="0" algn="l" rtl="0">
              <a:buNone/>
            </a:pPr>
            <a:r>
              <a:rPr lang="en-US" dirty="0" smtClean="0"/>
              <a:t>    *  </a:t>
            </a:r>
            <a:r>
              <a:rPr lang="en-US" dirty="0"/>
              <a:t>Base resin mixed with catalysts </a:t>
            </a:r>
            <a:r>
              <a:rPr lang="en-US" dirty="0" smtClean="0"/>
              <a:t>is applied </a:t>
            </a:r>
            <a:r>
              <a:rPr lang="en-US" dirty="0"/>
              <a:t>by pouring brushing or spraying.. </a:t>
            </a:r>
            <a:endParaRPr lang="ar-IQ" dirty="0"/>
          </a:p>
        </p:txBody>
      </p:sp>
      <p:pic>
        <p:nvPicPr>
          <p:cNvPr id="4" name="صورة 3"/>
          <p:cNvPicPr>
            <a:picLocks noChangeAspect="1"/>
          </p:cNvPicPr>
          <p:nvPr/>
        </p:nvPicPr>
        <p:blipFill>
          <a:blip r:embed="rId2"/>
          <a:stretch>
            <a:fillRect/>
          </a:stretch>
        </p:blipFill>
        <p:spPr>
          <a:xfrm>
            <a:off x="818867" y="3562066"/>
            <a:ext cx="9376012" cy="3152634"/>
          </a:xfrm>
          <a:prstGeom prst="rect">
            <a:avLst/>
          </a:prstGeom>
        </p:spPr>
      </p:pic>
    </p:spTree>
    <p:extLst>
      <p:ext uri="{BB962C8B-B14F-4D97-AF65-F5344CB8AC3E}">
        <p14:creationId xmlns:p14="http://schemas.microsoft.com/office/powerpoint/2010/main" val="37227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232012"/>
            <a:ext cx="11764369" cy="6346209"/>
          </a:xfrm>
        </p:spPr>
        <p:txBody>
          <a:bodyPr/>
          <a:lstStyle/>
          <a:p>
            <a:pPr algn="l" rtl="0"/>
            <a:r>
              <a:rPr lang="en-US" sz="3600" b="1" dirty="0">
                <a:solidFill>
                  <a:srgbClr val="0070C0"/>
                </a:solidFill>
              </a:rPr>
              <a:t>The functions of the gel coat is to :- </a:t>
            </a:r>
          </a:p>
          <a:p>
            <a:pPr marL="0" indent="0" algn="l" rtl="0">
              <a:buNone/>
            </a:pPr>
            <a:r>
              <a:rPr lang="en-US" dirty="0"/>
              <a:t> </a:t>
            </a:r>
            <a:r>
              <a:rPr lang="en-US" dirty="0" smtClean="0"/>
              <a:t>   (</a:t>
            </a:r>
            <a:r>
              <a:rPr lang="en-US" dirty="0" err="1" smtClean="0"/>
              <a:t>i</a:t>
            </a:r>
            <a:r>
              <a:rPr lang="en-US" dirty="0"/>
              <a:t>) Protect the fibers from external effects, mainly moisture penetration. </a:t>
            </a:r>
          </a:p>
          <a:p>
            <a:pPr marL="0" indent="0" algn="l" rtl="0">
              <a:buNone/>
            </a:pPr>
            <a:r>
              <a:rPr lang="en-US" dirty="0" smtClean="0"/>
              <a:t>   (</a:t>
            </a:r>
            <a:r>
              <a:rPr lang="en-US" dirty="0"/>
              <a:t>ii) Provide a smooth finish surface.                                                                     </a:t>
            </a:r>
          </a:p>
          <a:p>
            <a:pPr algn="just" rtl="0">
              <a:buFont typeface="Wingdings" panose="05000000000000000000" pitchFamily="2" charset="2"/>
              <a:buChar char="Ø"/>
            </a:pPr>
            <a:r>
              <a:rPr lang="en-US" dirty="0" smtClean="0"/>
              <a:t>when </a:t>
            </a:r>
            <a:r>
              <a:rPr lang="en-US" dirty="0"/>
              <a:t>the gel coat is sufficiently cured , the first layer of fibers is placed on resin and used brush and roller to ensure the impregnation between the fibers and the matrix . </a:t>
            </a:r>
            <a:endParaRPr lang="en-US" dirty="0" smtClean="0"/>
          </a:p>
          <a:p>
            <a:pPr algn="ctr" rtl="0">
              <a:buFont typeface="Wingdings" panose="05000000000000000000" pitchFamily="2" charset="2"/>
              <a:buChar char="Ø"/>
            </a:pPr>
            <a:r>
              <a:rPr lang="en-US" b="1" dirty="0">
                <a:solidFill>
                  <a:srgbClr val="FF0000"/>
                </a:solidFill>
              </a:rPr>
              <a:t> It is used for boats and medium to large building </a:t>
            </a:r>
            <a:endParaRPr lang="ar-IQ" b="1" dirty="0">
              <a:solidFill>
                <a:srgbClr val="FF0000"/>
              </a:solidFill>
            </a:endParaRPr>
          </a:p>
        </p:txBody>
      </p:sp>
    </p:spTree>
    <p:extLst>
      <p:ext uri="{BB962C8B-B14F-4D97-AF65-F5344CB8AC3E}">
        <p14:creationId xmlns:p14="http://schemas.microsoft.com/office/powerpoint/2010/main" val="135580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1069" y="245660"/>
            <a:ext cx="11709779" cy="6359856"/>
          </a:xfrm>
        </p:spPr>
        <p:txBody>
          <a:bodyPr/>
          <a:lstStyle/>
          <a:p>
            <a:pPr algn="l" rtl="0"/>
            <a:r>
              <a:rPr lang="en-US" sz="3600" b="1" dirty="0">
                <a:solidFill>
                  <a:srgbClr val="0070C0"/>
                </a:solidFill>
              </a:rPr>
              <a:t>Spray-up process: </a:t>
            </a:r>
          </a:p>
          <a:p>
            <a:pPr algn="just" rtl="0"/>
            <a:r>
              <a:rPr lang="en-US" sz="2000" dirty="0"/>
              <a:t>This method is essentially similar to the hand lay-up method, but the </a:t>
            </a:r>
            <a:r>
              <a:rPr lang="en-US" sz="2000" dirty="0" smtClean="0"/>
              <a:t>reinforcement </a:t>
            </a:r>
            <a:r>
              <a:rPr lang="en-US" sz="2000" dirty="0"/>
              <a:t>is usually chopped strands</a:t>
            </a:r>
            <a:r>
              <a:rPr lang="en-US" sz="2000" dirty="0" smtClean="0"/>
              <a:t>.</a:t>
            </a:r>
          </a:p>
          <a:p>
            <a:pPr algn="just" rtl="0"/>
            <a:r>
              <a:rPr lang="en-US" sz="2000" dirty="0"/>
              <a:t>The gel coat is applied to the mold, and then cured in a heated oven at 120ºC. Continuous strand of fiber roving are fed into chopper gun and then the fibers along with catalyzed resin are fed through a chopper gun over the </a:t>
            </a:r>
            <a:r>
              <a:rPr lang="en-US" sz="2000" dirty="0" err="1"/>
              <a:t>mould</a:t>
            </a:r>
            <a:r>
              <a:rPr lang="en-US" sz="2000" dirty="0"/>
              <a:t>. Fibers are cut into lengths, varying from 20 to 60 mm.</a:t>
            </a:r>
          </a:p>
          <a:p>
            <a:pPr algn="just" rtl="0">
              <a:buFont typeface="Wingdings" panose="05000000000000000000" pitchFamily="2" charset="2"/>
              <a:buChar char="Ø"/>
            </a:pPr>
            <a:r>
              <a:rPr lang="en-US" sz="2000" dirty="0" smtClean="0"/>
              <a:t> </a:t>
            </a:r>
            <a:r>
              <a:rPr lang="en-US" sz="2000" dirty="0"/>
              <a:t>Fiber roving is fed continuously through a chopping unit. At the same time with resin by means of a spray gun.  </a:t>
            </a:r>
          </a:p>
          <a:p>
            <a:pPr algn="just" rtl="0">
              <a:buFont typeface="Wingdings" panose="05000000000000000000" pitchFamily="2" charset="2"/>
              <a:buChar char="Ø"/>
            </a:pPr>
            <a:r>
              <a:rPr lang="en-US" sz="2000" dirty="0" smtClean="0"/>
              <a:t> The </a:t>
            </a:r>
            <a:r>
              <a:rPr lang="en-US" sz="2000" dirty="0"/>
              <a:t>mixture is then rolled to consolidate and remove any air that may be present in the composite </a:t>
            </a:r>
            <a:endParaRPr lang="en-US" sz="2000" dirty="0" smtClean="0"/>
          </a:p>
          <a:p>
            <a:pPr algn="just" rtl="0">
              <a:buFont typeface="Wingdings" panose="05000000000000000000" pitchFamily="2" charset="2"/>
              <a:buChar char="Ø"/>
            </a:pPr>
            <a:r>
              <a:rPr lang="en-US" sz="2000" b="1" dirty="0">
                <a:solidFill>
                  <a:srgbClr val="FF0000"/>
                </a:solidFill>
              </a:rPr>
              <a:t>It is used for:- </a:t>
            </a:r>
            <a:r>
              <a:rPr lang="en-US" sz="2000" b="1" dirty="0" smtClean="0">
                <a:solidFill>
                  <a:srgbClr val="FF0000"/>
                </a:solidFill>
              </a:rPr>
              <a:t> 1</a:t>
            </a:r>
            <a:r>
              <a:rPr lang="en-US" sz="2000" b="1" dirty="0">
                <a:solidFill>
                  <a:srgbClr val="FF0000"/>
                </a:solidFill>
              </a:rPr>
              <a:t>. </a:t>
            </a:r>
            <a:r>
              <a:rPr lang="en-US" sz="2000" b="1" dirty="0" smtClean="0">
                <a:solidFill>
                  <a:srgbClr val="FF0000"/>
                </a:solidFill>
              </a:rPr>
              <a:t>containers 2</a:t>
            </a:r>
            <a:r>
              <a:rPr lang="en-US" sz="2000" b="1" dirty="0">
                <a:solidFill>
                  <a:srgbClr val="FF0000"/>
                </a:solidFill>
              </a:rPr>
              <a:t>. automobile body parts </a:t>
            </a:r>
            <a:endParaRPr lang="ar-IQ" sz="2000" b="1" dirty="0">
              <a:solidFill>
                <a:srgbClr val="FF0000"/>
              </a:solidFill>
            </a:endParaRPr>
          </a:p>
        </p:txBody>
      </p:sp>
      <p:pic>
        <p:nvPicPr>
          <p:cNvPr id="4" name="صورة 3"/>
          <p:cNvPicPr>
            <a:picLocks noChangeAspect="1"/>
          </p:cNvPicPr>
          <p:nvPr/>
        </p:nvPicPr>
        <p:blipFill>
          <a:blip r:embed="rId2"/>
          <a:stretch>
            <a:fillRect/>
          </a:stretch>
        </p:blipFill>
        <p:spPr>
          <a:xfrm>
            <a:off x="1050879" y="4012442"/>
            <a:ext cx="9853682" cy="2688609"/>
          </a:xfrm>
          <a:prstGeom prst="rect">
            <a:avLst/>
          </a:prstGeom>
        </p:spPr>
      </p:pic>
    </p:spTree>
    <p:extLst>
      <p:ext uri="{BB962C8B-B14F-4D97-AF65-F5344CB8AC3E}">
        <p14:creationId xmlns:p14="http://schemas.microsoft.com/office/powerpoint/2010/main" val="354478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764275" y="641446"/>
            <a:ext cx="11300346" cy="5936776"/>
          </a:xfrm>
          <a:prstGeom prst="rect">
            <a:avLst/>
          </a:prstGeom>
        </p:spPr>
      </p:pic>
    </p:spTree>
    <p:extLst>
      <p:ext uri="{BB962C8B-B14F-4D97-AF65-F5344CB8AC3E}">
        <p14:creationId xmlns:p14="http://schemas.microsoft.com/office/powerpoint/2010/main" val="56968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219075" y="640641"/>
            <a:ext cx="11682413" cy="5556081"/>
          </a:xfrm>
          <a:prstGeom prst="rect">
            <a:avLst/>
          </a:prstGeom>
        </p:spPr>
      </p:pic>
    </p:spTree>
    <p:extLst>
      <p:ext uri="{BB962C8B-B14F-4D97-AF65-F5344CB8AC3E}">
        <p14:creationId xmlns:p14="http://schemas.microsoft.com/office/powerpoint/2010/main" val="150069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41195" y="109894"/>
            <a:ext cx="11586948" cy="4980722"/>
          </a:xfrm>
          <a:prstGeom prst="rect">
            <a:avLst/>
          </a:prstGeom>
        </p:spPr>
      </p:pic>
      <p:sp>
        <p:nvSpPr>
          <p:cNvPr id="5" name="مستطيل 4"/>
          <p:cNvSpPr/>
          <p:nvPr/>
        </p:nvSpPr>
        <p:spPr>
          <a:xfrm>
            <a:off x="136479" y="5090616"/>
            <a:ext cx="11791664" cy="1200329"/>
          </a:xfrm>
          <a:prstGeom prst="rect">
            <a:avLst/>
          </a:prstGeom>
        </p:spPr>
        <p:txBody>
          <a:bodyPr wrap="square">
            <a:spAutoFit/>
          </a:bodyPr>
          <a:lstStyle/>
          <a:p>
            <a:pPr algn="just" rtl="0"/>
            <a:r>
              <a:rPr lang="ar-IQ" dirty="0" err="1" smtClean="0"/>
              <a:t>Hand</a:t>
            </a:r>
            <a:r>
              <a:rPr lang="ar-IQ" dirty="0" smtClean="0"/>
              <a:t> </a:t>
            </a:r>
            <a:r>
              <a:rPr lang="ar-IQ" dirty="0" err="1" smtClean="0"/>
              <a:t>lay-up</a:t>
            </a:r>
            <a:r>
              <a:rPr lang="ar-IQ" dirty="0" smtClean="0"/>
              <a:t> : (1) </a:t>
            </a:r>
            <a:r>
              <a:rPr lang="ar-IQ" dirty="0" err="1" smtClean="0"/>
              <a:t>mold</a:t>
            </a:r>
            <a:r>
              <a:rPr lang="ar-IQ" dirty="0" smtClean="0"/>
              <a:t> </a:t>
            </a:r>
            <a:r>
              <a:rPr lang="ar-IQ" dirty="0" err="1" smtClean="0"/>
              <a:t>is</a:t>
            </a:r>
            <a:r>
              <a:rPr lang="ar-IQ" dirty="0" smtClean="0"/>
              <a:t> </a:t>
            </a:r>
            <a:r>
              <a:rPr lang="ar-IQ" dirty="0" err="1" smtClean="0"/>
              <a:t>treated</a:t>
            </a:r>
            <a:r>
              <a:rPr lang="ar-IQ" dirty="0" smtClean="0"/>
              <a:t> </a:t>
            </a:r>
            <a:r>
              <a:rPr lang="ar-IQ" dirty="0" err="1" smtClean="0"/>
              <a:t>with</a:t>
            </a:r>
            <a:r>
              <a:rPr lang="ar-IQ" dirty="0" smtClean="0"/>
              <a:t> </a:t>
            </a:r>
            <a:r>
              <a:rPr lang="ar-IQ" dirty="0" err="1" smtClean="0"/>
              <a:t>mold</a:t>
            </a:r>
            <a:r>
              <a:rPr lang="ar-IQ" dirty="0" smtClean="0"/>
              <a:t> </a:t>
            </a:r>
            <a:r>
              <a:rPr lang="ar-IQ" dirty="0" err="1" smtClean="0"/>
              <a:t>release</a:t>
            </a:r>
            <a:r>
              <a:rPr lang="ar-IQ" dirty="0" smtClean="0"/>
              <a:t> </a:t>
            </a:r>
            <a:r>
              <a:rPr lang="ar-IQ" dirty="0" err="1" smtClean="0"/>
              <a:t>agent</a:t>
            </a:r>
            <a:r>
              <a:rPr lang="ar-IQ" dirty="0" smtClean="0"/>
              <a:t>; (2) </a:t>
            </a:r>
            <a:r>
              <a:rPr lang="ar-IQ" dirty="0" err="1" smtClean="0"/>
              <a:t>thin</a:t>
            </a:r>
            <a:r>
              <a:rPr lang="ar-IQ" dirty="0" smtClean="0"/>
              <a:t> </a:t>
            </a:r>
            <a:r>
              <a:rPr lang="ar-IQ" dirty="0" err="1" smtClean="0"/>
              <a:t>gel</a:t>
            </a:r>
            <a:r>
              <a:rPr lang="ar-IQ" dirty="0" smtClean="0"/>
              <a:t> </a:t>
            </a:r>
            <a:r>
              <a:rPr lang="ar-IQ" dirty="0" err="1" smtClean="0"/>
              <a:t>coat</a:t>
            </a:r>
            <a:r>
              <a:rPr lang="ar-IQ" dirty="0" smtClean="0"/>
              <a:t> (</a:t>
            </a:r>
            <a:r>
              <a:rPr lang="ar-IQ" dirty="0" err="1" smtClean="0"/>
              <a:t>resin</a:t>
            </a:r>
            <a:r>
              <a:rPr lang="ar-IQ" dirty="0" smtClean="0"/>
              <a:t>) </a:t>
            </a:r>
            <a:r>
              <a:rPr lang="ar-IQ" dirty="0" err="1" smtClean="0"/>
              <a:t>is</a:t>
            </a:r>
            <a:r>
              <a:rPr lang="ar-IQ" dirty="0" smtClean="0"/>
              <a:t> </a:t>
            </a:r>
            <a:r>
              <a:rPr lang="ar-IQ" dirty="0" err="1" smtClean="0"/>
              <a:t>applied</a:t>
            </a:r>
            <a:r>
              <a:rPr lang="ar-IQ" dirty="0" smtClean="0"/>
              <a:t>, </a:t>
            </a:r>
            <a:r>
              <a:rPr lang="ar-IQ" dirty="0" err="1" smtClean="0"/>
              <a:t>to</a:t>
            </a:r>
            <a:r>
              <a:rPr lang="ar-IQ" dirty="0" smtClean="0"/>
              <a:t> </a:t>
            </a:r>
            <a:r>
              <a:rPr lang="ar-IQ" dirty="0" err="1" smtClean="0"/>
              <a:t>the</a:t>
            </a:r>
            <a:r>
              <a:rPr lang="ar-IQ" dirty="0" smtClean="0"/>
              <a:t> </a:t>
            </a:r>
            <a:r>
              <a:rPr lang="ar-IQ" dirty="0" err="1" smtClean="0"/>
              <a:t>outside</a:t>
            </a:r>
            <a:r>
              <a:rPr lang="ar-IQ" dirty="0" smtClean="0"/>
              <a:t> </a:t>
            </a:r>
            <a:r>
              <a:rPr lang="ar-IQ" dirty="0" err="1" smtClean="0"/>
              <a:t>surface</a:t>
            </a:r>
            <a:r>
              <a:rPr lang="ar-IQ" dirty="0" smtClean="0"/>
              <a:t> </a:t>
            </a:r>
            <a:r>
              <a:rPr lang="ar-IQ" dirty="0" err="1" smtClean="0"/>
              <a:t>of</a:t>
            </a:r>
            <a:r>
              <a:rPr lang="ar-IQ" dirty="0" smtClean="0"/>
              <a:t> </a:t>
            </a:r>
            <a:r>
              <a:rPr lang="ar-IQ" dirty="0" err="1" smtClean="0"/>
              <a:t>molding</a:t>
            </a:r>
            <a:r>
              <a:rPr lang="ar-IQ" dirty="0" smtClean="0"/>
              <a:t>; (3) </a:t>
            </a:r>
            <a:r>
              <a:rPr lang="ar-IQ" dirty="0" err="1" smtClean="0"/>
              <a:t>when</a:t>
            </a:r>
            <a:r>
              <a:rPr lang="ar-IQ" dirty="0" smtClean="0"/>
              <a:t> </a:t>
            </a:r>
            <a:r>
              <a:rPr lang="ar-IQ" dirty="0" err="1" smtClean="0"/>
              <a:t>gel</a:t>
            </a:r>
            <a:r>
              <a:rPr lang="ar-IQ" dirty="0" smtClean="0"/>
              <a:t> </a:t>
            </a:r>
            <a:r>
              <a:rPr lang="ar-IQ" dirty="0" err="1" smtClean="0"/>
              <a:t>coat</a:t>
            </a:r>
            <a:r>
              <a:rPr lang="ar-IQ" dirty="0" smtClean="0"/>
              <a:t> </a:t>
            </a:r>
            <a:r>
              <a:rPr lang="ar-IQ" dirty="0" err="1" smtClean="0"/>
              <a:t>has</a:t>
            </a:r>
            <a:r>
              <a:rPr lang="ar-IQ" dirty="0" smtClean="0"/>
              <a:t> </a:t>
            </a:r>
            <a:r>
              <a:rPr lang="ar-IQ" dirty="0" err="1" smtClean="0"/>
              <a:t>partially</a:t>
            </a:r>
            <a:r>
              <a:rPr lang="ar-IQ" dirty="0" smtClean="0"/>
              <a:t> </a:t>
            </a:r>
            <a:r>
              <a:rPr lang="ar-IQ" dirty="0" err="1" smtClean="0"/>
              <a:t>set</a:t>
            </a:r>
            <a:r>
              <a:rPr lang="ar-IQ" dirty="0" smtClean="0"/>
              <a:t>, </a:t>
            </a:r>
            <a:r>
              <a:rPr lang="ar-IQ" dirty="0" err="1" smtClean="0"/>
              <a:t>layers</a:t>
            </a:r>
            <a:r>
              <a:rPr lang="ar-IQ" dirty="0" smtClean="0"/>
              <a:t> </a:t>
            </a:r>
            <a:r>
              <a:rPr lang="ar-IQ" dirty="0" err="1" smtClean="0"/>
              <a:t>of</a:t>
            </a:r>
            <a:r>
              <a:rPr lang="ar-IQ" dirty="0" smtClean="0"/>
              <a:t> </a:t>
            </a:r>
            <a:r>
              <a:rPr lang="ar-IQ" dirty="0" err="1" smtClean="0"/>
              <a:t>resin</a:t>
            </a:r>
            <a:r>
              <a:rPr lang="ar-IQ" dirty="0" smtClean="0"/>
              <a:t> </a:t>
            </a:r>
            <a:r>
              <a:rPr lang="ar-IQ" dirty="0" err="1" smtClean="0"/>
              <a:t>and</a:t>
            </a:r>
            <a:r>
              <a:rPr lang="ar-IQ" dirty="0" smtClean="0"/>
              <a:t> </a:t>
            </a:r>
            <a:r>
              <a:rPr lang="ar-IQ" dirty="0" err="1" smtClean="0"/>
              <a:t>fiber</a:t>
            </a:r>
            <a:r>
              <a:rPr lang="ar-IQ" dirty="0" smtClean="0"/>
              <a:t> </a:t>
            </a:r>
            <a:r>
              <a:rPr lang="ar-IQ" dirty="0" err="1" smtClean="0"/>
              <a:t>are</a:t>
            </a:r>
            <a:r>
              <a:rPr lang="ar-IQ" dirty="0" smtClean="0"/>
              <a:t> </a:t>
            </a:r>
            <a:r>
              <a:rPr lang="ar-IQ" dirty="0" err="1" smtClean="0"/>
              <a:t>applied</a:t>
            </a:r>
            <a:r>
              <a:rPr lang="ar-IQ" dirty="0" smtClean="0"/>
              <a:t>, </a:t>
            </a:r>
            <a:r>
              <a:rPr lang="ar-IQ" dirty="0" err="1" smtClean="0"/>
              <a:t>the</a:t>
            </a:r>
            <a:r>
              <a:rPr lang="ar-IQ" dirty="0" smtClean="0"/>
              <a:t> </a:t>
            </a:r>
            <a:r>
              <a:rPr lang="ar-IQ" dirty="0" err="1" smtClean="0"/>
              <a:t>fiber</a:t>
            </a:r>
            <a:r>
              <a:rPr lang="ar-IQ" dirty="0" smtClean="0"/>
              <a:t> </a:t>
            </a:r>
            <a:r>
              <a:rPr lang="ar-IQ" dirty="0" err="1" smtClean="0"/>
              <a:t>is</a:t>
            </a:r>
            <a:r>
              <a:rPr lang="ar-IQ" dirty="0" smtClean="0"/>
              <a:t> </a:t>
            </a:r>
            <a:r>
              <a:rPr lang="ar-IQ" dirty="0" err="1" smtClean="0"/>
              <a:t>in</a:t>
            </a:r>
            <a:r>
              <a:rPr lang="ar-IQ" dirty="0" smtClean="0"/>
              <a:t> </a:t>
            </a:r>
            <a:r>
              <a:rPr lang="ar-IQ" dirty="0" err="1" smtClean="0"/>
              <a:t>the</a:t>
            </a:r>
            <a:r>
              <a:rPr lang="ar-IQ" dirty="0" smtClean="0"/>
              <a:t> </a:t>
            </a:r>
            <a:r>
              <a:rPr lang="ar-IQ" dirty="0" err="1" smtClean="0"/>
              <a:t>form</a:t>
            </a:r>
            <a:r>
              <a:rPr lang="ar-IQ" dirty="0" smtClean="0"/>
              <a:t> </a:t>
            </a:r>
            <a:r>
              <a:rPr lang="ar-IQ" dirty="0" err="1" smtClean="0"/>
              <a:t>of</a:t>
            </a:r>
            <a:r>
              <a:rPr lang="ar-IQ" dirty="0" smtClean="0"/>
              <a:t> </a:t>
            </a:r>
            <a:r>
              <a:rPr lang="ar-IQ" dirty="0" err="1" smtClean="0"/>
              <a:t>mat</a:t>
            </a:r>
            <a:r>
              <a:rPr lang="ar-IQ" dirty="0" smtClean="0"/>
              <a:t> </a:t>
            </a:r>
            <a:r>
              <a:rPr lang="ar-IQ" dirty="0" err="1" smtClean="0"/>
              <a:t>or</a:t>
            </a:r>
            <a:r>
              <a:rPr lang="ar-IQ" dirty="0" smtClean="0"/>
              <a:t> </a:t>
            </a:r>
            <a:r>
              <a:rPr lang="ar-IQ" dirty="0" err="1" smtClean="0"/>
              <a:t>cloth</a:t>
            </a:r>
            <a:r>
              <a:rPr lang="ar-IQ" dirty="0" smtClean="0"/>
              <a:t>; </a:t>
            </a:r>
            <a:r>
              <a:rPr lang="ar-IQ" dirty="0" err="1" smtClean="0"/>
              <a:t>each</a:t>
            </a:r>
            <a:r>
              <a:rPr lang="ar-IQ" dirty="0" smtClean="0"/>
              <a:t> </a:t>
            </a:r>
            <a:r>
              <a:rPr lang="ar-IQ" dirty="0" err="1" smtClean="0"/>
              <a:t>layer</a:t>
            </a:r>
            <a:r>
              <a:rPr lang="ar-IQ" dirty="0" smtClean="0"/>
              <a:t> </a:t>
            </a:r>
            <a:r>
              <a:rPr lang="ar-IQ" dirty="0" err="1" smtClean="0"/>
              <a:t>is</a:t>
            </a:r>
            <a:r>
              <a:rPr lang="ar-IQ" dirty="0" smtClean="0"/>
              <a:t> </a:t>
            </a:r>
            <a:r>
              <a:rPr lang="ar-IQ" dirty="0" err="1" smtClean="0"/>
              <a:t>rolled</a:t>
            </a:r>
            <a:r>
              <a:rPr lang="ar-IQ" dirty="0" smtClean="0"/>
              <a:t> </a:t>
            </a:r>
            <a:r>
              <a:rPr lang="ar-IQ" dirty="0" err="1" smtClean="0"/>
              <a:t>to</a:t>
            </a:r>
            <a:r>
              <a:rPr lang="ar-IQ" dirty="0" smtClean="0"/>
              <a:t> </a:t>
            </a:r>
            <a:r>
              <a:rPr lang="ar-IQ" dirty="0" err="1" smtClean="0"/>
              <a:t>impregnate</a:t>
            </a:r>
            <a:r>
              <a:rPr lang="ar-IQ" dirty="0" smtClean="0"/>
              <a:t> </a:t>
            </a:r>
            <a:r>
              <a:rPr lang="ar-IQ" dirty="0" err="1" smtClean="0"/>
              <a:t>the</a:t>
            </a:r>
            <a:r>
              <a:rPr lang="ar-IQ" dirty="0" smtClean="0"/>
              <a:t> </a:t>
            </a:r>
            <a:r>
              <a:rPr lang="ar-IQ" dirty="0" err="1" smtClean="0"/>
              <a:t>fiber</a:t>
            </a:r>
            <a:r>
              <a:rPr lang="ar-IQ" dirty="0" smtClean="0"/>
              <a:t> </a:t>
            </a:r>
            <a:r>
              <a:rPr lang="ar-IQ" dirty="0" err="1" smtClean="0"/>
              <a:t>with</a:t>
            </a:r>
            <a:r>
              <a:rPr lang="ar-IQ" dirty="0" smtClean="0"/>
              <a:t> </a:t>
            </a:r>
            <a:r>
              <a:rPr lang="ar-IQ" dirty="0" err="1" smtClean="0"/>
              <a:t>resin</a:t>
            </a:r>
            <a:r>
              <a:rPr lang="ar-IQ" dirty="0" smtClean="0"/>
              <a:t> </a:t>
            </a:r>
            <a:r>
              <a:rPr lang="ar-IQ" dirty="0" err="1" smtClean="0"/>
              <a:t>and</a:t>
            </a:r>
            <a:r>
              <a:rPr lang="ar-IQ" dirty="0" smtClean="0"/>
              <a:t> </a:t>
            </a:r>
            <a:r>
              <a:rPr lang="ar-IQ" dirty="0" err="1" smtClean="0"/>
              <a:t>remove</a:t>
            </a:r>
            <a:r>
              <a:rPr lang="ar-IQ" dirty="0" smtClean="0"/>
              <a:t> </a:t>
            </a:r>
            <a:r>
              <a:rPr lang="ar-IQ" dirty="0" err="1" smtClean="0"/>
              <a:t>air</a:t>
            </a:r>
            <a:r>
              <a:rPr lang="ar-IQ" dirty="0" smtClean="0"/>
              <a:t>; (4) </a:t>
            </a:r>
            <a:r>
              <a:rPr lang="ar-IQ" dirty="0" err="1" smtClean="0"/>
              <a:t>part</a:t>
            </a:r>
            <a:r>
              <a:rPr lang="ar-IQ" dirty="0" smtClean="0"/>
              <a:t> </a:t>
            </a:r>
            <a:r>
              <a:rPr lang="ar-IQ" dirty="0" err="1" smtClean="0"/>
              <a:t>is</a:t>
            </a:r>
            <a:r>
              <a:rPr lang="ar-IQ" dirty="0" smtClean="0"/>
              <a:t> </a:t>
            </a:r>
            <a:r>
              <a:rPr lang="ar-IQ" dirty="0" err="1" smtClean="0"/>
              <a:t>cured</a:t>
            </a:r>
            <a:r>
              <a:rPr lang="ar-IQ" dirty="0" smtClean="0"/>
              <a:t>; (5) </a:t>
            </a:r>
            <a:r>
              <a:rPr lang="ar-IQ" dirty="0" err="1" smtClean="0"/>
              <a:t>fully</a:t>
            </a:r>
            <a:r>
              <a:rPr lang="ar-IQ" dirty="0" smtClean="0"/>
              <a:t> </a:t>
            </a:r>
            <a:r>
              <a:rPr lang="ar-IQ" dirty="0" err="1" smtClean="0"/>
              <a:t>hardened</a:t>
            </a:r>
            <a:r>
              <a:rPr lang="ar-IQ" dirty="0" smtClean="0"/>
              <a:t> </a:t>
            </a:r>
            <a:r>
              <a:rPr lang="ar-IQ" dirty="0" err="1" smtClean="0"/>
              <a:t>part</a:t>
            </a:r>
            <a:r>
              <a:rPr lang="ar-IQ" dirty="0" smtClean="0"/>
              <a:t> </a:t>
            </a:r>
            <a:r>
              <a:rPr lang="ar-IQ" dirty="0" err="1" smtClean="0"/>
              <a:t>is</a:t>
            </a:r>
            <a:r>
              <a:rPr lang="ar-IQ" dirty="0" smtClean="0"/>
              <a:t> </a:t>
            </a:r>
            <a:r>
              <a:rPr lang="ar-IQ" dirty="0" err="1" smtClean="0"/>
              <a:t>removed</a:t>
            </a:r>
            <a:r>
              <a:rPr lang="ar-IQ" dirty="0" smtClean="0"/>
              <a:t> </a:t>
            </a:r>
            <a:r>
              <a:rPr lang="ar-IQ" dirty="0" err="1" smtClean="0"/>
              <a:t>from</a:t>
            </a:r>
            <a:r>
              <a:rPr lang="ar-IQ" dirty="0" smtClean="0"/>
              <a:t> </a:t>
            </a:r>
            <a:r>
              <a:rPr lang="ar-IQ" dirty="0" err="1" smtClean="0"/>
              <a:t>mold</a:t>
            </a:r>
            <a:r>
              <a:rPr lang="ar-IQ" dirty="0" smtClean="0"/>
              <a:t>. </a:t>
            </a:r>
            <a:endParaRPr lang="ar-IQ" dirty="0"/>
          </a:p>
        </p:txBody>
      </p:sp>
    </p:spTree>
    <p:extLst>
      <p:ext uri="{BB962C8B-B14F-4D97-AF65-F5344CB8AC3E}">
        <p14:creationId xmlns:p14="http://schemas.microsoft.com/office/powerpoint/2010/main" val="200248916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2144</Words>
  <Application>Microsoft Office PowerPoint</Application>
  <PresentationFormat>شاشة عريضة</PresentationFormat>
  <Paragraphs>90</Paragraphs>
  <Slides>23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23</vt:i4>
      </vt:variant>
    </vt:vector>
  </HeadingPairs>
  <TitlesOfParts>
    <vt:vector size="29" baseType="lpstr">
      <vt:lpstr>Arial</vt:lpstr>
      <vt:lpstr>Calibri</vt:lpstr>
      <vt:lpstr>Calibri Light</vt:lpstr>
      <vt:lpstr>Times New Roman</vt:lpstr>
      <vt:lpstr>Wingdings</vt:lpstr>
      <vt:lpstr>نسق Office</vt:lpstr>
      <vt:lpstr>Composite Materials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Materials</dc:title>
  <dc:creator>fas</dc:creator>
  <cp:lastModifiedBy>fas</cp:lastModifiedBy>
  <cp:revision>22</cp:revision>
  <dcterms:created xsi:type="dcterms:W3CDTF">2022-10-26T20:45:49Z</dcterms:created>
  <dcterms:modified xsi:type="dcterms:W3CDTF">2022-12-23T23:00:36Z</dcterms:modified>
</cp:coreProperties>
</file>