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8CB7F01-98D3-4B0B-B18E-39703D59CEB1}" type="datetimeFigureOut">
              <a:rPr lang="ar-IQ" smtClean="0"/>
              <a:t>30/05/1444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F615B6-ECB5-46C9-8F83-E8340593933E}" type="slidenum">
              <a:rPr lang="ar-IQ" smtClean="0"/>
              <a:t>‹#›</a:t>
            </a:fld>
            <a:endParaRPr lang="ar-IQ"/>
          </a:p>
        </p:txBody>
      </p:sp>
    </p:spTree>
    <p:extLst>
      <p:ext uri="{BB962C8B-B14F-4D97-AF65-F5344CB8AC3E}">
        <p14:creationId xmlns:p14="http://schemas.microsoft.com/office/powerpoint/2010/main" val="240204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8CB7F01-98D3-4B0B-B18E-39703D59CEB1}" type="datetimeFigureOut">
              <a:rPr lang="ar-IQ" smtClean="0"/>
              <a:t>30/05/1444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F615B6-ECB5-46C9-8F83-E8340593933E}" type="slidenum">
              <a:rPr lang="ar-IQ" smtClean="0"/>
              <a:t>‹#›</a:t>
            </a:fld>
            <a:endParaRPr lang="ar-IQ"/>
          </a:p>
        </p:txBody>
      </p:sp>
    </p:spTree>
    <p:extLst>
      <p:ext uri="{BB962C8B-B14F-4D97-AF65-F5344CB8AC3E}">
        <p14:creationId xmlns:p14="http://schemas.microsoft.com/office/powerpoint/2010/main" val="1599001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8CB7F01-98D3-4B0B-B18E-39703D59CEB1}" type="datetimeFigureOut">
              <a:rPr lang="ar-IQ" smtClean="0"/>
              <a:t>30/05/1444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F615B6-ECB5-46C9-8F83-E8340593933E}" type="slidenum">
              <a:rPr lang="ar-IQ" smtClean="0"/>
              <a:t>‹#›</a:t>
            </a:fld>
            <a:endParaRPr lang="ar-IQ"/>
          </a:p>
        </p:txBody>
      </p:sp>
    </p:spTree>
    <p:extLst>
      <p:ext uri="{BB962C8B-B14F-4D97-AF65-F5344CB8AC3E}">
        <p14:creationId xmlns:p14="http://schemas.microsoft.com/office/powerpoint/2010/main" val="3102750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8CB7F01-98D3-4B0B-B18E-39703D59CEB1}" type="datetimeFigureOut">
              <a:rPr lang="ar-IQ" smtClean="0"/>
              <a:t>30/05/1444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F615B6-ECB5-46C9-8F83-E8340593933E}" type="slidenum">
              <a:rPr lang="ar-IQ" smtClean="0"/>
              <a:t>‹#›</a:t>
            </a:fld>
            <a:endParaRPr lang="ar-IQ"/>
          </a:p>
        </p:txBody>
      </p:sp>
    </p:spTree>
    <p:extLst>
      <p:ext uri="{BB962C8B-B14F-4D97-AF65-F5344CB8AC3E}">
        <p14:creationId xmlns:p14="http://schemas.microsoft.com/office/powerpoint/2010/main" val="1611099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E8CB7F01-98D3-4B0B-B18E-39703D59CEB1}" type="datetimeFigureOut">
              <a:rPr lang="ar-IQ" smtClean="0"/>
              <a:t>30/05/1444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F615B6-ECB5-46C9-8F83-E8340593933E}" type="slidenum">
              <a:rPr lang="ar-IQ" smtClean="0"/>
              <a:t>‹#›</a:t>
            </a:fld>
            <a:endParaRPr lang="ar-IQ"/>
          </a:p>
        </p:txBody>
      </p:sp>
    </p:spTree>
    <p:extLst>
      <p:ext uri="{BB962C8B-B14F-4D97-AF65-F5344CB8AC3E}">
        <p14:creationId xmlns:p14="http://schemas.microsoft.com/office/powerpoint/2010/main" val="1544891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8CB7F01-98D3-4B0B-B18E-39703D59CEB1}" type="datetimeFigureOut">
              <a:rPr lang="ar-IQ" smtClean="0"/>
              <a:t>30/05/1444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2F615B6-ECB5-46C9-8F83-E8340593933E}" type="slidenum">
              <a:rPr lang="ar-IQ" smtClean="0"/>
              <a:t>‹#›</a:t>
            </a:fld>
            <a:endParaRPr lang="ar-IQ"/>
          </a:p>
        </p:txBody>
      </p:sp>
    </p:spTree>
    <p:extLst>
      <p:ext uri="{BB962C8B-B14F-4D97-AF65-F5344CB8AC3E}">
        <p14:creationId xmlns:p14="http://schemas.microsoft.com/office/powerpoint/2010/main" val="2416446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8CB7F01-98D3-4B0B-B18E-39703D59CEB1}" type="datetimeFigureOut">
              <a:rPr lang="ar-IQ" smtClean="0"/>
              <a:t>30/05/1444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2F615B6-ECB5-46C9-8F83-E8340593933E}" type="slidenum">
              <a:rPr lang="ar-IQ" smtClean="0"/>
              <a:t>‹#›</a:t>
            </a:fld>
            <a:endParaRPr lang="ar-IQ"/>
          </a:p>
        </p:txBody>
      </p:sp>
    </p:spTree>
    <p:extLst>
      <p:ext uri="{BB962C8B-B14F-4D97-AF65-F5344CB8AC3E}">
        <p14:creationId xmlns:p14="http://schemas.microsoft.com/office/powerpoint/2010/main" val="4239647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8CB7F01-98D3-4B0B-B18E-39703D59CEB1}" type="datetimeFigureOut">
              <a:rPr lang="ar-IQ" smtClean="0"/>
              <a:t>30/05/1444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2F615B6-ECB5-46C9-8F83-E8340593933E}" type="slidenum">
              <a:rPr lang="ar-IQ" smtClean="0"/>
              <a:t>‹#›</a:t>
            </a:fld>
            <a:endParaRPr lang="ar-IQ"/>
          </a:p>
        </p:txBody>
      </p:sp>
    </p:spTree>
    <p:extLst>
      <p:ext uri="{BB962C8B-B14F-4D97-AF65-F5344CB8AC3E}">
        <p14:creationId xmlns:p14="http://schemas.microsoft.com/office/powerpoint/2010/main" val="465356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8CB7F01-98D3-4B0B-B18E-39703D59CEB1}" type="datetimeFigureOut">
              <a:rPr lang="ar-IQ" smtClean="0"/>
              <a:t>30/05/1444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2F615B6-ECB5-46C9-8F83-E8340593933E}" type="slidenum">
              <a:rPr lang="ar-IQ" smtClean="0"/>
              <a:t>‹#›</a:t>
            </a:fld>
            <a:endParaRPr lang="ar-IQ"/>
          </a:p>
        </p:txBody>
      </p:sp>
    </p:spTree>
    <p:extLst>
      <p:ext uri="{BB962C8B-B14F-4D97-AF65-F5344CB8AC3E}">
        <p14:creationId xmlns:p14="http://schemas.microsoft.com/office/powerpoint/2010/main" val="312142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E8CB7F01-98D3-4B0B-B18E-39703D59CEB1}" type="datetimeFigureOut">
              <a:rPr lang="ar-IQ" smtClean="0"/>
              <a:t>30/05/1444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2F615B6-ECB5-46C9-8F83-E8340593933E}" type="slidenum">
              <a:rPr lang="ar-IQ" smtClean="0"/>
              <a:t>‹#›</a:t>
            </a:fld>
            <a:endParaRPr lang="ar-IQ"/>
          </a:p>
        </p:txBody>
      </p:sp>
    </p:spTree>
    <p:extLst>
      <p:ext uri="{BB962C8B-B14F-4D97-AF65-F5344CB8AC3E}">
        <p14:creationId xmlns:p14="http://schemas.microsoft.com/office/powerpoint/2010/main" val="72719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E8CB7F01-98D3-4B0B-B18E-39703D59CEB1}" type="datetimeFigureOut">
              <a:rPr lang="ar-IQ" smtClean="0"/>
              <a:t>30/05/1444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2F615B6-ECB5-46C9-8F83-E8340593933E}" type="slidenum">
              <a:rPr lang="ar-IQ" smtClean="0"/>
              <a:t>‹#›</a:t>
            </a:fld>
            <a:endParaRPr lang="ar-IQ"/>
          </a:p>
        </p:txBody>
      </p:sp>
    </p:spTree>
    <p:extLst>
      <p:ext uri="{BB962C8B-B14F-4D97-AF65-F5344CB8AC3E}">
        <p14:creationId xmlns:p14="http://schemas.microsoft.com/office/powerpoint/2010/main" val="4009582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8CB7F01-98D3-4B0B-B18E-39703D59CEB1}" type="datetimeFigureOut">
              <a:rPr lang="ar-IQ" smtClean="0"/>
              <a:t>30/05/1444</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2F615B6-ECB5-46C9-8F83-E8340593933E}" type="slidenum">
              <a:rPr lang="ar-IQ" smtClean="0"/>
              <a:t>‹#›</a:t>
            </a:fld>
            <a:endParaRPr lang="ar-IQ"/>
          </a:p>
        </p:txBody>
      </p:sp>
    </p:spTree>
    <p:extLst>
      <p:ext uri="{BB962C8B-B14F-4D97-AF65-F5344CB8AC3E}">
        <p14:creationId xmlns:p14="http://schemas.microsoft.com/office/powerpoint/2010/main" val="2328007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39724"/>
            <a:ext cx="9144000" cy="1074927"/>
          </a:xfrm>
        </p:spPr>
        <p:txBody>
          <a:bodyPr>
            <a:normAutofit fontScale="90000"/>
          </a:bodyPr>
          <a:lstStyle/>
          <a:p>
            <a:r>
              <a:rPr lang="en-US" sz="7200" dirty="0" smtClean="0"/>
              <a:t>Composite Materials</a:t>
            </a:r>
            <a:endParaRPr lang="ar-IQ" sz="7200" dirty="0"/>
          </a:p>
        </p:txBody>
      </p:sp>
      <p:sp>
        <p:nvSpPr>
          <p:cNvPr id="3" name="عنوان فرعي 2"/>
          <p:cNvSpPr>
            <a:spLocks noGrp="1"/>
          </p:cNvSpPr>
          <p:nvPr>
            <p:ph type="subTitle" idx="1"/>
          </p:nvPr>
        </p:nvSpPr>
        <p:spPr>
          <a:xfrm>
            <a:off x="1851546" y="5186149"/>
            <a:ext cx="9144000" cy="1501254"/>
          </a:xfrm>
        </p:spPr>
        <p:txBody>
          <a:bodyPr>
            <a:normAutofit lnSpcReduction="10000"/>
          </a:bodyPr>
          <a:lstStyle/>
          <a:p>
            <a:r>
              <a:rPr lang="en-US" sz="4800" dirty="0" smtClean="0"/>
              <a:t>Dr. Abbas Hasan </a:t>
            </a:r>
            <a:r>
              <a:rPr lang="en-US" sz="4800" dirty="0" err="1" smtClean="0"/>
              <a:t>Faris</a:t>
            </a:r>
            <a:endParaRPr lang="en-US" sz="4800" dirty="0" smtClean="0"/>
          </a:p>
          <a:p>
            <a:r>
              <a:rPr lang="en-US" sz="4800" dirty="0" smtClean="0"/>
              <a:t>Lecture-11</a:t>
            </a:r>
            <a:endParaRPr lang="ar-IQ" sz="4800" dirty="0"/>
          </a:p>
          <a:p>
            <a:endParaRPr lang="ar-IQ" sz="48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310824"/>
            <a:ext cx="9949218" cy="3875325"/>
          </a:xfrm>
          <a:prstGeom prst="rect">
            <a:avLst/>
          </a:prstGeom>
        </p:spPr>
      </p:pic>
    </p:spTree>
    <p:extLst>
      <p:ext uri="{BB962C8B-B14F-4D97-AF65-F5344CB8AC3E}">
        <p14:creationId xmlns:p14="http://schemas.microsoft.com/office/powerpoint/2010/main" val="3593150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7421" y="163774"/>
            <a:ext cx="11818961" cy="6441742"/>
          </a:xfrm>
        </p:spPr>
        <p:txBody>
          <a:bodyPr/>
          <a:lstStyle/>
          <a:p>
            <a:pPr algn="just" rtl="0"/>
            <a:r>
              <a:rPr lang="en-US" dirty="0" smtClean="0"/>
              <a:t>The heat transfer models do not usually involve cure but sometimes will consider the crystallization of the thermoplastics as it passes through the cooling die. </a:t>
            </a:r>
          </a:p>
          <a:p>
            <a:pPr algn="just" rtl="0"/>
            <a:endParaRPr lang="en-US" dirty="0"/>
          </a:p>
          <a:p>
            <a:pPr algn="just" rtl="0"/>
            <a:r>
              <a:rPr lang="en-US" dirty="0" smtClean="0"/>
              <a:t>In this section, the focus will be on development of a model that can describe the flow dynamics for a thermoplastic matrix as the material passes through the tapering die. The goal will be to calculate the pressure drop as a function of the pulling speed and material parameters such as viscosity and fiber volume fraction.</a:t>
            </a:r>
            <a:endParaRPr lang="ar-IQ" dirty="0"/>
          </a:p>
        </p:txBody>
      </p:sp>
    </p:spTree>
    <p:extLst>
      <p:ext uri="{BB962C8B-B14F-4D97-AF65-F5344CB8AC3E}">
        <p14:creationId xmlns:p14="http://schemas.microsoft.com/office/powerpoint/2010/main" val="246439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6478" y="191069"/>
            <a:ext cx="11873552" cy="6496334"/>
          </a:xfrm>
        </p:spPr>
        <p:txBody>
          <a:bodyPr/>
          <a:lstStyle/>
          <a:p>
            <a:pPr algn="l" rtl="0"/>
            <a:r>
              <a:rPr lang="en-US" sz="4000" b="1" dirty="0" err="1" smtClean="0"/>
              <a:t>Pultrusion</a:t>
            </a:r>
            <a:r>
              <a:rPr lang="en-US" sz="4000" b="1" dirty="0" smtClean="0"/>
              <a:t> Process </a:t>
            </a:r>
          </a:p>
          <a:p>
            <a:pPr algn="just" rtl="0"/>
            <a:r>
              <a:rPr lang="en-US" b="1" dirty="0" smtClean="0"/>
              <a:t>The </a:t>
            </a:r>
            <a:r>
              <a:rPr lang="en-US" b="1" dirty="0" err="1" smtClean="0"/>
              <a:t>pultrusion</a:t>
            </a:r>
            <a:r>
              <a:rPr lang="en-US" b="1" dirty="0" smtClean="0"/>
              <a:t> </a:t>
            </a:r>
            <a:r>
              <a:rPr lang="en-US" dirty="0" smtClean="0"/>
              <a:t>process is a </a:t>
            </a:r>
            <a:r>
              <a:rPr lang="en-US" b="1" dirty="0" smtClean="0">
                <a:solidFill>
                  <a:srgbClr val="FF0000"/>
                </a:solidFill>
              </a:rPr>
              <a:t>low-cost, high-volume manufacturing process </a:t>
            </a:r>
            <a:r>
              <a:rPr lang="en-US" dirty="0" smtClean="0"/>
              <a:t>in which resin-impregnated fibers are pulled through a die to make the part. </a:t>
            </a:r>
          </a:p>
          <a:p>
            <a:pPr algn="just" rtl="0"/>
            <a:r>
              <a:rPr lang="en-US" dirty="0" err="1" smtClean="0"/>
              <a:t>Pultrusion</a:t>
            </a:r>
            <a:r>
              <a:rPr lang="en-US" dirty="0" smtClean="0"/>
              <a:t> creates parts of </a:t>
            </a:r>
            <a:r>
              <a:rPr lang="en-US" b="1" dirty="0" smtClean="0">
                <a:solidFill>
                  <a:srgbClr val="FF0000"/>
                </a:solidFill>
              </a:rPr>
              <a:t>constant cross-section </a:t>
            </a:r>
            <a:r>
              <a:rPr lang="en-US" dirty="0" smtClean="0"/>
              <a:t>and </a:t>
            </a:r>
            <a:r>
              <a:rPr lang="en-US" b="1" dirty="0" smtClean="0">
                <a:solidFill>
                  <a:srgbClr val="FF0000"/>
                </a:solidFill>
              </a:rPr>
              <a:t>continuous length</a:t>
            </a:r>
            <a:r>
              <a:rPr lang="en-US" dirty="0" smtClean="0"/>
              <a:t>. </a:t>
            </a:r>
          </a:p>
          <a:p>
            <a:pPr algn="l" rtl="0"/>
            <a:endParaRPr lang="en-US" dirty="0"/>
          </a:p>
          <a:p>
            <a:pPr marL="0" indent="0" algn="l" rtl="0">
              <a:buNone/>
            </a:pPr>
            <a:r>
              <a:rPr lang="en-US" sz="3200" b="1" dirty="0" smtClean="0"/>
              <a:t>1- Major Applications </a:t>
            </a:r>
          </a:p>
          <a:p>
            <a:pPr algn="just" rtl="0"/>
            <a:r>
              <a:rPr lang="en-US" dirty="0" err="1" smtClean="0"/>
              <a:t>Pultrusion</a:t>
            </a:r>
            <a:r>
              <a:rPr lang="en-US" dirty="0" smtClean="0"/>
              <a:t> is used to fabricate a wide range of solid and hollow structures with constant cross-sections. The most common applications are in making beams, channels, tubes, flooring and equipment support, walkways and bridges, ladders, light poles, electrical </a:t>
            </a:r>
            <a:r>
              <a:rPr lang="en-US" dirty="0" err="1" smtClean="0"/>
              <a:t>enclosures,etc</a:t>
            </a:r>
            <a:r>
              <a:rPr lang="en-US" dirty="0" smtClean="0"/>
              <a:t>.</a:t>
            </a:r>
            <a:endParaRPr lang="ar-IQ" dirty="0"/>
          </a:p>
        </p:txBody>
      </p:sp>
    </p:spTree>
    <p:extLst>
      <p:ext uri="{BB962C8B-B14F-4D97-AF65-F5344CB8AC3E}">
        <p14:creationId xmlns:p14="http://schemas.microsoft.com/office/powerpoint/2010/main" val="3994300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0125" y="191069"/>
            <a:ext cx="11832609" cy="6496334"/>
          </a:xfrm>
        </p:spPr>
        <p:txBody>
          <a:bodyPr/>
          <a:lstStyle/>
          <a:p>
            <a:pPr marL="0" indent="0" algn="l" rtl="0">
              <a:buNone/>
            </a:pPr>
            <a:r>
              <a:rPr lang="en-US" sz="3200" b="1" dirty="0" smtClean="0"/>
              <a:t>2- Basic Raw Materials </a:t>
            </a:r>
          </a:p>
          <a:p>
            <a:pPr algn="just" rtl="0"/>
            <a:r>
              <a:rPr lang="en-US" dirty="0" err="1" smtClean="0"/>
              <a:t>Pultrusion</a:t>
            </a:r>
            <a:r>
              <a:rPr lang="en-US" dirty="0" smtClean="0"/>
              <a:t> is typically used for making parts with unidirectional fibers. E- glass, S-glass, carbon, and aramid fibers are used as reinforcements, the most common type being E-glass </a:t>
            </a:r>
            <a:r>
              <a:rPr lang="en-US" dirty="0" err="1" smtClean="0"/>
              <a:t>rovings</a:t>
            </a:r>
            <a:r>
              <a:rPr lang="en-US" dirty="0" smtClean="0"/>
              <a:t>. Fabrics and mats are also used to add bidirectional and multidirectional strength properties. </a:t>
            </a:r>
          </a:p>
          <a:p>
            <a:pPr algn="just" rtl="0"/>
            <a:r>
              <a:rPr lang="en-US" dirty="0" smtClean="0"/>
              <a:t>Unsaturated polyester is the most common resin material for the </a:t>
            </a:r>
            <a:r>
              <a:rPr lang="en-US" dirty="0" err="1" smtClean="0"/>
              <a:t>pultrusion</a:t>
            </a:r>
            <a:r>
              <a:rPr lang="en-US" dirty="0" smtClean="0"/>
              <a:t> process. </a:t>
            </a:r>
            <a:r>
              <a:rPr lang="en-US" dirty="0" err="1" smtClean="0"/>
              <a:t>Pultrusion</a:t>
            </a:r>
            <a:r>
              <a:rPr lang="en-US" dirty="0" smtClean="0"/>
              <a:t> offers an attractive performance-to-price ratio as well as easy processing. </a:t>
            </a:r>
          </a:p>
          <a:p>
            <a:pPr algn="just" rtl="0"/>
            <a:r>
              <a:rPr lang="en-US" dirty="0" smtClean="0"/>
              <a:t>Various types of fillers are added to the polyester resin to improve the insulation characteristics, chemical resistance, and fire resistance, and to lower the overall cost. Calcium </a:t>
            </a:r>
            <a:r>
              <a:rPr lang="en-US" dirty="0" err="1" smtClean="0"/>
              <a:t>cabonates</a:t>
            </a:r>
            <a:r>
              <a:rPr lang="en-US" dirty="0" smtClean="0"/>
              <a:t> are added to lower the cost of the pultruded part. </a:t>
            </a:r>
            <a:endParaRPr lang="ar-IQ" dirty="0"/>
          </a:p>
        </p:txBody>
      </p:sp>
    </p:spTree>
    <p:extLst>
      <p:ext uri="{BB962C8B-B14F-4D97-AF65-F5344CB8AC3E}">
        <p14:creationId xmlns:p14="http://schemas.microsoft.com/office/powerpoint/2010/main" val="1849350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3773" y="163772"/>
            <a:ext cx="11846257" cy="6455391"/>
          </a:xfrm>
        </p:spPr>
        <p:txBody>
          <a:bodyPr>
            <a:normAutofit/>
          </a:bodyPr>
          <a:lstStyle/>
          <a:p>
            <a:pPr marL="0" indent="0" algn="l" rtl="0">
              <a:buNone/>
            </a:pPr>
            <a:r>
              <a:rPr lang="en-US" sz="3200" b="1" dirty="0" smtClean="0"/>
              <a:t>3- Tooling </a:t>
            </a:r>
          </a:p>
          <a:p>
            <a:pPr algn="just" rtl="0"/>
            <a:r>
              <a:rPr lang="en-US" dirty="0" smtClean="0"/>
              <a:t> For the </a:t>
            </a:r>
            <a:r>
              <a:rPr lang="en-US" dirty="0" err="1" smtClean="0"/>
              <a:t>pultrusion</a:t>
            </a:r>
            <a:r>
              <a:rPr lang="en-US" dirty="0" smtClean="0"/>
              <a:t> process, steel dies are used to transform resin-</a:t>
            </a:r>
            <a:r>
              <a:rPr lang="en-US" dirty="0" err="1" smtClean="0"/>
              <a:t>impreg</a:t>
            </a:r>
            <a:r>
              <a:rPr lang="en-US" dirty="0" smtClean="0"/>
              <a:t>- </a:t>
            </a:r>
            <a:r>
              <a:rPr lang="en-US" dirty="0" err="1" smtClean="0"/>
              <a:t>nated</a:t>
            </a:r>
            <a:r>
              <a:rPr lang="en-US" dirty="0" smtClean="0"/>
              <a:t> fibers to the desired shape. Dies have a constant cross-section along their length, except for some tapering at the raw material entrance. The dies are heated to a specific temperature for partial or complete cure of the resin.</a:t>
            </a:r>
          </a:p>
          <a:p>
            <a:pPr algn="just" rtl="0"/>
            <a:r>
              <a:rPr lang="en-US" dirty="0" smtClean="0"/>
              <a:t>Tooling costs depend upon the complexity of the part as well as the volume requirement. The cost of the die ranges from $4000 to $25,000, depending on the size and cross-section of the part.  </a:t>
            </a:r>
          </a:p>
          <a:p>
            <a:pPr algn="just" rtl="0"/>
            <a:endParaRPr lang="en-US" dirty="0"/>
          </a:p>
          <a:p>
            <a:pPr marL="0" indent="0" algn="just" rtl="0">
              <a:buNone/>
            </a:pPr>
            <a:r>
              <a:rPr lang="en-US" sz="3200" b="1" dirty="0" smtClean="0"/>
              <a:t>4- Making of the Part </a:t>
            </a:r>
          </a:p>
          <a:p>
            <a:pPr algn="just" rtl="0"/>
            <a:r>
              <a:rPr lang="en-US" dirty="0" smtClean="0"/>
              <a:t>To make composite parts using the </a:t>
            </a:r>
            <a:r>
              <a:rPr lang="en-US" dirty="0" err="1" smtClean="0"/>
              <a:t>pultrusion</a:t>
            </a:r>
            <a:r>
              <a:rPr lang="en-US" dirty="0" smtClean="0"/>
              <a:t> process, spools of </a:t>
            </a:r>
            <a:r>
              <a:rPr lang="en-US" dirty="0" err="1" smtClean="0"/>
              <a:t>rovings</a:t>
            </a:r>
            <a:r>
              <a:rPr lang="en-US" dirty="0" smtClean="0"/>
              <a:t> are placed on the creel similar to the filament winding process and then reinforcements are passed through a resin bath where fibers are impregnated with the resin. </a:t>
            </a:r>
            <a:endParaRPr lang="ar-IQ" dirty="0"/>
          </a:p>
        </p:txBody>
      </p:sp>
    </p:spTree>
    <p:extLst>
      <p:ext uri="{BB962C8B-B14F-4D97-AF65-F5344CB8AC3E}">
        <p14:creationId xmlns:p14="http://schemas.microsoft.com/office/powerpoint/2010/main" val="350918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stretch>
            <a:fillRect/>
          </a:stretch>
        </p:blipFill>
        <p:spPr>
          <a:xfrm>
            <a:off x="288877" y="-8276"/>
            <a:ext cx="11614245" cy="3119965"/>
          </a:xfrm>
          <a:prstGeom prst="rect">
            <a:avLst/>
          </a:prstGeom>
        </p:spPr>
      </p:pic>
      <p:sp>
        <p:nvSpPr>
          <p:cNvPr id="5" name="مستطيل 4"/>
          <p:cNvSpPr/>
          <p:nvPr/>
        </p:nvSpPr>
        <p:spPr>
          <a:xfrm>
            <a:off x="150124" y="3520828"/>
            <a:ext cx="11941791" cy="3108543"/>
          </a:xfrm>
          <a:prstGeom prst="rect">
            <a:avLst/>
          </a:prstGeom>
        </p:spPr>
        <p:txBody>
          <a:bodyPr wrap="square">
            <a:spAutoFit/>
          </a:bodyPr>
          <a:lstStyle/>
          <a:p>
            <a:pPr algn="just" rtl="0"/>
            <a:r>
              <a:rPr lang="ar-IQ" sz="2800" dirty="0" err="1" smtClean="0"/>
              <a:t>There</a:t>
            </a:r>
            <a:r>
              <a:rPr lang="ar-IQ" sz="2800" dirty="0" smtClean="0"/>
              <a:t> </a:t>
            </a:r>
            <a:r>
              <a:rPr lang="ar-IQ" sz="2800" dirty="0" err="1" smtClean="0"/>
              <a:t>are</a:t>
            </a:r>
            <a:r>
              <a:rPr lang="ar-IQ" sz="2800" dirty="0" smtClean="0"/>
              <a:t> </a:t>
            </a:r>
            <a:r>
              <a:rPr lang="ar-IQ" sz="2800" dirty="0" err="1" smtClean="0"/>
              <a:t>two</a:t>
            </a:r>
            <a:r>
              <a:rPr lang="ar-IQ" sz="2800" dirty="0" smtClean="0"/>
              <a:t> </a:t>
            </a:r>
            <a:r>
              <a:rPr lang="ar-IQ" sz="2800" dirty="0" err="1" smtClean="0"/>
              <a:t>major</a:t>
            </a:r>
            <a:r>
              <a:rPr lang="ar-IQ" sz="2800" dirty="0" smtClean="0"/>
              <a:t> </a:t>
            </a:r>
            <a:r>
              <a:rPr lang="ar-IQ" sz="2800" dirty="0" err="1" smtClean="0"/>
              <a:t>impregnation</a:t>
            </a:r>
            <a:r>
              <a:rPr lang="ar-IQ" sz="2800" dirty="0" smtClean="0"/>
              <a:t> </a:t>
            </a:r>
            <a:r>
              <a:rPr lang="ar-IQ" sz="2800" dirty="0" err="1" smtClean="0"/>
              <a:t>options</a:t>
            </a:r>
            <a:r>
              <a:rPr lang="ar-IQ" sz="2800" dirty="0" smtClean="0"/>
              <a:t>. </a:t>
            </a:r>
            <a:r>
              <a:rPr lang="ar-IQ" sz="2800" dirty="0" err="1" smtClean="0"/>
              <a:t>In</a:t>
            </a:r>
            <a:r>
              <a:rPr lang="ar-IQ" sz="2800" dirty="0" smtClean="0"/>
              <a:t> </a:t>
            </a:r>
            <a:r>
              <a:rPr lang="ar-IQ" sz="2800" dirty="0" err="1" smtClean="0"/>
              <a:t>the</a:t>
            </a:r>
            <a:r>
              <a:rPr lang="ar-IQ" sz="2800" dirty="0" smtClean="0"/>
              <a:t> </a:t>
            </a:r>
            <a:r>
              <a:rPr lang="ar-IQ" sz="2800" dirty="0" err="1" smtClean="0"/>
              <a:t>first</a:t>
            </a:r>
            <a:r>
              <a:rPr lang="ar-IQ" sz="2800" dirty="0" smtClean="0"/>
              <a:t> </a:t>
            </a:r>
            <a:r>
              <a:rPr lang="ar-IQ" sz="2800" dirty="0" err="1" smtClean="0"/>
              <a:t>option</a:t>
            </a:r>
            <a:r>
              <a:rPr lang="ar-IQ" sz="2800" dirty="0" smtClean="0"/>
              <a:t>, </a:t>
            </a:r>
            <a:r>
              <a:rPr lang="ar-IQ" sz="2800" dirty="0" err="1" smtClean="0"/>
              <a:t>rovings</a:t>
            </a:r>
            <a:r>
              <a:rPr lang="ar-IQ" sz="2800" dirty="0" smtClean="0"/>
              <a:t> </a:t>
            </a:r>
            <a:r>
              <a:rPr lang="ar-IQ" sz="2800" dirty="0" err="1" smtClean="0"/>
              <a:t>are</a:t>
            </a:r>
            <a:r>
              <a:rPr lang="ar-IQ" sz="2800" dirty="0" smtClean="0"/>
              <a:t> </a:t>
            </a:r>
            <a:r>
              <a:rPr lang="ar-IQ" sz="2800" dirty="0" err="1" smtClean="0"/>
              <a:t>passed</a:t>
            </a:r>
            <a:r>
              <a:rPr lang="ar-IQ" sz="2800" dirty="0" smtClean="0"/>
              <a:t> </a:t>
            </a:r>
            <a:r>
              <a:rPr lang="ar-IQ" sz="2800" dirty="0" err="1" smtClean="0"/>
              <a:t>through</a:t>
            </a:r>
            <a:r>
              <a:rPr lang="ar-IQ" sz="2800" dirty="0" smtClean="0"/>
              <a:t> </a:t>
            </a:r>
            <a:r>
              <a:rPr lang="ar-IQ" sz="2800" dirty="0" err="1" smtClean="0"/>
              <a:t>an</a:t>
            </a:r>
            <a:r>
              <a:rPr lang="ar-IQ" sz="2800" dirty="0" smtClean="0"/>
              <a:t> </a:t>
            </a:r>
            <a:r>
              <a:rPr lang="ar-IQ" sz="2800" dirty="0" err="1" smtClean="0"/>
              <a:t>open</a:t>
            </a:r>
            <a:r>
              <a:rPr lang="ar-IQ" sz="2800" dirty="0" smtClean="0"/>
              <a:t> </a:t>
            </a:r>
            <a:r>
              <a:rPr lang="ar-IQ" sz="2800" dirty="0" err="1" smtClean="0"/>
              <a:t>resin</a:t>
            </a:r>
            <a:r>
              <a:rPr lang="ar-IQ" sz="2800" dirty="0" smtClean="0"/>
              <a:t> </a:t>
            </a:r>
            <a:r>
              <a:rPr lang="ar-IQ" sz="2800" dirty="0" err="1" smtClean="0"/>
              <a:t>bath</a:t>
            </a:r>
            <a:r>
              <a:rPr lang="ar-IQ" sz="2800" dirty="0" smtClean="0"/>
              <a:t>. </a:t>
            </a:r>
            <a:r>
              <a:rPr lang="ar-IQ" sz="2800" dirty="0" err="1" smtClean="0"/>
              <a:t>The</a:t>
            </a:r>
            <a:r>
              <a:rPr lang="ar-IQ" sz="2800" dirty="0" smtClean="0"/>
              <a:t> </a:t>
            </a:r>
            <a:r>
              <a:rPr lang="ar-IQ" sz="2800" dirty="0" err="1" smtClean="0"/>
              <a:t>reinforcement</a:t>
            </a:r>
            <a:r>
              <a:rPr lang="ar-IQ" sz="2800" dirty="0" smtClean="0"/>
              <a:t> </a:t>
            </a:r>
            <a:r>
              <a:rPr lang="ar-IQ" sz="2800" dirty="0" err="1" smtClean="0"/>
              <a:t>can</a:t>
            </a:r>
            <a:r>
              <a:rPr lang="ar-IQ" sz="2800" dirty="0" smtClean="0"/>
              <a:t> </a:t>
            </a:r>
            <a:r>
              <a:rPr lang="ar-IQ" sz="2800" dirty="0" err="1" smtClean="0"/>
              <a:t>pass</a:t>
            </a:r>
            <a:r>
              <a:rPr lang="ar-IQ" sz="2800" dirty="0" smtClean="0"/>
              <a:t> </a:t>
            </a:r>
            <a:r>
              <a:rPr lang="ar-IQ" sz="2800" dirty="0" err="1" smtClean="0"/>
              <a:t>horizontally</a:t>
            </a:r>
            <a:r>
              <a:rPr lang="ar-IQ" sz="2800" dirty="0" smtClean="0"/>
              <a:t> </a:t>
            </a:r>
            <a:r>
              <a:rPr lang="ar-IQ" sz="2800" dirty="0" err="1" smtClean="0"/>
              <a:t>inside</a:t>
            </a:r>
            <a:r>
              <a:rPr lang="ar-IQ" sz="2800" dirty="0" smtClean="0"/>
              <a:t> </a:t>
            </a:r>
            <a:r>
              <a:rPr lang="ar-IQ" sz="2800" dirty="0" err="1" smtClean="0"/>
              <a:t>the</a:t>
            </a:r>
            <a:r>
              <a:rPr lang="ar-IQ" sz="2800" dirty="0" smtClean="0"/>
              <a:t> </a:t>
            </a:r>
            <a:r>
              <a:rPr lang="ar-IQ" sz="2800" dirty="0" err="1" smtClean="0"/>
              <a:t>bath</a:t>
            </a:r>
            <a:r>
              <a:rPr lang="ar-IQ" sz="2800" dirty="0" smtClean="0"/>
              <a:t> </a:t>
            </a:r>
            <a:r>
              <a:rPr lang="ar-IQ" sz="2800" dirty="0" err="1" smtClean="0"/>
              <a:t>or</a:t>
            </a:r>
            <a:r>
              <a:rPr lang="ar-IQ" sz="2800" dirty="0" smtClean="0"/>
              <a:t> </a:t>
            </a:r>
            <a:r>
              <a:rPr lang="ar-IQ" sz="2800" dirty="0" err="1" smtClean="0"/>
              <a:t>up</a:t>
            </a:r>
            <a:r>
              <a:rPr lang="ar-IQ" sz="2800" dirty="0" smtClean="0"/>
              <a:t> </a:t>
            </a:r>
            <a:r>
              <a:rPr lang="ar-IQ" sz="2800" dirty="0" err="1" smtClean="0"/>
              <a:t>and</a:t>
            </a:r>
            <a:r>
              <a:rPr lang="ar-IQ" sz="2800" dirty="0" smtClean="0"/>
              <a:t> </a:t>
            </a:r>
            <a:r>
              <a:rPr lang="ar-IQ" sz="2800" dirty="0" err="1" smtClean="0"/>
              <a:t>down</a:t>
            </a:r>
            <a:r>
              <a:rPr lang="ar-IQ" sz="2800" dirty="0" smtClean="0"/>
              <a:t> </a:t>
            </a:r>
            <a:r>
              <a:rPr lang="ar-IQ" sz="2800" dirty="0" err="1" smtClean="0"/>
              <a:t>through</a:t>
            </a:r>
            <a:r>
              <a:rPr lang="ar-IQ" sz="2800" dirty="0" smtClean="0"/>
              <a:t> a </a:t>
            </a:r>
            <a:r>
              <a:rPr lang="ar-IQ" sz="2800" dirty="0" err="1" smtClean="0"/>
              <a:t>guiding</a:t>
            </a:r>
            <a:r>
              <a:rPr lang="ar-IQ" sz="2800" dirty="0" smtClean="0"/>
              <a:t> </a:t>
            </a:r>
            <a:r>
              <a:rPr lang="ar-IQ" sz="2800" dirty="0" err="1" smtClean="0"/>
              <a:t>mechanism</a:t>
            </a:r>
            <a:r>
              <a:rPr lang="ar-IQ" sz="2800" dirty="0" smtClean="0"/>
              <a:t>.</a:t>
            </a:r>
            <a:endParaRPr lang="en-US" sz="2800" dirty="0" smtClean="0"/>
          </a:p>
          <a:p>
            <a:pPr algn="just" rtl="0"/>
            <a:endParaRPr lang="en-US" sz="2800" dirty="0"/>
          </a:p>
          <a:p>
            <a:pPr algn="just" rtl="0"/>
            <a:r>
              <a:rPr lang="en-US" sz="2800" dirty="0" smtClean="0"/>
              <a:t>In the second option, reinforcement passes through a cavity where resin is injected under pressure. The advantages of this method are no or minimum styrene emission and low resin loss.</a:t>
            </a:r>
            <a:endParaRPr lang="ar-IQ" sz="2800" dirty="0"/>
          </a:p>
        </p:txBody>
      </p:sp>
    </p:spTree>
    <p:extLst>
      <p:ext uri="{BB962C8B-B14F-4D97-AF65-F5344CB8AC3E}">
        <p14:creationId xmlns:p14="http://schemas.microsoft.com/office/powerpoint/2010/main" val="1924649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7421" y="177420"/>
            <a:ext cx="11832609" cy="6469039"/>
          </a:xfrm>
        </p:spPr>
        <p:txBody>
          <a:bodyPr/>
          <a:lstStyle/>
          <a:p>
            <a:pPr algn="just" rtl="0"/>
            <a:r>
              <a:rPr lang="en-US" dirty="0" smtClean="0"/>
              <a:t>Reinforcements thus impregnated are passed through a heated die. The die has a slight taper at the entrance and a constant cross-section along its length. The resin cures and solidifies as it passes through the heated die. The length of the die depends on resin reactivity, part thickness, and production rate requirements. The higher the resin reactivity, the shorter the die length requirement. </a:t>
            </a:r>
          </a:p>
          <a:p>
            <a:pPr algn="just" rtl="0"/>
            <a:endParaRPr lang="en-US" dirty="0"/>
          </a:p>
          <a:p>
            <a:pPr algn="just" rtl="0"/>
            <a:r>
              <a:rPr lang="en-US" dirty="0" smtClean="0"/>
              <a:t>The solidified material is pulled by caterpillar belt pullers or hydraulic clamp pullers. These pullers are mounted with rubber-coated pads that grip the composite material. The puller is distanced from the die in such a way that the composite material cools off enough to be gripped by the rubber pads. </a:t>
            </a:r>
            <a:endParaRPr lang="ar-IQ" dirty="0"/>
          </a:p>
        </p:txBody>
      </p:sp>
    </p:spTree>
    <p:extLst>
      <p:ext uri="{BB962C8B-B14F-4D97-AF65-F5344CB8AC3E}">
        <p14:creationId xmlns:p14="http://schemas.microsoft.com/office/powerpoint/2010/main" val="524505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6479" y="232012"/>
            <a:ext cx="11818960" cy="6414448"/>
          </a:xfrm>
        </p:spPr>
        <p:txBody>
          <a:bodyPr>
            <a:normAutofit lnSpcReduction="10000"/>
          </a:bodyPr>
          <a:lstStyle/>
          <a:p>
            <a:pPr marL="0" indent="0" algn="l" rtl="0">
              <a:buNone/>
            </a:pPr>
            <a:r>
              <a:rPr lang="en-US" sz="3200" b="1" dirty="0" smtClean="0"/>
              <a:t>5- Methods of Applying Heat and Pressure </a:t>
            </a:r>
          </a:p>
          <a:p>
            <a:pPr algn="just" rtl="0"/>
            <a:r>
              <a:rPr lang="en-US" dirty="0" smtClean="0"/>
              <a:t>During </a:t>
            </a:r>
            <a:r>
              <a:rPr lang="en-US" dirty="0" err="1" smtClean="0"/>
              <a:t>pultrusion</a:t>
            </a:r>
            <a:r>
              <a:rPr lang="en-US" dirty="0" smtClean="0"/>
              <a:t>, there is no external source to apply </a:t>
            </a:r>
            <a:r>
              <a:rPr lang="en-US" dirty="0" err="1" smtClean="0"/>
              <a:t>presure</a:t>
            </a:r>
            <a:r>
              <a:rPr lang="en-US" dirty="0" smtClean="0"/>
              <a:t> for consolidation. Therefore, this process is known as a low-pressure process. The resin-impregnated </a:t>
            </a:r>
            <a:r>
              <a:rPr lang="en-US" dirty="0" err="1" smtClean="0"/>
              <a:t>rovings</a:t>
            </a:r>
            <a:r>
              <a:rPr lang="en-US" dirty="0" smtClean="0"/>
              <a:t> or mat, when passed through a restricted passage of the die, gets compacted and consolidated. The die is heated to a temperature and applies heat to incoming material for desired cure. The heat in the die cures the resin. The part coming out of the die is hot and is allowed to cool before it is gripped by the puller. </a:t>
            </a:r>
          </a:p>
          <a:p>
            <a:pPr algn="just" rtl="0"/>
            <a:endParaRPr lang="en-US" dirty="0"/>
          </a:p>
          <a:p>
            <a:pPr marL="0" indent="0" algn="just" rtl="0">
              <a:buNone/>
            </a:pPr>
            <a:r>
              <a:rPr lang="en-US" sz="3200" b="1" dirty="0" smtClean="0"/>
              <a:t>6- Advantages of the </a:t>
            </a:r>
            <a:r>
              <a:rPr lang="en-US" sz="3200" b="1" dirty="0" err="1" smtClean="0"/>
              <a:t>Pultrusion</a:t>
            </a:r>
            <a:r>
              <a:rPr lang="en-US" sz="3200" b="1" dirty="0" smtClean="0"/>
              <a:t> Process </a:t>
            </a:r>
          </a:p>
          <a:p>
            <a:pPr algn="just" rtl="0"/>
            <a:r>
              <a:rPr lang="en-US" dirty="0" smtClean="0"/>
              <a:t>1. It is a continuous process and can be </a:t>
            </a:r>
            <a:r>
              <a:rPr lang="en-US" dirty="0" err="1" smtClean="0"/>
              <a:t>compeletely</a:t>
            </a:r>
            <a:r>
              <a:rPr lang="en-US" dirty="0" smtClean="0"/>
              <a:t> automated to get the finished part. It is suitable for making high-volume composite parts. Typical production speeds are 2 to 10 </a:t>
            </a:r>
            <a:r>
              <a:rPr lang="en-US" dirty="0" err="1" smtClean="0"/>
              <a:t>ft</a:t>
            </a:r>
            <a:r>
              <a:rPr lang="en-US" dirty="0" smtClean="0"/>
              <a:t>/min. </a:t>
            </a:r>
          </a:p>
          <a:p>
            <a:pPr algn="just" rtl="0"/>
            <a:r>
              <a:rPr lang="en-US" dirty="0" smtClean="0"/>
              <a:t>2. It utilizes low-cost fiber and resin systems and thus provides production of low-cost commercial products. </a:t>
            </a:r>
            <a:endParaRPr lang="ar-IQ" dirty="0"/>
          </a:p>
        </p:txBody>
      </p:sp>
    </p:spTree>
    <p:extLst>
      <p:ext uri="{BB962C8B-B14F-4D97-AF65-F5344CB8AC3E}">
        <p14:creationId xmlns:p14="http://schemas.microsoft.com/office/powerpoint/2010/main" val="231301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4716" y="232012"/>
            <a:ext cx="11791666" cy="6469039"/>
          </a:xfrm>
        </p:spPr>
        <p:txBody>
          <a:bodyPr/>
          <a:lstStyle/>
          <a:p>
            <a:pPr marL="0" indent="0" algn="l" rtl="0">
              <a:buNone/>
            </a:pPr>
            <a:r>
              <a:rPr lang="en-US" sz="3200" b="1" dirty="0" smtClean="0"/>
              <a:t>7- Limitations of the </a:t>
            </a:r>
            <a:r>
              <a:rPr lang="en-US" sz="3200" b="1" dirty="0" err="1" smtClean="0"/>
              <a:t>Pultrusion</a:t>
            </a:r>
            <a:r>
              <a:rPr lang="en-US" sz="3200" b="1" dirty="0" smtClean="0"/>
              <a:t> Process </a:t>
            </a:r>
          </a:p>
          <a:p>
            <a:pPr algn="just" rtl="0"/>
            <a:r>
              <a:rPr lang="en-US" dirty="0" smtClean="0"/>
              <a:t>1. It is suitable for parts that have constant cross-sections along their length. Tapered and complex shapes cannot be produced. </a:t>
            </a:r>
          </a:p>
          <a:p>
            <a:pPr algn="l" rtl="0"/>
            <a:r>
              <a:rPr lang="en-US" dirty="0" smtClean="0"/>
              <a:t>2. Thin wall parts cannot be produced. </a:t>
            </a:r>
          </a:p>
          <a:p>
            <a:pPr algn="just" rtl="0"/>
            <a:r>
              <a:rPr lang="en-US" dirty="0" smtClean="0"/>
              <a:t>3. Fiber angles on pultruded parts are limited to 0°. Fabrics are used to get bidirectional properties. </a:t>
            </a:r>
          </a:p>
          <a:p>
            <a:pPr algn="just" rtl="0"/>
            <a:r>
              <a:rPr lang="en-US" dirty="0" smtClean="0"/>
              <a:t>4. Structures requiring complex loading cannot be produced using this process because the properties are mostly limited to the axial direction.</a:t>
            </a:r>
            <a:endParaRPr lang="ar-IQ" dirty="0"/>
          </a:p>
        </p:txBody>
      </p:sp>
    </p:spTree>
    <p:extLst>
      <p:ext uri="{BB962C8B-B14F-4D97-AF65-F5344CB8AC3E}">
        <p14:creationId xmlns:p14="http://schemas.microsoft.com/office/powerpoint/2010/main" val="3133415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3773" y="150125"/>
            <a:ext cx="11832609" cy="6509982"/>
          </a:xfrm>
        </p:spPr>
        <p:txBody>
          <a:bodyPr>
            <a:normAutofit lnSpcReduction="10000"/>
          </a:bodyPr>
          <a:lstStyle/>
          <a:p>
            <a:pPr algn="l" rtl="0"/>
            <a:r>
              <a:rPr lang="en-US" sz="3200" b="1" dirty="0" smtClean="0"/>
              <a:t>Thermoset versus Thermoplastic </a:t>
            </a:r>
            <a:r>
              <a:rPr lang="en-US" sz="3200" b="1" dirty="0" err="1" smtClean="0"/>
              <a:t>Pultrusion</a:t>
            </a:r>
            <a:r>
              <a:rPr lang="en-US" sz="3200" b="1" dirty="0" smtClean="0"/>
              <a:t> </a:t>
            </a:r>
          </a:p>
          <a:p>
            <a:pPr algn="just" rtl="0"/>
            <a:r>
              <a:rPr lang="en-US" sz="3200" dirty="0" smtClean="0"/>
              <a:t>Physically, thermoset </a:t>
            </a:r>
            <a:r>
              <a:rPr lang="en-US" sz="3200" dirty="0" err="1" smtClean="0"/>
              <a:t>pultrusion</a:t>
            </a:r>
            <a:r>
              <a:rPr lang="en-US" sz="3200" dirty="0" smtClean="0"/>
              <a:t> involves an additional station of a resin bath between </a:t>
            </a:r>
            <a:r>
              <a:rPr lang="en-US" sz="3200" dirty="0" err="1" smtClean="0"/>
              <a:t>fiberrovings</a:t>
            </a:r>
            <a:r>
              <a:rPr lang="en-US" sz="3200" dirty="0" smtClean="0"/>
              <a:t> and the preheater .Despite this additional step, the thermoset and thermoplastic </a:t>
            </a:r>
            <a:r>
              <a:rPr lang="en-US" sz="3200" dirty="0" err="1" smtClean="0"/>
              <a:t>pultrusion</a:t>
            </a:r>
            <a:r>
              <a:rPr lang="en-US" sz="3200" dirty="0" smtClean="0"/>
              <a:t> processes are physically quite similar. </a:t>
            </a:r>
          </a:p>
          <a:p>
            <a:pPr algn="just" rtl="0"/>
            <a:r>
              <a:rPr lang="en-US" sz="3200" dirty="0" smtClean="0"/>
              <a:t>They both pull fibers and resin through a converging die to form continuous composite sections. However, from an analysis viewpoint, the flow in thermoplastic </a:t>
            </a:r>
            <a:r>
              <a:rPr lang="en-US" sz="3200" dirty="0" err="1" smtClean="0"/>
              <a:t>pultrusion</a:t>
            </a:r>
            <a:r>
              <a:rPr lang="en-US" sz="3200" dirty="0" smtClean="0"/>
              <a:t> is modeled differently than in thermoset </a:t>
            </a:r>
            <a:r>
              <a:rPr lang="en-US" sz="3200" dirty="0" err="1" smtClean="0"/>
              <a:t>pultrusion</a:t>
            </a:r>
            <a:r>
              <a:rPr lang="en-US" sz="3200" dirty="0" smtClean="0"/>
              <a:t>.  </a:t>
            </a:r>
          </a:p>
          <a:p>
            <a:pPr algn="just" rtl="0"/>
            <a:r>
              <a:rPr lang="en-US" sz="3200" dirty="0" smtClean="0"/>
              <a:t>In thermosets, one uses Darcy’s law to model resin impregnation and the heat transfer involves cure kinetics, whereas in thermo-plastic </a:t>
            </a:r>
            <a:r>
              <a:rPr lang="en-US" sz="3200" dirty="0" err="1" smtClean="0"/>
              <a:t>pultrusion</a:t>
            </a:r>
            <a:r>
              <a:rPr lang="en-US" sz="3200" dirty="0" smtClean="0"/>
              <a:t> due to the high viscosity of the material, Darcy’s law is not the correct model to calculate the relationship between flow rate and pressure drop. Also, due to the shear thinning nature of thermoplastics, one would expect the viscosity to vary inside the die. </a:t>
            </a:r>
            <a:endParaRPr lang="ar-IQ" sz="3200" dirty="0"/>
          </a:p>
        </p:txBody>
      </p:sp>
    </p:spTree>
    <p:extLst>
      <p:ext uri="{BB962C8B-B14F-4D97-AF65-F5344CB8AC3E}">
        <p14:creationId xmlns:p14="http://schemas.microsoft.com/office/powerpoint/2010/main" val="133679928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1024</Words>
  <Application>Microsoft Office PowerPoint</Application>
  <PresentationFormat>شاشة عريضة</PresentationFormat>
  <Paragraphs>43</Paragraphs>
  <Slides>10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Arial</vt:lpstr>
      <vt:lpstr>Calibri</vt:lpstr>
      <vt:lpstr>Calibri Light</vt:lpstr>
      <vt:lpstr>Times New Roman</vt:lpstr>
      <vt:lpstr>نسق Office</vt:lpstr>
      <vt:lpstr>Composite Materials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Al-Qaisar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Composite Materials</dc:title>
  <dc:creator>fas</dc:creator>
  <cp:lastModifiedBy>fas</cp:lastModifiedBy>
  <cp:revision>5</cp:revision>
  <dcterms:created xsi:type="dcterms:W3CDTF">2022-12-23T07:30:53Z</dcterms:created>
  <dcterms:modified xsi:type="dcterms:W3CDTF">2022-12-23T08:47:32Z</dcterms:modified>
</cp:coreProperties>
</file>