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0B1C97B-EB25-473C-8BD3-C5E84AFE65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78102B8-0F95-4BF8-843C-7CE4C02C0B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ar-IQ" sz="4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ANTIMICROBIAL AGENTS </a:t>
            </a:r>
            <a:r>
              <a:rPr lang="ar-IQ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ar-IQ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IQ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Assist.Lect. </a:t>
            </a:r>
            <a:r>
              <a:rPr lang="en-US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Mohammed Sinjar</a:t>
            </a:r>
            <a:endParaRPr lang="en-US" sz="4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09800"/>
            <a:ext cx="8534400" cy="4191000"/>
          </a:xfrm>
        </p:spPr>
        <p:txBody>
          <a:bodyPr>
            <a:normAutofit fontScale="85000" lnSpcReduction="10000"/>
          </a:bodyPr>
          <a:lstStyle/>
          <a:p>
            <a:pPr marL="514350" marR="1536065" lvl="0" indent="-514350" algn="just">
              <a:lnSpc>
                <a:spcPct val="103000"/>
              </a:lnSpc>
              <a:spcBef>
                <a:spcPts val="1025"/>
              </a:spcBef>
              <a:buFont typeface="Wingdings" pitchFamily="2" charset="2"/>
              <a:buChar char="ü"/>
              <a:tabLst>
                <a:tab pos="391160" algn="l"/>
              </a:tabLst>
            </a:pPr>
            <a:r>
              <a:rPr lang="en-US" sz="3000" b="1" dirty="0" smtClean="0">
                <a:solidFill>
                  <a:schemeClr val="tx1"/>
                </a:solidFill>
                <a:effectLst/>
                <a:latin typeface="Times New Roman"/>
                <a:ea typeface="Trebuchet MS"/>
                <a:cs typeface="Trebuchet MS"/>
              </a:rPr>
              <a:t>These are the chemicals and their preparations used in reducing or preventing infection due to microorganisms</a:t>
            </a:r>
            <a:r>
              <a:rPr lang="en-US" sz="2600" b="1" dirty="0" smtClean="0">
                <a:solidFill>
                  <a:schemeClr val="tx1"/>
                </a:solidFill>
                <a:effectLst/>
                <a:latin typeface="Times New Roman"/>
                <a:ea typeface="Trebuchet MS"/>
                <a:cs typeface="Trebuchet MS"/>
              </a:rPr>
              <a:t>.</a:t>
            </a:r>
            <a:endParaRPr lang="ar-IQ" sz="2600" b="1" dirty="0" smtClean="0">
              <a:solidFill>
                <a:schemeClr val="tx1"/>
              </a:solidFill>
              <a:effectLst/>
              <a:latin typeface="Times New Roman"/>
              <a:ea typeface="Trebuchet MS"/>
              <a:cs typeface="Trebuchet MS"/>
            </a:endParaRPr>
          </a:p>
          <a:p>
            <a:pPr marL="457200" marR="1536065" lvl="0" indent="-457200" algn="just">
              <a:lnSpc>
                <a:spcPct val="103000"/>
              </a:lnSpc>
              <a:spcBef>
                <a:spcPts val="1025"/>
              </a:spcBef>
              <a:buFont typeface="Wingdings" pitchFamily="2" charset="2"/>
              <a:buChar char="ü"/>
              <a:tabLst>
                <a:tab pos="391160" algn="l"/>
              </a:tabLst>
            </a:pPr>
            <a:r>
              <a:rPr lang="en-US" sz="2600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	</a:t>
            </a:r>
            <a:r>
              <a:rPr lang="en-US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Antiseptic: Inhibit the growth of MO</a:t>
            </a:r>
            <a:r>
              <a:rPr lang="ar-IQ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Disinfectant: Destroy the Pathogenic MO</a:t>
            </a:r>
          </a:p>
          <a:p>
            <a:pPr marL="457200" marR="1536065" lvl="0" indent="-457200" algn="just">
              <a:lnSpc>
                <a:spcPct val="103000"/>
              </a:lnSpc>
              <a:spcBef>
                <a:spcPts val="1025"/>
              </a:spcBef>
              <a:buFont typeface="Wingdings" pitchFamily="2" charset="2"/>
              <a:buChar char="ü"/>
              <a:tabLst>
                <a:tab pos="391160" algn="l"/>
              </a:tabLst>
            </a:pPr>
            <a:r>
              <a:rPr lang="en-US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	Germicides: Kill Bacteria, Fungi, Viruses, Spores</a:t>
            </a:r>
          </a:p>
          <a:p>
            <a:pPr marL="457200" marR="1536065" lvl="0" indent="-457200" algn="just">
              <a:lnSpc>
                <a:spcPct val="103000"/>
              </a:lnSpc>
              <a:spcBef>
                <a:spcPts val="1025"/>
              </a:spcBef>
              <a:buFont typeface="Wingdings" pitchFamily="2" charset="2"/>
              <a:buChar char="ü"/>
              <a:tabLst>
                <a:tab pos="391160" algn="l"/>
              </a:tabLst>
            </a:pPr>
            <a:r>
              <a:rPr lang="en-US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	</a:t>
            </a:r>
            <a:r>
              <a:rPr lang="en-US" sz="2600" b="1" dirty="0" err="1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Bacteriostatics</a:t>
            </a:r>
            <a:r>
              <a:rPr lang="en-US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: Primarily</a:t>
            </a:r>
            <a:r>
              <a:rPr lang="ar-IQ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inhibit  the  Bacteria – Only</a:t>
            </a:r>
            <a:r>
              <a:rPr lang="ar-IQ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     </a:t>
            </a:r>
            <a:r>
              <a:rPr lang="en-US" sz="2600" b="1" dirty="0" smtClean="0">
                <a:solidFill>
                  <a:schemeClr val="tx1"/>
                </a:solidFill>
                <a:effectLst/>
                <a:latin typeface="Trebuchet MS"/>
                <a:ea typeface="Trebuchet MS"/>
                <a:cs typeface="Trebuchet MS"/>
              </a:rPr>
              <a:t>arrest their growth not to kill</a:t>
            </a:r>
          </a:p>
          <a:p>
            <a:pPr marL="342900" marR="1536065" lvl="0" indent="-342900" algn="just">
              <a:lnSpc>
                <a:spcPct val="103000"/>
              </a:lnSpc>
              <a:spcBef>
                <a:spcPts val="1025"/>
              </a:spcBef>
              <a:buFont typeface="Wingdings"/>
              <a:buChar char=""/>
              <a:tabLst>
                <a:tab pos="391160" algn="l"/>
              </a:tabLst>
            </a:pPr>
            <a:r>
              <a:rPr lang="en-US" sz="1400" dirty="0">
                <a:latin typeface="Trebuchet MS"/>
                <a:ea typeface="Trebuchet MS"/>
                <a:cs typeface="Trebuchet MS"/>
              </a:rPr>
              <a:t>	Sanitizers: For maintaining the health for Sanitization purpose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endParaRPr lang="ar-IQ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5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309" y="2154110"/>
            <a:ext cx="8534400" cy="432868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1547495" lvl="0" indent="-342900" algn="just">
              <a:lnSpc>
                <a:spcPct val="102000"/>
              </a:lnSpc>
              <a:spcBef>
                <a:spcPts val="700"/>
              </a:spcBef>
              <a:buFont typeface="Wingdings"/>
              <a:buChar char=""/>
              <a:tabLst>
                <a:tab pos="391160" algn="l"/>
              </a:tabLst>
            </a:pPr>
            <a:r>
              <a:rPr lang="ar-IQ" sz="2800" b="1" dirty="0" smtClean="0">
                <a:effectLst/>
                <a:latin typeface="Trebuchet MS"/>
                <a:ea typeface="Trebuchet MS"/>
                <a:cs typeface="Trebuchet MS"/>
              </a:rPr>
              <a:t>PREPARATION:</a:t>
            </a:r>
          </a:p>
          <a:p>
            <a:pPr marL="342900" marR="1547495" lvl="0" indent="-342900" algn="just">
              <a:lnSpc>
                <a:spcPct val="102000"/>
              </a:lnSpc>
              <a:spcBef>
                <a:spcPts val="700"/>
              </a:spcBef>
              <a:buFont typeface="Wingdings"/>
              <a:buChar char=""/>
              <a:tabLst>
                <a:tab pos="391160" algn="l"/>
              </a:tabLst>
            </a:pP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Boric acid may be prepared by reacting borax (sodium </a:t>
            </a:r>
            <a:r>
              <a:rPr lang="en-US" sz="2400" b="1" dirty="0" err="1" smtClean="0">
                <a:effectLst/>
                <a:latin typeface="Trebuchet MS"/>
                <a:ea typeface="Trebuchet MS"/>
                <a:cs typeface="Trebuchet MS"/>
              </a:rPr>
              <a:t>tetraborate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b="1" dirty="0" err="1" smtClean="0">
                <a:effectLst/>
                <a:latin typeface="Trebuchet MS"/>
                <a:ea typeface="Trebuchet MS"/>
                <a:cs typeface="Trebuchet MS"/>
              </a:rPr>
              <a:t>decahydrate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) with a mineral acid, such as hydrochloric</a:t>
            </a:r>
            <a:r>
              <a:rPr lang="en-US" sz="2400" b="1" spc="-8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acid:</a:t>
            </a:r>
          </a:p>
          <a:p>
            <a:pPr marL="342900" marR="2402205" lvl="0" indent="-342900" algn="just">
              <a:lnSpc>
                <a:spcPct val="102000"/>
              </a:lnSpc>
              <a:spcBef>
                <a:spcPts val="610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Na2B4O7·10H2O + 2 </a:t>
            </a:r>
            <a:r>
              <a:rPr lang="en-US" sz="2400" b="1" dirty="0" err="1" smtClean="0">
                <a:effectLst/>
                <a:latin typeface="Trebuchet MS"/>
                <a:ea typeface="Trebuchet MS"/>
                <a:cs typeface="Trebuchet MS"/>
              </a:rPr>
              <a:t>HCl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b="1" dirty="0" smtClean="0">
                <a:effectLst/>
                <a:latin typeface="Arial"/>
                <a:ea typeface="Trebuchet MS"/>
                <a:cs typeface="Trebuchet MS"/>
              </a:rPr>
              <a:t>→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4 B(OH)3 [or H3BO3] + 2 </a:t>
            </a:r>
            <a:r>
              <a:rPr lang="en-US" sz="2400" b="1" dirty="0" err="1" smtClean="0">
                <a:effectLst/>
                <a:latin typeface="Trebuchet MS"/>
                <a:ea typeface="Trebuchet MS"/>
                <a:cs typeface="Trebuchet MS"/>
              </a:rPr>
              <a:t>NaCl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 + 5</a:t>
            </a:r>
            <a:r>
              <a:rPr lang="en-US" sz="2400" b="1" spc="-5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H2O</a:t>
            </a:r>
            <a:endParaRPr lang="en-US" sz="105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 algn="just">
              <a:spcBef>
                <a:spcPts val="610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It is also formed as a by product of</a:t>
            </a:r>
            <a:r>
              <a:rPr lang="en-US" sz="2400" b="1" spc="-5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hydrolysis</a:t>
            </a:r>
            <a:endParaRPr lang="en-US" sz="105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90525" marR="0" algn="just">
              <a:spcBef>
                <a:spcPts val="100"/>
              </a:spcBef>
              <a:spcAft>
                <a:spcPts val="0"/>
              </a:spcAft>
            </a:pP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of boron </a:t>
            </a:r>
            <a:r>
              <a:rPr lang="en-US" sz="2400" b="1" dirty="0" err="1" smtClean="0">
                <a:effectLst/>
                <a:latin typeface="Trebuchet MS"/>
                <a:ea typeface="Trebuchet MS"/>
                <a:cs typeface="Trebuchet MS"/>
              </a:rPr>
              <a:t>trihalides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 and </a:t>
            </a:r>
            <a:r>
              <a:rPr lang="en-US" sz="2400" b="1" dirty="0" err="1" smtClean="0">
                <a:effectLst/>
                <a:latin typeface="Trebuchet MS"/>
                <a:ea typeface="Trebuchet MS"/>
                <a:cs typeface="Trebuchet MS"/>
              </a:rPr>
              <a:t>diborane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:</a:t>
            </a:r>
            <a:endParaRPr lang="en-US" sz="105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 algn="just">
              <a:spcBef>
                <a:spcPts val="700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B2H6 + 6 H2O </a:t>
            </a:r>
            <a:r>
              <a:rPr lang="en-US" sz="2400" b="1" dirty="0" smtClean="0">
                <a:effectLst/>
                <a:latin typeface="Arial"/>
                <a:ea typeface="Trebuchet MS"/>
                <a:cs typeface="Trebuchet MS"/>
              </a:rPr>
              <a:t>→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2 B(OH)3 + 6</a:t>
            </a:r>
            <a:r>
              <a:rPr lang="en-US" sz="2400" b="1" spc="3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H2</a:t>
            </a:r>
            <a:endParaRPr lang="en-US" sz="105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 algn="just">
              <a:spcBef>
                <a:spcPts val="695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BX3 + 3 H2O </a:t>
            </a:r>
            <a:r>
              <a:rPr lang="en-US" sz="2400" b="1" dirty="0" smtClean="0">
                <a:effectLst/>
                <a:latin typeface="Arial"/>
                <a:ea typeface="Trebuchet MS"/>
                <a:cs typeface="Trebuchet MS"/>
              </a:rPr>
              <a:t>→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B(OH)3 + 3 HX (X = </a:t>
            </a:r>
            <a:r>
              <a:rPr lang="en-US" sz="2400" b="1" dirty="0" err="1" smtClean="0">
                <a:effectLst/>
                <a:latin typeface="Trebuchet MS"/>
                <a:ea typeface="Trebuchet MS"/>
                <a:cs typeface="Trebuchet MS"/>
              </a:rPr>
              <a:t>Cl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, </a:t>
            </a:r>
            <a:r>
              <a:rPr lang="en-US" sz="2400" b="1" spc="-125" dirty="0" smtClean="0">
                <a:effectLst/>
                <a:latin typeface="Trebuchet MS"/>
                <a:ea typeface="Trebuchet MS"/>
                <a:cs typeface="Trebuchet MS"/>
              </a:rPr>
              <a:t>Br,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 I)</a:t>
            </a:r>
            <a:endParaRPr lang="en-US" sz="900" b="1" dirty="0">
              <a:effectLst/>
              <a:latin typeface="Trebuchet MS"/>
              <a:ea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1259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305800" cy="5191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678940" lvl="0" indent="-342900">
              <a:lnSpc>
                <a:spcPct val="150000"/>
              </a:lnSpc>
              <a:spcBef>
                <a:spcPts val="595"/>
              </a:spcBef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ar-IQ" sz="2000" b="1" dirty="0" smtClean="0">
                <a:effectLst/>
                <a:latin typeface="Trebuchet MS"/>
                <a:ea typeface="Trebuchet MS"/>
                <a:cs typeface="Trebuchet MS"/>
              </a:rPr>
              <a:t>USES : </a:t>
            </a:r>
          </a:p>
          <a:p>
            <a:pPr marL="342900" marR="1678940" lvl="0" indent="-342900">
              <a:lnSpc>
                <a:spcPct val="150000"/>
              </a:lnSpc>
              <a:spcBef>
                <a:spcPts val="595"/>
              </a:spcBef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Boric acid can be used as an antiseptic for minor burns or cuts and is sometimes used in dressings or salves. Boric acid is applied in a very dilute solution as an eye wash. Dilute boric acid can be used as a vaginal douche to treat bacterial</a:t>
            </a:r>
            <a:r>
              <a:rPr lang="en-US" sz="2000" b="1" spc="-22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 err="1" smtClean="0">
                <a:effectLst/>
                <a:latin typeface="Trebuchet MS"/>
                <a:ea typeface="Trebuchet MS"/>
                <a:cs typeface="Trebuchet MS"/>
              </a:rPr>
              <a:t>vaginosis</a:t>
            </a: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 due to excessive </a:t>
            </a:r>
            <a:r>
              <a:rPr lang="en-US" sz="2000" b="1" spc="-20" dirty="0" smtClean="0">
                <a:effectLst/>
                <a:latin typeface="Trebuchet MS"/>
                <a:ea typeface="Trebuchet MS"/>
                <a:cs typeface="Trebuchet MS"/>
              </a:rPr>
              <a:t>alkalinity.[14] </a:t>
            </a: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As an anti-bacterial compound, boric acid can also be used as an acne treatment. It is also used as prevention of athlete's foot, by inserting powder in the socks or</a:t>
            </a:r>
            <a:r>
              <a:rPr lang="en-US" sz="2000" b="1" spc="-13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stockings,</a:t>
            </a:r>
            <a:endParaRPr lang="en-US" sz="1600" b="1" dirty="0">
              <a:effectLst/>
              <a:latin typeface="Trebuchet MS"/>
              <a:ea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82333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300969" y="1143000"/>
            <a:ext cx="2259013" cy="461963"/>
            <a:chOff x="0" y="0"/>
            <a:chExt cx="3558" cy="728"/>
          </a:xfrm>
        </p:grpSpPr>
        <p:pic>
          <p:nvPicPr>
            <p:cNvPr id="6158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3555" cy="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7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7" y="450"/>
              <a:ext cx="157" cy="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6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8" y="91"/>
              <a:ext cx="210" cy="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55" name="Picture 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" y="85"/>
              <a:ext cx="278" cy="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955" y="11"/>
              <a:ext cx="97" cy="545"/>
            </a:xfrm>
            <a:prstGeom prst="rect">
              <a:avLst/>
            </a:prstGeom>
            <a:noFill/>
            <a:ln w="1778">
              <a:solidFill>
                <a:srgbClr val="58134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9"/>
            <p:cNvSpPr>
              <a:spLocks/>
            </p:cNvSpPr>
            <p:nvPr/>
          </p:nvSpPr>
          <p:spPr bwMode="auto">
            <a:xfrm>
              <a:off x="2013" y="11"/>
              <a:ext cx="348" cy="545"/>
            </a:xfrm>
            <a:custGeom>
              <a:avLst/>
              <a:gdLst>
                <a:gd name="T0" fmla="+- 0 2013 2013"/>
                <a:gd name="T1" fmla="*/ T0 w 348"/>
                <a:gd name="T2" fmla="+- 0 11 11"/>
                <a:gd name="T3" fmla="*/ 11 h 545"/>
                <a:gd name="T4" fmla="+- 0 2361 2013"/>
                <a:gd name="T5" fmla="*/ T4 w 348"/>
                <a:gd name="T6" fmla="+- 0 11 11"/>
                <a:gd name="T7" fmla="*/ 11 h 545"/>
                <a:gd name="T8" fmla="+- 0 2361 2013"/>
                <a:gd name="T9" fmla="*/ T8 w 348"/>
                <a:gd name="T10" fmla="+- 0 97 11"/>
                <a:gd name="T11" fmla="*/ 97 h 545"/>
                <a:gd name="T12" fmla="+- 0 2110 2013"/>
                <a:gd name="T13" fmla="*/ T12 w 348"/>
                <a:gd name="T14" fmla="+- 0 97 11"/>
                <a:gd name="T15" fmla="*/ 97 h 545"/>
                <a:gd name="T16" fmla="+- 0 2110 2013"/>
                <a:gd name="T17" fmla="*/ T16 w 348"/>
                <a:gd name="T18" fmla="+- 0 224 11"/>
                <a:gd name="T19" fmla="*/ 224 h 545"/>
                <a:gd name="T20" fmla="+- 0 2290 2013"/>
                <a:gd name="T21" fmla="*/ T20 w 348"/>
                <a:gd name="T22" fmla="+- 0 224 11"/>
                <a:gd name="T23" fmla="*/ 224 h 545"/>
                <a:gd name="T24" fmla="+- 0 2290 2013"/>
                <a:gd name="T25" fmla="*/ T24 w 348"/>
                <a:gd name="T26" fmla="+- 0 307 11"/>
                <a:gd name="T27" fmla="*/ 307 h 545"/>
                <a:gd name="T28" fmla="+- 0 2110 2013"/>
                <a:gd name="T29" fmla="*/ T28 w 348"/>
                <a:gd name="T30" fmla="+- 0 307 11"/>
                <a:gd name="T31" fmla="*/ 307 h 545"/>
                <a:gd name="T32" fmla="+- 0 2110 2013"/>
                <a:gd name="T33" fmla="*/ T32 w 348"/>
                <a:gd name="T34" fmla="+- 0 470 11"/>
                <a:gd name="T35" fmla="*/ 470 h 545"/>
                <a:gd name="T36" fmla="+- 0 2357 2013"/>
                <a:gd name="T37" fmla="*/ T36 w 348"/>
                <a:gd name="T38" fmla="+- 0 470 11"/>
                <a:gd name="T39" fmla="*/ 470 h 545"/>
                <a:gd name="T40" fmla="+- 0 2357 2013"/>
                <a:gd name="T41" fmla="*/ T40 w 348"/>
                <a:gd name="T42" fmla="+- 0 555 11"/>
                <a:gd name="T43" fmla="*/ 555 h 545"/>
                <a:gd name="T44" fmla="+- 0 2013 2013"/>
                <a:gd name="T45" fmla="*/ T44 w 348"/>
                <a:gd name="T46" fmla="+- 0 555 11"/>
                <a:gd name="T47" fmla="*/ 555 h 545"/>
                <a:gd name="T48" fmla="+- 0 2013 2013"/>
                <a:gd name="T49" fmla="*/ T48 w 348"/>
                <a:gd name="T50" fmla="+- 0 11 11"/>
                <a:gd name="T51" fmla="*/ 11 h 54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348" h="545">
                  <a:moveTo>
                    <a:pt x="0" y="0"/>
                  </a:moveTo>
                  <a:lnTo>
                    <a:pt x="348" y="0"/>
                  </a:lnTo>
                  <a:lnTo>
                    <a:pt x="348" y="86"/>
                  </a:lnTo>
                  <a:lnTo>
                    <a:pt x="97" y="86"/>
                  </a:lnTo>
                  <a:lnTo>
                    <a:pt x="97" y="213"/>
                  </a:lnTo>
                  <a:lnTo>
                    <a:pt x="277" y="213"/>
                  </a:lnTo>
                  <a:lnTo>
                    <a:pt x="277" y="296"/>
                  </a:lnTo>
                  <a:lnTo>
                    <a:pt x="97" y="296"/>
                  </a:lnTo>
                  <a:lnTo>
                    <a:pt x="97" y="459"/>
                  </a:lnTo>
                  <a:lnTo>
                    <a:pt x="344" y="459"/>
                  </a:lnTo>
                  <a:lnTo>
                    <a:pt x="344" y="544"/>
                  </a:lnTo>
                  <a:lnTo>
                    <a:pt x="0" y="5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78">
              <a:solidFill>
                <a:srgbClr val="58134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1504" y="11"/>
              <a:ext cx="397" cy="552"/>
            </a:xfrm>
            <a:custGeom>
              <a:avLst/>
              <a:gdLst>
                <a:gd name="T0" fmla="+- 0 1504 1504"/>
                <a:gd name="T1" fmla="*/ T0 w 397"/>
                <a:gd name="T2" fmla="+- 0 11 11"/>
                <a:gd name="T3" fmla="*/ 11 h 552"/>
                <a:gd name="T4" fmla="+- 0 1551 1504"/>
                <a:gd name="T5" fmla="*/ T4 w 397"/>
                <a:gd name="T6" fmla="+- 0 11 11"/>
                <a:gd name="T7" fmla="*/ 11 h 552"/>
                <a:gd name="T8" fmla="+- 0 1808 1504"/>
                <a:gd name="T9" fmla="*/ T8 w 397"/>
                <a:gd name="T10" fmla="+- 0 340 11"/>
                <a:gd name="T11" fmla="*/ 340 h 552"/>
                <a:gd name="T12" fmla="+- 0 1808 1504"/>
                <a:gd name="T13" fmla="*/ T12 w 397"/>
                <a:gd name="T14" fmla="+- 0 11 11"/>
                <a:gd name="T15" fmla="*/ 11 h 552"/>
                <a:gd name="T16" fmla="+- 0 1901 1504"/>
                <a:gd name="T17" fmla="*/ T16 w 397"/>
                <a:gd name="T18" fmla="+- 0 11 11"/>
                <a:gd name="T19" fmla="*/ 11 h 552"/>
                <a:gd name="T20" fmla="+- 0 1901 1504"/>
                <a:gd name="T21" fmla="*/ T20 w 397"/>
                <a:gd name="T22" fmla="+- 0 563 11"/>
                <a:gd name="T23" fmla="*/ 563 h 552"/>
                <a:gd name="T24" fmla="+- 0 1861 1504"/>
                <a:gd name="T25" fmla="*/ T24 w 397"/>
                <a:gd name="T26" fmla="+- 0 563 11"/>
                <a:gd name="T27" fmla="*/ 563 h 552"/>
                <a:gd name="T28" fmla="+- 0 1597 1504"/>
                <a:gd name="T29" fmla="*/ T28 w 397"/>
                <a:gd name="T30" fmla="+- 0 218 11"/>
                <a:gd name="T31" fmla="*/ 218 h 552"/>
                <a:gd name="T32" fmla="+- 0 1597 1504"/>
                <a:gd name="T33" fmla="*/ T32 w 397"/>
                <a:gd name="T34" fmla="+- 0 556 11"/>
                <a:gd name="T35" fmla="*/ 556 h 552"/>
                <a:gd name="T36" fmla="+- 0 1504 1504"/>
                <a:gd name="T37" fmla="*/ T36 w 397"/>
                <a:gd name="T38" fmla="+- 0 556 11"/>
                <a:gd name="T39" fmla="*/ 556 h 552"/>
                <a:gd name="T40" fmla="+- 0 1504 1504"/>
                <a:gd name="T41" fmla="*/ T40 w 397"/>
                <a:gd name="T42" fmla="+- 0 11 11"/>
                <a:gd name="T43" fmla="*/ 11 h 55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</a:cxnLst>
              <a:rect l="0" t="0" r="r" b="b"/>
              <a:pathLst>
                <a:path w="397" h="552">
                  <a:moveTo>
                    <a:pt x="0" y="0"/>
                  </a:moveTo>
                  <a:lnTo>
                    <a:pt x="47" y="0"/>
                  </a:lnTo>
                  <a:lnTo>
                    <a:pt x="304" y="329"/>
                  </a:lnTo>
                  <a:lnTo>
                    <a:pt x="304" y="0"/>
                  </a:lnTo>
                  <a:lnTo>
                    <a:pt x="397" y="0"/>
                  </a:lnTo>
                  <a:lnTo>
                    <a:pt x="397" y="552"/>
                  </a:lnTo>
                  <a:lnTo>
                    <a:pt x="357" y="552"/>
                  </a:lnTo>
                  <a:lnTo>
                    <a:pt x="93" y="207"/>
                  </a:lnTo>
                  <a:lnTo>
                    <a:pt x="93" y="545"/>
                  </a:lnTo>
                  <a:lnTo>
                    <a:pt x="0" y="54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78">
              <a:solidFill>
                <a:srgbClr val="58134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295" y="11"/>
              <a:ext cx="97" cy="545"/>
            </a:xfrm>
            <a:prstGeom prst="rect">
              <a:avLst/>
            </a:prstGeom>
            <a:noFill/>
            <a:ln w="1778">
              <a:solidFill>
                <a:srgbClr val="58134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59" y="11"/>
              <a:ext cx="97" cy="545"/>
            </a:xfrm>
            <a:prstGeom prst="rect">
              <a:avLst/>
            </a:prstGeom>
            <a:noFill/>
            <a:ln w="1778">
              <a:solidFill>
                <a:srgbClr val="58134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803" y="7"/>
              <a:ext cx="404" cy="548"/>
            </a:xfrm>
            <a:custGeom>
              <a:avLst/>
              <a:gdLst>
                <a:gd name="T0" fmla="+- 0 949 804"/>
                <a:gd name="T1" fmla="*/ T0 w 404"/>
                <a:gd name="T2" fmla="+- 0 7 7"/>
                <a:gd name="T3" fmla="*/ 7 h 548"/>
                <a:gd name="T4" fmla="+- 0 1055 804"/>
                <a:gd name="T5" fmla="*/ T4 w 404"/>
                <a:gd name="T6" fmla="+- 0 25 7"/>
                <a:gd name="T7" fmla="*/ 25 h 548"/>
                <a:gd name="T8" fmla="+- 0 1137 804"/>
                <a:gd name="T9" fmla="*/ T8 w 404"/>
                <a:gd name="T10" fmla="+- 0 77 7"/>
                <a:gd name="T11" fmla="*/ 77 h 548"/>
                <a:gd name="T12" fmla="+- 0 1190 804"/>
                <a:gd name="T13" fmla="*/ T12 w 404"/>
                <a:gd name="T14" fmla="+- 0 158 7"/>
                <a:gd name="T15" fmla="*/ 158 h 548"/>
                <a:gd name="T16" fmla="+- 0 1207 804"/>
                <a:gd name="T17" fmla="*/ T16 w 404"/>
                <a:gd name="T18" fmla="+- 0 262 7"/>
                <a:gd name="T19" fmla="*/ 262 h 548"/>
                <a:gd name="T20" fmla="+- 0 1199 804"/>
                <a:gd name="T21" fmla="*/ T20 w 404"/>
                <a:gd name="T22" fmla="+- 0 352 7"/>
                <a:gd name="T23" fmla="*/ 352 h 548"/>
                <a:gd name="T24" fmla="+- 0 1176 804"/>
                <a:gd name="T25" fmla="*/ T24 w 404"/>
                <a:gd name="T26" fmla="+- 0 425 7"/>
                <a:gd name="T27" fmla="*/ 425 h 548"/>
                <a:gd name="T28" fmla="+- 0 1136 804"/>
                <a:gd name="T29" fmla="*/ T28 w 404"/>
                <a:gd name="T30" fmla="+- 0 482 7"/>
                <a:gd name="T31" fmla="*/ 482 h 548"/>
                <a:gd name="T32" fmla="+- 0 1081 804"/>
                <a:gd name="T33" fmla="*/ T32 w 404"/>
                <a:gd name="T34" fmla="+- 0 523 7"/>
                <a:gd name="T35" fmla="*/ 523 h 548"/>
                <a:gd name="T36" fmla="+- 0 1011 804"/>
                <a:gd name="T37" fmla="*/ T36 w 404"/>
                <a:gd name="T38" fmla="+- 0 547 7"/>
                <a:gd name="T39" fmla="*/ 547 h 548"/>
                <a:gd name="T40" fmla="+- 0 924 804"/>
                <a:gd name="T41" fmla="*/ T40 w 404"/>
                <a:gd name="T42" fmla="+- 0 555 7"/>
                <a:gd name="T43" fmla="*/ 555 h 548"/>
                <a:gd name="T44" fmla="+- 0 804 804"/>
                <a:gd name="T45" fmla="*/ T44 w 404"/>
                <a:gd name="T46" fmla="+- 0 555 7"/>
                <a:gd name="T47" fmla="*/ 555 h 548"/>
                <a:gd name="T48" fmla="+- 0 804 804"/>
                <a:gd name="T49" fmla="*/ T48 w 404"/>
                <a:gd name="T50" fmla="+- 0 12 7"/>
                <a:gd name="T51" fmla="*/ 12 h 548"/>
                <a:gd name="T52" fmla="+- 0 856 804"/>
                <a:gd name="T53" fmla="*/ T52 w 404"/>
                <a:gd name="T54" fmla="+- 0 10 7"/>
                <a:gd name="T55" fmla="*/ 10 h 548"/>
                <a:gd name="T56" fmla="+- 0 898 804"/>
                <a:gd name="T57" fmla="*/ T56 w 404"/>
                <a:gd name="T58" fmla="+- 0 8 7"/>
                <a:gd name="T59" fmla="*/ 8 h 548"/>
                <a:gd name="T60" fmla="+- 0 929 804"/>
                <a:gd name="T61" fmla="*/ T60 w 404"/>
                <a:gd name="T62" fmla="+- 0 8 7"/>
                <a:gd name="T63" fmla="*/ 8 h 548"/>
                <a:gd name="T64" fmla="+- 0 949 804"/>
                <a:gd name="T65" fmla="*/ T64 w 404"/>
                <a:gd name="T66" fmla="+- 0 7 7"/>
                <a:gd name="T67" fmla="*/ 7 h 5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404" h="548">
                  <a:moveTo>
                    <a:pt x="145" y="0"/>
                  </a:moveTo>
                  <a:lnTo>
                    <a:pt x="251" y="18"/>
                  </a:lnTo>
                  <a:lnTo>
                    <a:pt x="333" y="70"/>
                  </a:lnTo>
                  <a:lnTo>
                    <a:pt x="386" y="151"/>
                  </a:lnTo>
                  <a:lnTo>
                    <a:pt x="403" y="255"/>
                  </a:lnTo>
                  <a:lnTo>
                    <a:pt x="395" y="345"/>
                  </a:lnTo>
                  <a:lnTo>
                    <a:pt x="372" y="418"/>
                  </a:lnTo>
                  <a:lnTo>
                    <a:pt x="332" y="475"/>
                  </a:lnTo>
                  <a:lnTo>
                    <a:pt x="277" y="516"/>
                  </a:lnTo>
                  <a:lnTo>
                    <a:pt x="207" y="540"/>
                  </a:lnTo>
                  <a:lnTo>
                    <a:pt x="120" y="548"/>
                  </a:lnTo>
                  <a:lnTo>
                    <a:pt x="0" y="548"/>
                  </a:lnTo>
                  <a:lnTo>
                    <a:pt x="0" y="5"/>
                  </a:lnTo>
                  <a:lnTo>
                    <a:pt x="52" y="3"/>
                  </a:lnTo>
                  <a:lnTo>
                    <a:pt x="94" y="1"/>
                  </a:lnTo>
                  <a:lnTo>
                    <a:pt x="125" y="1"/>
                  </a:lnTo>
                  <a:lnTo>
                    <a:pt x="145" y="0"/>
                  </a:lnTo>
                  <a:close/>
                </a:path>
              </a:pathLst>
            </a:custGeom>
            <a:noFill/>
            <a:ln w="1778">
              <a:solidFill>
                <a:srgbClr val="58134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3161" y="1"/>
              <a:ext cx="363" cy="554"/>
            </a:xfrm>
            <a:custGeom>
              <a:avLst/>
              <a:gdLst>
                <a:gd name="T0" fmla="+- 0 3313 3161"/>
                <a:gd name="T1" fmla="*/ T0 w 363"/>
                <a:gd name="T2" fmla="+- 0 2 2"/>
                <a:gd name="T3" fmla="*/ 2 h 554"/>
                <a:gd name="T4" fmla="+- 0 3388 3161"/>
                <a:gd name="T5" fmla="*/ T4 w 363"/>
                <a:gd name="T6" fmla="+- 0 11 2"/>
                <a:gd name="T7" fmla="*/ 11 h 554"/>
                <a:gd name="T8" fmla="+- 0 3444 3161"/>
                <a:gd name="T9" fmla="*/ T8 w 363"/>
                <a:gd name="T10" fmla="+- 0 40 2"/>
                <a:gd name="T11" fmla="*/ 40 h 554"/>
                <a:gd name="T12" fmla="+- 0 3488 3161"/>
                <a:gd name="T13" fmla="*/ T12 w 363"/>
                <a:gd name="T14" fmla="+- 0 113 2"/>
                <a:gd name="T15" fmla="*/ 113 h 554"/>
                <a:gd name="T16" fmla="+- 0 3491 3161"/>
                <a:gd name="T17" fmla="*/ T16 w 363"/>
                <a:gd name="T18" fmla="+- 0 145 2"/>
                <a:gd name="T19" fmla="*/ 145 h 554"/>
                <a:gd name="T20" fmla="+- 0 3488 3161"/>
                <a:gd name="T21" fmla="*/ T20 w 363"/>
                <a:gd name="T22" fmla="+- 0 178 2"/>
                <a:gd name="T23" fmla="*/ 178 h 554"/>
                <a:gd name="T24" fmla="+- 0 3476 3161"/>
                <a:gd name="T25" fmla="*/ T24 w 363"/>
                <a:gd name="T26" fmla="+- 0 215 2"/>
                <a:gd name="T27" fmla="*/ 215 h 554"/>
                <a:gd name="T28" fmla="+- 0 3457 3161"/>
                <a:gd name="T29" fmla="*/ T28 w 363"/>
                <a:gd name="T30" fmla="+- 0 255 2"/>
                <a:gd name="T31" fmla="*/ 255 h 554"/>
                <a:gd name="T32" fmla="+- 0 3431 3161"/>
                <a:gd name="T33" fmla="*/ T32 w 363"/>
                <a:gd name="T34" fmla="+- 0 300 2"/>
                <a:gd name="T35" fmla="*/ 300 h 554"/>
                <a:gd name="T36" fmla="+- 0 3319 3161"/>
                <a:gd name="T37" fmla="*/ T36 w 363"/>
                <a:gd name="T38" fmla="+- 0 470 2"/>
                <a:gd name="T39" fmla="*/ 470 h 554"/>
                <a:gd name="T40" fmla="+- 0 3524 3161"/>
                <a:gd name="T41" fmla="*/ T40 w 363"/>
                <a:gd name="T42" fmla="+- 0 470 2"/>
                <a:gd name="T43" fmla="*/ 470 h 554"/>
                <a:gd name="T44" fmla="+- 0 3524 3161"/>
                <a:gd name="T45" fmla="*/ T44 w 363"/>
                <a:gd name="T46" fmla="+- 0 555 2"/>
                <a:gd name="T47" fmla="*/ 555 h 554"/>
                <a:gd name="T48" fmla="+- 0 3167 3161"/>
                <a:gd name="T49" fmla="*/ T48 w 363"/>
                <a:gd name="T50" fmla="+- 0 555 2"/>
                <a:gd name="T51" fmla="*/ 555 h 554"/>
                <a:gd name="T52" fmla="+- 0 3167 3161"/>
                <a:gd name="T53" fmla="*/ T52 w 363"/>
                <a:gd name="T54" fmla="+- 0 527 2"/>
                <a:gd name="T55" fmla="*/ 527 h 554"/>
                <a:gd name="T56" fmla="+- 0 3339 3161"/>
                <a:gd name="T57" fmla="*/ T56 w 363"/>
                <a:gd name="T58" fmla="+- 0 273 2"/>
                <a:gd name="T59" fmla="*/ 273 h 554"/>
                <a:gd name="T60" fmla="+- 0 3362 3161"/>
                <a:gd name="T61" fmla="*/ T60 w 363"/>
                <a:gd name="T62" fmla="+- 0 237 2"/>
                <a:gd name="T63" fmla="*/ 237 h 554"/>
                <a:gd name="T64" fmla="+- 0 3378 3161"/>
                <a:gd name="T65" fmla="*/ T64 w 363"/>
                <a:gd name="T66" fmla="+- 0 203 2"/>
                <a:gd name="T67" fmla="*/ 203 h 554"/>
                <a:gd name="T68" fmla="+- 0 3388 3161"/>
                <a:gd name="T69" fmla="*/ T68 w 363"/>
                <a:gd name="T70" fmla="+- 0 173 2"/>
                <a:gd name="T71" fmla="*/ 173 h 554"/>
                <a:gd name="T72" fmla="+- 0 3391 3161"/>
                <a:gd name="T73" fmla="*/ T72 w 363"/>
                <a:gd name="T74" fmla="+- 0 145 2"/>
                <a:gd name="T75" fmla="*/ 145 h 554"/>
                <a:gd name="T76" fmla="+- 0 3386 3161"/>
                <a:gd name="T77" fmla="*/ T76 w 363"/>
                <a:gd name="T78" fmla="+- 0 118 2"/>
                <a:gd name="T79" fmla="*/ 118 h 554"/>
                <a:gd name="T80" fmla="+- 0 3373 3161"/>
                <a:gd name="T81" fmla="*/ T80 w 363"/>
                <a:gd name="T82" fmla="+- 0 99 2"/>
                <a:gd name="T83" fmla="*/ 99 h 554"/>
                <a:gd name="T84" fmla="+- 0 3350 3161"/>
                <a:gd name="T85" fmla="*/ T84 w 363"/>
                <a:gd name="T86" fmla="+- 0 87 2"/>
                <a:gd name="T87" fmla="*/ 87 h 554"/>
                <a:gd name="T88" fmla="+- 0 3317 3161"/>
                <a:gd name="T89" fmla="*/ T88 w 363"/>
                <a:gd name="T90" fmla="+- 0 84 2"/>
                <a:gd name="T91" fmla="*/ 84 h 554"/>
                <a:gd name="T92" fmla="+- 0 3290 3161"/>
                <a:gd name="T93" fmla="*/ T92 w 363"/>
                <a:gd name="T94" fmla="+- 0 87 2"/>
                <a:gd name="T95" fmla="*/ 87 h 554"/>
                <a:gd name="T96" fmla="+- 0 3266 3161"/>
                <a:gd name="T97" fmla="*/ T96 w 363"/>
                <a:gd name="T98" fmla="+- 0 98 2"/>
                <a:gd name="T99" fmla="*/ 98 h 554"/>
                <a:gd name="T100" fmla="+- 0 3245 3161"/>
                <a:gd name="T101" fmla="*/ T100 w 363"/>
                <a:gd name="T102" fmla="+- 0 117 2"/>
                <a:gd name="T103" fmla="*/ 117 h 554"/>
                <a:gd name="T104" fmla="+- 0 3226 3161"/>
                <a:gd name="T105" fmla="*/ T104 w 363"/>
                <a:gd name="T106" fmla="+- 0 143 2"/>
                <a:gd name="T107" fmla="*/ 143 h 554"/>
                <a:gd name="T108" fmla="+- 0 3161 3161"/>
                <a:gd name="T109" fmla="*/ T108 w 363"/>
                <a:gd name="T110" fmla="+- 0 92 2"/>
                <a:gd name="T111" fmla="*/ 92 h 554"/>
                <a:gd name="T112" fmla="+- 0 3203 3161"/>
                <a:gd name="T113" fmla="*/ T112 w 363"/>
                <a:gd name="T114" fmla="+- 0 41 2"/>
                <a:gd name="T115" fmla="*/ 41 h 554"/>
                <a:gd name="T116" fmla="+- 0 3266 3161"/>
                <a:gd name="T117" fmla="*/ T116 w 363"/>
                <a:gd name="T118" fmla="+- 0 8 2"/>
                <a:gd name="T119" fmla="*/ 8 h 554"/>
                <a:gd name="T120" fmla="+- 0 3289 3161"/>
                <a:gd name="T121" fmla="*/ T120 w 363"/>
                <a:gd name="T122" fmla="+- 0 3 2"/>
                <a:gd name="T123" fmla="*/ 3 h 554"/>
                <a:gd name="T124" fmla="+- 0 3313 3161"/>
                <a:gd name="T125" fmla="*/ T124 w 363"/>
                <a:gd name="T126" fmla="+- 0 2 2"/>
                <a:gd name="T127" fmla="*/ 2 h 55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</a:cxnLst>
              <a:rect l="0" t="0" r="r" b="b"/>
              <a:pathLst>
                <a:path w="363" h="554">
                  <a:moveTo>
                    <a:pt x="152" y="0"/>
                  </a:moveTo>
                  <a:lnTo>
                    <a:pt x="227" y="9"/>
                  </a:lnTo>
                  <a:lnTo>
                    <a:pt x="283" y="38"/>
                  </a:lnTo>
                  <a:lnTo>
                    <a:pt x="327" y="111"/>
                  </a:lnTo>
                  <a:lnTo>
                    <a:pt x="330" y="143"/>
                  </a:lnTo>
                  <a:lnTo>
                    <a:pt x="327" y="176"/>
                  </a:lnTo>
                  <a:lnTo>
                    <a:pt x="315" y="213"/>
                  </a:lnTo>
                  <a:lnTo>
                    <a:pt x="296" y="253"/>
                  </a:lnTo>
                  <a:lnTo>
                    <a:pt x="270" y="298"/>
                  </a:lnTo>
                  <a:lnTo>
                    <a:pt x="158" y="468"/>
                  </a:lnTo>
                  <a:lnTo>
                    <a:pt x="363" y="468"/>
                  </a:lnTo>
                  <a:lnTo>
                    <a:pt x="363" y="553"/>
                  </a:lnTo>
                  <a:lnTo>
                    <a:pt x="6" y="553"/>
                  </a:lnTo>
                  <a:lnTo>
                    <a:pt x="6" y="525"/>
                  </a:lnTo>
                  <a:lnTo>
                    <a:pt x="178" y="271"/>
                  </a:lnTo>
                  <a:lnTo>
                    <a:pt x="201" y="235"/>
                  </a:lnTo>
                  <a:lnTo>
                    <a:pt x="217" y="201"/>
                  </a:lnTo>
                  <a:lnTo>
                    <a:pt x="227" y="171"/>
                  </a:lnTo>
                  <a:lnTo>
                    <a:pt x="230" y="143"/>
                  </a:lnTo>
                  <a:lnTo>
                    <a:pt x="225" y="116"/>
                  </a:lnTo>
                  <a:lnTo>
                    <a:pt x="212" y="97"/>
                  </a:lnTo>
                  <a:lnTo>
                    <a:pt x="189" y="85"/>
                  </a:lnTo>
                  <a:lnTo>
                    <a:pt x="156" y="82"/>
                  </a:lnTo>
                  <a:lnTo>
                    <a:pt x="129" y="85"/>
                  </a:lnTo>
                  <a:lnTo>
                    <a:pt x="105" y="96"/>
                  </a:lnTo>
                  <a:lnTo>
                    <a:pt x="84" y="115"/>
                  </a:lnTo>
                  <a:lnTo>
                    <a:pt x="65" y="141"/>
                  </a:lnTo>
                  <a:lnTo>
                    <a:pt x="0" y="90"/>
                  </a:lnTo>
                  <a:lnTo>
                    <a:pt x="42" y="39"/>
                  </a:lnTo>
                  <a:lnTo>
                    <a:pt x="105" y="6"/>
                  </a:lnTo>
                  <a:lnTo>
                    <a:pt x="128" y="1"/>
                  </a:lnTo>
                  <a:lnTo>
                    <a:pt x="152" y="0"/>
                  </a:lnTo>
                  <a:close/>
                </a:path>
              </a:pathLst>
            </a:custGeom>
            <a:noFill/>
            <a:ln w="1778">
              <a:solidFill>
                <a:srgbClr val="58134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42" y="1"/>
              <a:ext cx="476" cy="563"/>
            </a:xfrm>
            <a:custGeom>
              <a:avLst/>
              <a:gdLst>
                <a:gd name="T0" fmla="+- 0 476 242"/>
                <a:gd name="T1" fmla="*/ T0 w 476"/>
                <a:gd name="T2" fmla="+- 0 2 2"/>
                <a:gd name="T3" fmla="*/ 2 h 563"/>
                <a:gd name="T4" fmla="+- 0 580 242"/>
                <a:gd name="T5" fmla="*/ T4 w 476"/>
                <a:gd name="T6" fmla="+- 0 20 2"/>
                <a:gd name="T7" fmla="*/ 20 h 563"/>
                <a:gd name="T8" fmla="+- 0 656 242"/>
                <a:gd name="T9" fmla="*/ T8 w 476"/>
                <a:gd name="T10" fmla="+- 0 74 2"/>
                <a:gd name="T11" fmla="*/ 74 h 563"/>
                <a:gd name="T12" fmla="+- 0 702 242"/>
                <a:gd name="T13" fmla="*/ T12 w 476"/>
                <a:gd name="T14" fmla="+- 0 162 2"/>
                <a:gd name="T15" fmla="*/ 162 h 563"/>
                <a:gd name="T16" fmla="+- 0 718 242"/>
                <a:gd name="T17" fmla="*/ T16 w 476"/>
                <a:gd name="T18" fmla="+- 0 279 2"/>
                <a:gd name="T19" fmla="*/ 279 h 563"/>
                <a:gd name="T20" fmla="+- 0 714 242"/>
                <a:gd name="T21" fmla="*/ T20 w 476"/>
                <a:gd name="T22" fmla="+- 0 341 2"/>
                <a:gd name="T23" fmla="*/ 341 h 563"/>
                <a:gd name="T24" fmla="+- 0 681 242"/>
                <a:gd name="T25" fmla="*/ T24 w 476"/>
                <a:gd name="T26" fmla="+- 0 445 2"/>
                <a:gd name="T27" fmla="*/ 445 h 563"/>
                <a:gd name="T28" fmla="+- 0 617 242"/>
                <a:gd name="T29" fmla="*/ T28 w 476"/>
                <a:gd name="T30" fmla="+- 0 521 2"/>
                <a:gd name="T31" fmla="*/ 521 h 563"/>
                <a:gd name="T32" fmla="+- 0 525 242"/>
                <a:gd name="T33" fmla="*/ T32 w 476"/>
                <a:gd name="T34" fmla="+- 0 560 2"/>
                <a:gd name="T35" fmla="*/ 560 h 563"/>
                <a:gd name="T36" fmla="+- 0 469 242"/>
                <a:gd name="T37" fmla="*/ T36 w 476"/>
                <a:gd name="T38" fmla="+- 0 565 2"/>
                <a:gd name="T39" fmla="*/ 565 h 563"/>
                <a:gd name="T40" fmla="+- 0 417 242"/>
                <a:gd name="T41" fmla="*/ T40 w 476"/>
                <a:gd name="T42" fmla="+- 0 560 2"/>
                <a:gd name="T43" fmla="*/ 560 h 563"/>
                <a:gd name="T44" fmla="+- 0 333 242"/>
                <a:gd name="T45" fmla="*/ T44 w 476"/>
                <a:gd name="T46" fmla="+- 0 522 2"/>
                <a:gd name="T47" fmla="*/ 522 h 563"/>
                <a:gd name="T48" fmla="+- 0 275 242"/>
                <a:gd name="T49" fmla="*/ T48 w 476"/>
                <a:gd name="T50" fmla="+- 0 446 2"/>
                <a:gd name="T51" fmla="*/ 446 h 563"/>
                <a:gd name="T52" fmla="+- 0 246 242"/>
                <a:gd name="T53" fmla="*/ T52 w 476"/>
                <a:gd name="T54" fmla="+- 0 342 2"/>
                <a:gd name="T55" fmla="*/ 342 h 563"/>
                <a:gd name="T56" fmla="+- 0 242 242"/>
                <a:gd name="T57" fmla="*/ T56 w 476"/>
                <a:gd name="T58" fmla="+- 0 279 2"/>
                <a:gd name="T59" fmla="*/ 279 h 563"/>
                <a:gd name="T60" fmla="+- 0 246 242"/>
                <a:gd name="T61" fmla="*/ T60 w 476"/>
                <a:gd name="T62" fmla="+- 0 223 2"/>
                <a:gd name="T63" fmla="*/ 223 h 563"/>
                <a:gd name="T64" fmla="+- 0 278 242"/>
                <a:gd name="T65" fmla="*/ T64 w 476"/>
                <a:gd name="T66" fmla="+- 0 124 2"/>
                <a:gd name="T67" fmla="*/ 124 h 563"/>
                <a:gd name="T68" fmla="+- 0 341 242"/>
                <a:gd name="T69" fmla="*/ T68 w 476"/>
                <a:gd name="T70" fmla="+- 0 47 2"/>
                <a:gd name="T71" fmla="*/ 47 h 563"/>
                <a:gd name="T72" fmla="+- 0 426 242"/>
                <a:gd name="T73" fmla="*/ T72 w 476"/>
                <a:gd name="T74" fmla="+- 0 7 2"/>
                <a:gd name="T75" fmla="*/ 7 h 563"/>
                <a:gd name="T76" fmla="+- 0 476 242"/>
                <a:gd name="T77" fmla="*/ T76 w 476"/>
                <a:gd name="T78" fmla="+- 0 2 2"/>
                <a:gd name="T79" fmla="*/ 2 h 5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476" h="563">
                  <a:moveTo>
                    <a:pt x="234" y="0"/>
                  </a:moveTo>
                  <a:lnTo>
                    <a:pt x="338" y="18"/>
                  </a:lnTo>
                  <a:lnTo>
                    <a:pt x="414" y="72"/>
                  </a:lnTo>
                  <a:lnTo>
                    <a:pt x="460" y="160"/>
                  </a:lnTo>
                  <a:lnTo>
                    <a:pt x="476" y="277"/>
                  </a:lnTo>
                  <a:lnTo>
                    <a:pt x="472" y="339"/>
                  </a:lnTo>
                  <a:lnTo>
                    <a:pt x="439" y="443"/>
                  </a:lnTo>
                  <a:lnTo>
                    <a:pt x="375" y="519"/>
                  </a:lnTo>
                  <a:lnTo>
                    <a:pt x="283" y="558"/>
                  </a:lnTo>
                  <a:lnTo>
                    <a:pt x="227" y="563"/>
                  </a:lnTo>
                  <a:lnTo>
                    <a:pt x="175" y="558"/>
                  </a:lnTo>
                  <a:lnTo>
                    <a:pt x="91" y="520"/>
                  </a:lnTo>
                  <a:lnTo>
                    <a:pt x="33" y="444"/>
                  </a:lnTo>
                  <a:lnTo>
                    <a:pt x="4" y="340"/>
                  </a:lnTo>
                  <a:lnTo>
                    <a:pt x="0" y="277"/>
                  </a:lnTo>
                  <a:lnTo>
                    <a:pt x="4" y="221"/>
                  </a:lnTo>
                  <a:lnTo>
                    <a:pt x="36" y="122"/>
                  </a:lnTo>
                  <a:lnTo>
                    <a:pt x="99" y="45"/>
                  </a:lnTo>
                  <a:lnTo>
                    <a:pt x="184" y="5"/>
                  </a:lnTo>
                  <a:lnTo>
                    <a:pt x="234" y="0"/>
                  </a:lnTo>
                  <a:close/>
                </a:path>
              </a:pathLst>
            </a:custGeom>
            <a:noFill/>
            <a:ln w="1778">
              <a:solidFill>
                <a:srgbClr val="58134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"/>
            <p:cNvSpPr>
              <a:spLocks/>
            </p:cNvSpPr>
            <p:nvPr/>
          </p:nvSpPr>
          <p:spPr bwMode="auto">
            <a:xfrm>
              <a:off x="1" y="651"/>
              <a:ext cx="3555" cy="75"/>
            </a:xfrm>
            <a:custGeom>
              <a:avLst/>
              <a:gdLst>
                <a:gd name="T0" fmla="+- 0 2 2"/>
                <a:gd name="T1" fmla="*/ T0 w 3555"/>
                <a:gd name="T2" fmla="+- 0 651 651"/>
                <a:gd name="T3" fmla="*/ 651 h 75"/>
                <a:gd name="T4" fmla="+- 0 1779 2"/>
                <a:gd name="T5" fmla="*/ T4 w 3555"/>
                <a:gd name="T6" fmla="+- 0 651 651"/>
                <a:gd name="T7" fmla="*/ 651 h 75"/>
                <a:gd name="T8" fmla="+- 0 3556 2"/>
                <a:gd name="T9" fmla="*/ T8 w 3555"/>
                <a:gd name="T10" fmla="+- 0 651 651"/>
                <a:gd name="T11" fmla="*/ 651 h 75"/>
                <a:gd name="T12" fmla="+- 0 3556 2"/>
                <a:gd name="T13" fmla="*/ T12 w 3555"/>
                <a:gd name="T14" fmla="+- 0 726 651"/>
                <a:gd name="T15" fmla="*/ 726 h 75"/>
                <a:gd name="T16" fmla="+- 0 1779 2"/>
                <a:gd name="T17" fmla="*/ T16 w 3555"/>
                <a:gd name="T18" fmla="+- 0 726 651"/>
                <a:gd name="T19" fmla="*/ 726 h 75"/>
                <a:gd name="T20" fmla="+- 0 2 2"/>
                <a:gd name="T21" fmla="*/ T20 w 3555"/>
                <a:gd name="T22" fmla="+- 0 726 651"/>
                <a:gd name="T23" fmla="*/ 726 h 75"/>
                <a:gd name="T24" fmla="+- 0 2 2"/>
                <a:gd name="T25" fmla="*/ T24 w 3555"/>
                <a:gd name="T26" fmla="+- 0 651 651"/>
                <a:gd name="T27" fmla="*/ 651 h 7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</a:cxnLst>
              <a:rect l="0" t="0" r="r" b="b"/>
              <a:pathLst>
                <a:path w="3555" h="75">
                  <a:moveTo>
                    <a:pt x="0" y="0"/>
                  </a:moveTo>
                  <a:lnTo>
                    <a:pt x="1777" y="0"/>
                  </a:lnTo>
                  <a:lnTo>
                    <a:pt x="3554" y="0"/>
                  </a:lnTo>
                  <a:lnTo>
                    <a:pt x="3554" y="75"/>
                  </a:lnTo>
                  <a:lnTo>
                    <a:pt x="1777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778">
              <a:solidFill>
                <a:srgbClr val="58134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73894" y="1905000"/>
            <a:ext cx="9632106" cy="450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584960" lvl="0" algn="just">
              <a:lnSpc>
                <a:spcPct val="150000"/>
              </a:lnSpc>
              <a:spcBef>
                <a:spcPts val="505"/>
              </a:spcBef>
              <a:tabLst>
                <a:tab pos="391160" algn="l"/>
              </a:tabLst>
            </a:pP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Iodine, I, is a dark violet (Greek, </a:t>
            </a:r>
            <a:r>
              <a:rPr lang="en-US" sz="2000" b="1" dirty="0" err="1" smtClean="0">
                <a:effectLst/>
                <a:latin typeface="Trebuchet MS"/>
                <a:ea typeface="Trebuchet MS"/>
                <a:cs typeface="Trebuchet MS"/>
              </a:rPr>
              <a:t>ioeides</a:t>
            </a: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, violet) non-metallic halogen element belonging to Group </a:t>
            </a:r>
            <a:r>
              <a:rPr lang="en-US" sz="2000" b="1" dirty="0" err="1" smtClean="0">
                <a:effectLst/>
                <a:latin typeface="Trebuchet MS"/>
                <a:ea typeface="Trebuchet MS"/>
                <a:cs typeface="Trebuchet MS"/>
              </a:rPr>
              <a:t>VIIb</a:t>
            </a: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 (i.e.</a:t>
            </a:r>
            <a:r>
              <a:rPr lang="ar-IQ" sz="2000" b="1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the Halogen</a:t>
            </a:r>
            <a:r>
              <a:rPr lang="en-US" sz="2000" b="1" spc="-12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 err="1" smtClean="0">
                <a:effectLst/>
                <a:latin typeface="Trebuchet MS"/>
                <a:ea typeface="Trebuchet MS"/>
                <a:cs typeface="Trebuchet MS"/>
              </a:rPr>
              <a:t>Gro</a:t>
            </a:r>
            <a:endParaRPr lang="en-US" sz="20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R="0" lvl="0" algn="just">
              <a:lnSpc>
                <a:spcPct val="150000"/>
              </a:lnSpc>
              <a:spcBef>
                <a:spcPts val="610"/>
              </a:spcBef>
              <a:spcAft>
                <a:spcPts val="0"/>
              </a:spcAft>
              <a:tabLst>
                <a:tab pos="391160" algn="l"/>
              </a:tabLst>
            </a:pP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Preparation:</a:t>
            </a:r>
            <a:endParaRPr lang="en-US" sz="10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R="1845945" lvl="0" algn="just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tabLst>
                <a:tab pos="391160" algn="l"/>
              </a:tabLst>
            </a:pP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Iodine can be prepared in the laboratory by heating potassium Iodide or sodium iodide with dilute </a:t>
            </a:r>
            <a:r>
              <a:rPr lang="en-US" sz="2000" b="1" dirty="0" err="1" smtClean="0">
                <a:effectLst/>
                <a:latin typeface="Trebuchet MS"/>
                <a:ea typeface="Trebuchet MS"/>
                <a:cs typeface="Trebuchet MS"/>
              </a:rPr>
              <a:t>sulphuric</a:t>
            </a: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 acid and manganese dioxide.</a:t>
            </a:r>
            <a:endParaRPr lang="en-US" sz="10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R="0" lvl="0" algn="just">
              <a:lnSpc>
                <a:spcPct val="150000"/>
              </a:lnSpc>
              <a:spcBef>
                <a:spcPts val="610"/>
              </a:spcBef>
              <a:spcAft>
                <a:spcPts val="0"/>
              </a:spcAft>
              <a:tabLst>
                <a:tab pos="391160" algn="l"/>
              </a:tabLst>
            </a:pP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2 KI + MnO2 + 3 H2SO4 ==&gt; I2 + 2 KHSO4</a:t>
            </a:r>
            <a:r>
              <a:rPr lang="en-US" sz="2000" b="1" spc="-2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+</a:t>
            </a:r>
            <a:endParaRPr lang="en-US" sz="10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90525" marR="2752725" algn="just">
              <a:lnSpc>
                <a:spcPct val="150000"/>
              </a:lnSpc>
              <a:spcBef>
                <a:spcPts val="10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MnSO4 +2 H2O up of elements) of the periodic table.</a:t>
            </a:r>
            <a:endParaRPr lang="en-US" sz="1000" b="1" dirty="0">
              <a:effectLst/>
              <a:latin typeface="Trebuchet MS"/>
              <a:ea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01038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66567"/>
            <a:ext cx="91440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35"/>
              </a:spcBef>
              <a:buFont typeface="Wingdings"/>
              <a:buChar char=""/>
              <a:tabLst>
                <a:tab pos="391160" algn="l"/>
              </a:tabLst>
            </a:pPr>
            <a:r>
              <a:rPr lang="en-US" sz="2400" b="1" dirty="0">
                <a:latin typeface="Trebuchet MS"/>
                <a:ea typeface="Trebuchet MS"/>
                <a:cs typeface="Trebuchet MS"/>
              </a:rPr>
              <a:t>Uses:</a:t>
            </a:r>
          </a:p>
          <a:p>
            <a:pPr marL="342900" marR="0" lvl="0" indent="-342900">
              <a:lnSpc>
                <a:spcPct val="150000"/>
              </a:lnSpc>
              <a:spcBef>
                <a:spcPts val="235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000" b="1" dirty="0">
                <a:latin typeface="Trebuchet MS"/>
                <a:ea typeface="Trebuchet MS"/>
                <a:cs typeface="Trebuchet MS"/>
              </a:rPr>
              <a:t>Iodine is</a:t>
            </a:r>
            <a:r>
              <a:rPr lang="en-US" sz="2000" b="1" spc="-65" dirty="0"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>
                <a:latin typeface="Trebuchet MS"/>
                <a:ea typeface="Trebuchet MS"/>
                <a:cs typeface="Trebuchet MS"/>
              </a:rPr>
              <a:t>used</a:t>
            </a:r>
            <a:endParaRPr lang="en-US" sz="12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lnSpc>
                <a:spcPct val="150000"/>
              </a:lnSpc>
              <a:spcBef>
                <a:spcPts val="235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ar-IQ" sz="2000" b="1" dirty="0" smtClean="0">
                <a:latin typeface="Trebuchet MS"/>
                <a:ea typeface="Trebuchet MS"/>
                <a:cs typeface="Trebuchet MS"/>
              </a:rPr>
              <a:t>I</a:t>
            </a:r>
            <a:r>
              <a:rPr lang="en-US" sz="2000" b="1" dirty="0" smtClean="0">
                <a:latin typeface="Trebuchet MS"/>
                <a:ea typeface="Trebuchet MS"/>
                <a:cs typeface="Trebuchet MS"/>
              </a:rPr>
              <a:t>n </a:t>
            </a:r>
            <a:r>
              <a:rPr lang="en-US" sz="2000" b="1" dirty="0">
                <a:latin typeface="Trebuchet MS"/>
                <a:ea typeface="Trebuchet MS"/>
                <a:cs typeface="Trebuchet MS"/>
              </a:rPr>
              <a:t>medicine, where its solution in alcohol, called "tincture</a:t>
            </a:r>
            <a:r>
              <a:rPr lang="en-US" sz="2000" b="1" spc="-205" dirty="0"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>
                <a:latin typeface="Trebuchet MS"/>
                <a:ea typeface="Trebuchet MS"/>
                <a:cs typeface="Trebuchet MS"/>
              </a:rPr>
              <a:t>of</a:t>
            </a:r>
            <a:endParaRPr lang="en-US" sz="12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90525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Trebuchet MS"/>
                <a:ea typeface="Trebuchet MS"/>
                <a:cs typeface="Trebuchet MS"/>
              </a:rPr>
              <a:t>iodine", is used as a disinfectant,</a:t>
            </a:r>
          </a:p>
          <a:p>
            <a:pPr marL="342900" marR="1604010" lvl="0" indent="-342900">
              <a:lnSpc>
                <a:spcPct val="150000"/>
              </a:lnSpc>
              <a:spcBef>
                <a:spcPts val="595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ar-IQ" sz="2000" b="1" dirty="0" smtClean="0">
                <a:latin typeface="Trebuchet MS"/>
                <a:ea typeface="Trebuchet MS"/>
                <a:cs typeface="Trebuchet MS"/>
              </a:rPr>
              <a:t>I</a:t>
            </a:r>
            <a:r>
              <a:rPr lang="en-US" sz="2000" b="1" dirty="0" smtClean="0">
                <a:latin typeface="Trebuchet MS"/>
                <a:ea typeface="Trebuchet MS"/>
                <a:cs typeface="Trebuchet MS"/>
              </a:rPr>
              <a:t>n </a:t>
            </a:r>
            <a:r>
              <a:rPr lang="en-US" sz="2000" b="1" dirty="0">
                <a:latin typeface="Trebuchet MS"/>
                <a:ea typeface="Trebuchet MS"/>
                <a:cs typeface="Trebuchet MS"/>
              </a:rPr>
              <a:t>the manufacture of compounds used in photography (e.g.</a:t>
            </a:r>
            <a:r>
              <a:rPr lang="en-US" sz="2000" b="1" spc="-235" dirty="0"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>
                <a:latin typeface="Trebuchet MS"/>
                <a:ea typeface="Trebuchet MS"/>
                <a:cs typeface="Trebuchet MS"/>
              </a:rPr>
              <a:t>silver iodide which is a light sensitive material used in</a:t>
            </a:r>
            <a:r>
              <a:rPr lang="en-US" sz="2000" b="1" spc="-215" dirty="0"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>
                <a:latin typeface="Trebuchet MS"/>
                <a:ea typeface="Trebuchet MS"/>
                <a:cs typeface="Trebuchet MS"/>
              </a:rPr>
              <a:t>film),</a:t>
            </a:r>
            <a:endParaRPr lang="en-US" sz="12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lnSpc>
                <a:spcPct val="150000"/>
              </a:lnSpc>
              <a:spcBef>
                <a:spcPts val="235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ar-IQ" sz="2000" b="1" dirty="0" smtClean="0">
                <a:latin typeface="Trebuchet MS"/>
                <a:ea typeface="Trebuchet MS"/>
                <a:cs typeface="Trebuchet MS"/>
              </a:rPr>
              <a:t>I</a:t>
            </a:r>
            <a:r>
              <a:rPr lang="en-US" sz="2000" b="1" dirty="0" smtClean="0">
                <a:latin typeface="Trebuchet MS"/>
                <a:ea typeface="Trebuchet MS"/>
                <a:cs typeface="Trebuchet MS"/>
              </a:rPr>
              <a:t>n </a:t>
            </a:r>
            <a:r>
              <a:rPr lang="en-US" sz="2000" b="1" dirty="0">
                <a:latin typeface="Trebuchet MS"/>
                <a:ea typeface="Trebuchet MS"/>
                <a:cs typeface="Trebuchet MS"/>
              </a:rPr>
              <a:t>the manufacture of dyestuffs and drugs,</a:t>
            </a:r>
            <a:r>
              <a:rPr lang="en-US" sz="2000" b="1" spc="-140" dirty="0">
                <a:latin typeface="Trebuchet MS"/>
                <a:ea typeface="Trebuchet MS"/>
                <a:cs typeface="Trebuchet MS"/>
              </a:rPr>
              <a:t> </a:t>
            </a:r>
            <a:r>
              <a:rPr lang="en-US" sz="2000" b="1" dirty="0">
                <a:latin typeface="Trebuchet MS"/>
                <a:ea typeface="Trebuchet MS"/>
                <a:cs typeface="Trebuchet MS"/>
              </a:rPr>
              <a:t>and</a:t>
            </a:r>
            <a:endParaRPr lang="en-US" sz="12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ar-IQ" sz="2000" b="1" dirty="0" smtClean="0">
                <a:latin typeface="Trebuchet MS"/>
                <a:ea typeface="Trebuchet MS"/>
                <a:cs typeface="Trebuchet MS"/>
              </a:rPr>
              <a:t>A</a:t>
            </a:r>
            <a:r>
              <a:rPr lang="en-US" sz="2000" b="1" dirty="0" smtClean="0">
                <a:latin typeface="Trebuchet MS"/>
                <a:ea typeface="Trebuchet MS"/>
                <a:cs typeface="Trebuchet MS"/>
              </a:rPr>
              <a:t>s </a:t>
            </a:r>
            <a:r>
              <a:rPr lang="en-US" sz="2000" b="1" dirty="0">
                <a:latin typeface="Trebuchet MS"/>
                <a:ea typeface="Trebuchet MS"/>
                <a:cs typeface="Trebuchet MS"/>
              </a:rPr>
              <a:t>a reagent in analytical </a:t>
            </a:r>
            <a:r>
              <a:rPr lang="en-US" sz="2000" b="1" spc="-30" dirty="0">
                <a:latin typeface="Trebuchet MS"/>
                <a:ea typeface="Trebuchet MS"/>
                <a:cs typeface="Trebuchet MS"/>
              </a:rPr>
              <a:t>chemistry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8361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188004"/>
            <a:ext cx="10744200" cy="5712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083435" lvl="0" indent="-342900">
              <a:lnSpc>
                <a:spcPct val="82000"/>
              </a:lnSpc>
              <a:spcBef>
                <a:spcPts val="815"/>
              </a:spcBef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sz="2800" b="1" dirty="0" err="1">
                <a:latin typeface="Trebuchet MS"/>
                <a:ea typeface="Trebuchet MS"/>
                <a:cs typeface="Trebuchet MS"/>
              </a:rPr>
              <a:t>Povidone</a:t>
            </a:r>
            <a:r>
              <a:rPr lang="en-US" sz="2800" b="1" dirty="0">
                <a:latin typeface="Trebuchet MS"/>
                <a:ea typeface="Trebuchet MS"/>
                <a:cs typeface="Trebuchet MS"/>
              </a:rPr>
              <a:t>-iodine (PVP-I)</a:t>
            </a:r>
            <a:endParaRPr lang="ar-IQ" sz="28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2083435" lvl="0" indent="-342900">
              <a:lnSpc>
                <a:spcPct val="82000"/>
              </a:lnSpc>
              <a:spcBef>
                <a:spcPts val="815"/>
              </a:spcBef>
              <a:buFont typeface="Wingdings"/>
              <a:buChar char=""/>
              <a:tabLst>
                <a:tab pos="390525" algn="l"/>
                <a:tab pos="391160" algn="l"/>
              </a:tabLst>
            </a:pPr>
            <a:endParaRPr lang="ar-IQ" b="1" dirty="0">
              <a:latin typeface="Trebuchet MS"/>
              <a:ea typeface="Trebuchet MS"/>
              <a:cs typeface="Trebuchet MS"/>
            </a:endParaRPr>
          </a:p>
          <a:p>
            <a:pPr marL="342900" marR="2083435" lvl="0" indent="-342900">
              <a:lnSpc>
                <a:spcPct val="150000"/>
              </a:lnSpc>
              <a:spcBef>
                <a:spcPts val="815"/>
              </a:spcBef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sz="2000" b="1" dirty="0" err="1" smtClean="0">
                <a:effectLst/>
                <a:latin typeface="Trebuchet MS"/>
                <a:ea typeface="Trebuchet MS"/>
                <a:cs typeface="Trebuchet MS"/>
              </a:rPr>
              <a:t>Povidone</a:t>
            </a:r>
            <a:r>
              <a:rPr lang="en-US" sz="2000" b="1" dirty="0" smtClean="0">
                <a:effectLst/>
                <a:latin typeface="Trebuchet MS"/>
                <a:ea typeface="Trebuchet MS"/>
                <a:cs typeface="Trebuchet MS"/>
              </a:rPr>
              <a:t>-iodine (PVP-I) is a stable chemical </a:t>
            </a:r>
            <a:r>
              <a:rPr lang="en-US" sz="2000" b="1" u="heavy" dirty="0" smtClean="0">
                <a:effectLst/>
                <a:latin typeface="Trebuchet MS"/>
                <a:ea typeface="Trebuchet MS"/>
                <a:cs typeface="Trebuchet MS"/>
              </a:rPr>
              <a:t>complex </a:t>
            </a:r>
            <a:r>
              <a:rPr lang="en-US" sz="2000" b="1" u="heavy" dirty="0" err="1" smtClean="0">
                <a:effectLst/>
                <a:latin typeface="Trebuchet MS"/>
                <a:ea typeface="Trebuchet MS"/>
                <a:cs typeface="Trebuchet MS"/>
              </a:rPr>
              <a:t>ofpolyvinylpyrrolidone</a:t>
            </a:r>
            <a:r>
              <a:rPr lang="en-US" sz="2000" b="1" u="heavy" dirty="0" smtClean="0">
                <a:effectLst/>
                <a:latin typeface="Trebuchet MS"/>
                <a:ea typeface="Trebuchet MS"/>
                <a:cs typeface="Trebuchet MS"/>
              </a:rPr>
              <a:t> (</a:t>
            </a:r>
            <a:r>
              <a:rPr lang="en-US" sz="2000" b="1" u="heavy" dirty="0" err="1" smtClean="0">
                <a:effectLst/>
                <a:latin typeface="Trebuchet MS"/>
                <a:ea typeface="Trebuchet MS"/>
                <a:cs typeface="Trebuchet MS"/>
              </a:rPr>
              <a:t>povidone</a:t>
            </a:r>
            <a:r>
              <a:rPr lang="en-US" sz="2000" b="1" u="heavy" dirty="0" smtClean="0">
                <a:effectLst/>
                <a:latin typeface="Trebuchet MS"/>
                <a:ea typeface="Trebuchet MS"/>
                <a:cs typeface="Trebuchet MS"/>
              </a:rPr>
              <a:t>, PVP) and elemental iodine. It contains from 9.0% to 12.0% available iodine, calculated on a dry basis.</a:t>
            </a:r>
            <a:endParaRPr lang="ar-IQ" sz="2000" b="1" u="heavy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lvl="0" indent="-342900">
              <a:lnSpc>
                <a:spcPct val="150000"/>
              </a:lnSpc>
              <a:spcBef>
                <a:spcPts val="285"/>
              </a:spcBef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Uses:</a:t>
            </a:r>
            <a:endParaRPr lang="en-US" sz="16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2052955" lvl="0" indent="-342900">
              <a:lnSpc>
                <a:spcPct val="150000"/>
              </a:lnSpc>
              <a:spcBef>
                <a:spcPts val="595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It is used as a disinfectant. </a:t>
            </a:r>
            <a:r>
              <a:rPr lang="en-US" sz="2400" b="1" dirty="0" err="1" smtClean="0">
                <a:effectLst/>
                <a:latin typeface="Trebuchet MS"/>
                <a:ea typeface="Trebuchet MS"/>
                <a:cs typeface="Trebuchet MS"/>
              </a:rPr>
              <a:t>Povidone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-iodine is a broad spectrum antiseptic for topical application in the treatment and prevention of infection in</a:t>
            </a:r>
            <a:r>
              <a:rPr lang="en-US" sz="2400" b="1" spc="-4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wounds.</a:t>
            </a:r>
            <a:endParaRPr lang="en-US" sz="1600" b="1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2083435" lvl="0" indent="-342900">
              <a:lnSpc>
                <a:spcPct val="150000"/>
              </a:lnSpc>
              <a:spcBef>
                <a:spcPts val="815"/>
              </a:spcBef>
              <a:buFont typeface="Wingdings"/>
              <a:buChar char=""/>
              <a:tabLst>
                <a:tab pos="390525" algn="l"/>
                <a:tab pos="391160" algn="l"/>
              </a:tabLst>
            </a:pPr>
            <a:endParaRPr lang="en-US" sz="2400" b="1" dirty="0" smtClean="0">
              <a:effectLst/>
              <a:latin typeface="Trebuchet MS"/>
              <a:ea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30104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9600" b="1" dirty="0" smtClean="0"/>
              <a:t>THANK YOU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63471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1143000"/>
            <a:ext cx="86995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958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1988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505"/>
              </a:spcBef>
              <a:tabLst>
                <a:tab pos="390525" algn="l"/>
                <a:tab pos="391160" algn="l"/>
              </a:tabLst>
            </a:pPr>
            <a:r>
              <a:rPr lang="en-US" sz="2400" b="1" spc="-15" dirty="0" smtClean="0">
                <a:effectLst/>
                <a:latin typeface="Trebuchet MS"/>
                <a:ea typeface="Trebuchet MS"/>
                <a:cs typeface="Trebuchet MS"/>
              </a:rPr>
              <a:t>CLASSIFICATION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OF </a:t>
            </a:r>
            <a:r>
              <a:rPr lang="en-US" sz="2400" b="1" spc="-15" dirty="0" smtClean="0">
                <a:effectLst/>
                <a:latin typeface="Trebuchet MS"/>
                <a:ea typeface="Trebuchet MS"/>
                <a:cs typeface="Trebuchet MS"/>
              </a:rPr>
              <a:t>DISINFECTANTS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AND</a:t>
            </a:r>
            <a:r>
              <a:rPr lang="en-US" sz="2400" b="1" spc="-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b="1" dirty="0" smtClean="0">
                <a:effectLst/>
                <a:latin typeface="Trebuchet MS"/>
                <a:ea typeface="Trebuchet MS"/>
                <a:cs typeface="Trebuchet MS"/>
              </a:rPr>
              <a:t>ANTISEPTICS</a:t>
            </a:r>
            <a:endParaRPr lang="en-US" b="1" dirty="0">
              <a:effectLst/>
              <a:latin typeface="Trebuchet MS"/>
              <a:ea typeface="Trebuchet MS"/>
              <a:cs typeface="Trebuchet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295400"/>
            <a:ext cx="9067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1. Halogens (chlorinated lime, chloramine B,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chlorhexidine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iodinole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</a:t>
            </a:r>
            <a:r>
              <a:rPr lang="en-US" spc="-24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iodovidone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)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pPr>
              <a:spcBef>
                <a:spcPts val="30"/>
              </a:spcBef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 </a:t>
            </a:r>
            <a:endParaRPr lang="en-US" sz="24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2. Oxidizing agents (hydrogen peroxide, potassium</a:t>
            </a:r>
            <a:r>
              <a:rPr lang="en-US" spc="-27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permanganate)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pPr>
              <a:spcBef>
                <a:spcPts val="30"/>
              </a:spcBef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 </a:t>
            </a:r>
            <a:endParaRPr lang="en-US" sz="24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3. Acids (salicylic acid, boric</a:t>
            </a:r>
            <a:r>
              <a:rPr lang="en-US" spc="-22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acid)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pPr>
              <a:spcBef>
                <a:spcPts val="30"/>
              </a:spcBef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 </a:t>
            </a:r>
            <a:endParaRPr lang="en-US" sz="24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4. </a:t>
            </a:r>
            <a:r>
              <a:rPr lang="en-US" spc="-15" dirty="0" smtClean="0">
                <a:effectLst/>
                <a:latin typeface="Trebuchet MS"/>
                <a:ea typeface="Trebuchet MS"/>
                <a:cs typeface="Trebuchet MS"/>
              </a:rPr>
              <a:t>Phenol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derivatives (phenol, cresol, resorcinol,</a:t>
            </a:r>
            <a:r>
              <a:rPr lang="en-US" spc="-15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vagotil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)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pPr>
              <a:spcBef>
                <a:spcPts val="35"/>
              </a:spcBef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 </a:t>
            </a:r>
            <a:endParaRPr lang="en-US" sz="24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5.</a:t>
            </a:r>
            <a:r>
              <a:rPr lang="en-US" spc="-9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Aldehydes</a:t>
            </a:r>
            <a:r>
              <a:rPr lang="en-US" spc="-5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and</a:t>
            </a:r>
            <a:r>
              <a:rPr lang="en-US" spc="-3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alcohols</a:t>
            </a:r>
            <a:r>
              <a:rPr lang="en-US" spc="-6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(formaldehyde,</a:t>
            </a:r>
            <a:r>
              <a:rPr lang="en-US" spc="-2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glutaraldehyde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</a:t>
            </a:r>
            <a:r>
              <a:rPr lang="en-US" spc="-6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ethanol,</a:t>
            </a:r>
            <a:r>
              <a:rPr lang="en-US" spc="-5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isopropanol)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pPr>
              <a:spcBef>
                <a:spcPts val="35"/>
              </a:spcBef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 </a:t>
            </a:r>
            <a:endParaRPr lang="en-US" sz="24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6. Metallic salts (silver nitrate, zinc sulfate, and copper</a:t>
            </a:r>
            <a:r>
              <a:rPr lang="en-US" spc="-26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sulfate)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pPr>
              <a:spcBef>
                <a:spcPts val="35"/>
              </a:spcBef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 </a:t>
            </a:r>
            <a:endParaRPr lang="en-US" sz="24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7. Dyes or tints (brilliant green,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rivanol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 methylene</a:t>
            </a:r>
            <a:r>
              <a:rPr lang="en-US" spc="-13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blue)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pPr>
              <a:spcBef>
                <a:spcPts val="35"/>
              </a:spcBef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 </a:t>
            </a:r>
            <a:endParaRPr lang="en-US" sz="24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5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8. Detergents (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roccal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aethonium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cerigelum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decamethoxinum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</a:t>
            </a:r>
            <a:r>
              <a:rPr lang="en-US" spc="-24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soaps)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pPr>
              <a:spcBef>
                <a:spcPts val="35"/>
              </a:spcBef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 </a:t>
            </a:r>
            <a:endParaRPr lang="en-US" sz="24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9. Derivatives of different chemical groups</a:t>
            </a:r>
            <a:r>
              <a:rPr lang="en-US" spc="-14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furacilinum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)</a:t>
            </a:r>
            <a:endParaRPr lang="en-US" sz="1400" dirty="0" smtClean="0">
              <a:effectLst/>
              <a:latin typeface="Trebuchet MS"/>
              <a:ea typeface="Trebuchet MS"/>
              <a:cs typeface="Trebuchet MS"/>
            </a:endParaRPr>
          </a:p>
          <a:p>
            <a:pPr>
              <a:spcBef>
                <a:spcPts val="30"/>
              </a:spcBef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 </a:t>
            </a:r>
            <a:endParaRPr lang="en-US" sz="24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10. Agents from plant source (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novoimaninum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chlorophylliptum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</a:t>
            </a:r>
            <a:r>
              <a:rPr lang="en-US" spc="-30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and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lysocim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)</a:t>
            </a:r>
            <a:endParaRPr lang="en-US" sz="1400" dirty="0">
              <a:effectLst/>
              <a:latin typeface="Trebuchet MS"/>
              <a:ea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9029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694184"/>
            <a:ext cx="7467600" cy="2085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ts val="505"/>
              </a:spcBef>
              <a:buFont typeface="Wingdings" pitchFamily="2" charset="2"/>
              <a:buChar char="v"/>
              <a:tabLst>
                <a:tab pos="391160" algn="l"/>
              </a:tabLst>
            </a:pPr>
            <a:r>
              <a:rPr lang="ar-IQ" sz="2800" b="1" dirty="0" smtClean="0">
                <a:effectLst/>
                <a:latin typeface="Trebuchet MS"/>
                <a:ea typeface="Trebuchet MS"/>
                <a:cs typeface="Trebuchet MS"/>
              </a:rPr>
              <a:t>  </a:t>
            </a:r>
            <a:r>
              <a:rPr lang="en-US" sz="2800" b="1" dirty="0" smtClean="0">
                <a:effectLst/>
                <a:latin typeface="Trebuchet MS"/>
                <a:ea typeface="Trebuchet MS"/>
                <a:cs typeface="Trebuchet MS"/>
              </a:rPr>
              <a:t>MOA</a:t>
            </a:r>
          </a:p>
          <a:p>
            <a:pPr marL="342900" marR="0" lvl="0" indent="-342900">
              <a:spcBef>
                <a:spcPts val="700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800" dirty="0" smtClean="0">
                <a:effectLst/>
                <a:latin typeface="Trebuchet MS"/>
                <a:ea typeface="Trebuchet MS"/>
                <a:cs typeface="Trebuchet MS"/>
              </a:rPr>
              <a:t>1:</a:t>
            </a:r>
            <a:r>
              <a:rPr lang="en-US" sz="2800" spc="-1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800" dirty="0" smtClean="0">
                <a:effectLst/>
                <a:latin typeface="Trebuchet MS"/>
                <a:ea typeface="Trebuchet MS"/>
                <a:cs typeface="Trebuchet MS"/>
              </a:rPr>
              <a:t>Oxidation</a:t>
            </a:r>
            <a:endParaRPr lang="en-US" sz="11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700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800" dirty="0" smtClean="0">
                <a:effectLst/>
                <a:latin typeface="Trebuchet MS"/>
                <a:ea typeface="Trebuchet MS"/>
                <a:cs typeface="Trebuchet MS"/>
              </a:rPr>
              <a:t>2:</a:t>
            </a:r>
            <a:r>
              <a:rPr lang="en-US" sz="2800" spc="-4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800" dirty="0" smtClean="0">
                <a:effectLst/>
                <a:latin typeface="Trebuchet MS"/>
                <a:ea typeface="Trebuchet MS"/>
                <a:cs typeface="Trebuchet MS"/>
              </a:rPr>
              <a:t>Halogenation</a:t>
            </a:r>
            <a:endParaRPr lang="en-US" sz="11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700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800" dirty="0" smtClean="0">
                <a:effectLst/>
                <a:latin typeface="Trebuchet MS"/>
                <a:ea typeface="Trebuchet MS"/>
                <a:cs typeface="Trebuchet MS"/>
              </a:rPr>
              <a:t>3: </a:t>
            </a:r>
            <a:r>
              <a:rPr lang="en-US" sz="2800" spc="-25" dirty="0" smtClean="0">
                <a:effectLst/>
                <a:latin typeface="Trebuchet MS"/>
                <a:ea typeface="Trebuchet MS"/>
                <a:cs typeface="Trebuchet MS"/>
              </a:rPr>
              <a:t>Protein</a:t>
            </a:r>
            <a:r>
              <a:rPr lang="en-US" sz="2800" spc="5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800" spc="-15" dirty="0" smtClean="0">
                <a:effectLst/>
                <a:latin typeface="Trebuchet MS"/>
                <a:ea typeface="Trebuchet MS"/>
                <a:cs typeface="Trebuchet MS"/>
              </a:rPr>
              <a:t>Precipitation</a:t>
            </a:r>
            <a:endParaRPr lang="en-US" sz="1100" dirty="0">
              <a:effectLst/>
              <a:latin typeface="Trebuchet MS"/>
              <a:ea typeface="Trebuchet MS"/>
              <a:cs typeface="Trebuchet M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990600"/>
            <a:ext cx="7772400" cy="1470025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4800" b="1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ANTIMICROBIAL AGENTS </a:t>
            </a:r>
            <a:endParaRPr lang="en-US" sz="4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8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533401"/>
            <a:ext cx="77724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4800" b="1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ANTIMICROBIAL AGENTS </a:t>
            </a:r>
            <a:endParaRPr lang="en-US" sz="4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0402" tIns="16504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688802" y="1828800"/>
            <a:ext cx="7178123" cy="369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390402" tIns="8887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0525" algn="l"/>
              </a:tabLst>
            </a:pPr>
            <a:r>
              <a:rPr kumimoji="0" lang="en-US" sz="2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HYDROGEN PEROXIDE, H2O2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0525" algn="l"/>
              </a:tabLst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Laboratory method: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rebuchet MS" pitchFamily="34" charset="0"/>
              <a:cs typeface="Trebuchet MS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0525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Na2O2 + H2SO4 → Na2SO4 + H2O2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0525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8H2O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0525" algn="l"/>
              </a:tabLst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Industrial method: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0525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BaO2.8H2O + H2SO4 → BaSO4 ↓+ H2O2 +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0525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2H2SO4 ——————→ H2S2O8 (aq.) + H2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0525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H2S2O8 + 2H2O ——→ 2H2SO4 + H2O2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90525" algn="l"/>
              </a:tabLst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rebuchet MS" pitchFamily="34" charset="0"/>
                <a:cs typeface="Trebuchet MS" pitchFamily="34" charset="0"/>
              </a:rPr>
              <a:t>By redox process: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77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15995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Trebuchet MS"/>
                <a:ea typeface="Trebuchet MS"/>
                <a:cs typeface="Trebuchet MS"/>
              </a:rPr>
              <a:t>By redox process: Industrially H2O2 is prepared by the auto- oxidation of 2-alkylanthraquinols. The process involves a cycle of reactions. The net reaction is the catalytic union of and to give</a:t>
            </a:r>
            <a:endParaRPr lang="en-US" sz="2400" dirty="0"/>
          </a:p>
        </p:txBody>
      </p:sp>
      <p:pic>
        <p:nvPicPr>
          <p:cNvPr id="3" name="image50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6182" y="3276600"/>
            <a:ext cx="5722937" cy="177355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5334000"/>
            <a:ext cx="8153399" cy="657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240" marR="114173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rebuchet MS"/>
                <a:ea typeface="Trebuchet MS"/>
                <a:cs typeface="Trebuchet MS"/>
              </a:rPr>
              <a:t>The H2O2 formed (about 1%) is extracted with water </a:t>
            </a:r>
            <a:r>
              <a:rPr lang="en-US" dirty="0" smtClean="0">
                <a:latin typeface="Trebuchet MS"/>
                <a:ea typeface="Trebuchet MS"/>
                <a:cs typeface="Trebuchet MS"/>
              </a:rPr>
              <a:t>and</a:t>
            </a:r>
            <a:r>
              <a:rPr lang="ar-IQ" dirty="0" smtClean="0"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latin typeface="Trebuchet MS"/>
                <a:ea typeface="Trebuchet MS"/>
                <a:cs typeface="Trebuchet MS"/>
              </a:rPr>
              <a:t>concentrated</a:t>
            </a:r>
            <a:r>
              <a:rPr lang="en-US" dirty="0">
                <a:latin typeface="Trebuchet MS"/>
                <a:ea typeface="Trebuchet MS"/>
                <a:cs typeface="Trebuchet M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531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4762"/>
            <a:ext cx="8534400" cy="291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400"/>
              </a:spcBef>
              <a:buFont typeface="Wingdings"/>
              <a:buChar char=""/>
              <a:tabLst>
                <a:tab pos="391160" algn="l"/>
              </a:tabLst>
            </a:pPr>
            <a:r>
              <a:rPr lang="en-US" sz="2400" b="1" spc="-15" dirty="0" smtClean="0">
                <a:effectLst/>
                <a:latin typeface="Trebuchet MS"/>
                <a:ea typeface="Trebuchet MS"/>
                <a:cs typeface="Trebuchet MS"/>
              </a:rPr>
              <a:t>Storage:</a:t>
            </a:r>
            <a:endParaRPr lang="en-US" sz="11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1557655" lvl="0" indent="-342900" algn="just">
              <a:lnSpc>
                <a:spcPct val="92000"/>
              </a:lnSpc>
              <a:spcBef>
                <a:spcPts val="595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400" dirty="0" smtClean="0">
                <a:effectLst/>
                <a:latin typeface="Trebuchet MS"/>
                <a:ea typeface="Trebuchet MS"/>
                <a:cs typeface="Trebuchet MS"/>
              </a:rPr>
              <a:t>H2O2 is not stored in glass bottles since the alkali metal oxides present in glass </a:t>
            </a:r>
            <a:r>
              <a:rPr lang="en-US" sz="2400" dirty="0" err="1" smtClean="0">
                <a:effectLst/>
                <a:latin typeface="Trebuchet MS"/>
                <a:ea typeface="Trebuchet MS"/>
                <a:cs typeface="Trebuchet MS"/>
              </a:rPr>
              <a:t>catalyse</a:t>
            </a:r>
            <a:r>
              <a:rPr lang="en-US" sz="2400" dirty="0" smtClean="0">
                <a:effectLst/>
                <a:latin typeface="Trebuchet MS"/>
                <a:ea typeface="Trebuchet MS"/>
                <a:cs typeface="Trebuchet MS"/>
              </a:rPr>
              <a:t> its decomposition. It is, therefore, stored in paraffin wax coated glass, plastic or </a:t>
            </a:r>
            <a:r>
              <a:rPr lang="en-US" sz="2400" dirty="0" err="1" smtClean="0">
                <a:effectLst/>
                <a:latin typeface="Trebuchet MS"/>
                <a:ea typeface="Trebuchet MS"/>
                <a:cs typeface="Trebuchet MS"/>
              </a:rPr>
              <a:t>teflon</a:t>
            </a:r>
            <a:r>
              <a:rPr lang="en-US" sz="2400" dirty="0" smtClean="0">
                <a:effectLst/>
                <a:latin typeface="Trebuchet MS"/>
                <a:ea typeface="Trebuchet MS"/>
                <a:cs typeface="Trebuchet MS"/>
              </a:rPr>
              <a:t> bottles. Small amounts of acid, glycerol, alcohol, acetanilide and H3PO4are often used as </a:t>
            </a:r>
            <a:r>
              <a:rPr lang="en-US" sz="2400" dirty="0" err="1" smtClean="0">
                <a:effectLst/>
                <a:latin typeface="Trebuchet MS"/>
                <a:ea typeface="Trebuchet MS"/>
                <a:cs typeface="Trebuchet MS"/>
              </a:rPr>
              <a:t>stablizers</a:t>
            </a:r>
            <a:r>
              <a:rPr lang="en-US" sz="2400" dirty="0" smtClean="0">
                <a:effectLst/>
                <a:latin typeface="Trebuchet MS"/>
                <a:ea typeface="Trebuchet MS"/>
                <a:cs typeface="Trebuchet MS"/>
              </a:rPr>
              <a:t> to check its</a:t>
            </a:r>
            <a:r>
              <a:rPr lang="en-US" sz="2400" spc="-9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z="2400" dirty="0" smtClean="0">
                <a:effectLst/>
                <a:latin typeface="Trebuchet MS"/>
                <a:ea typeface="Trebuchet MS"/>
                <a:cs typeface="Trebuchet MS"/>
              </a:rPr>
              <a:t>decomposition.</a:t>
            </a:r>
            <a:endParaRPr lang="en-US" sz="1100" dirty="0">
              <a:effectLst/>
              <a:latin typeface="Trebuchet MS"/>
              <a:ea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0022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91" y="1371600"/>
            <a:ext cx="8763000" cy="5035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80"/>
              </a:spcBef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ar-IQ" sz="2400" b="1" dirty="0" smtClean="0">
                <a:effectLst/>
                <a:latin typeface="Trebuchet MS"/>
                <a:ea typeface="Trebuchet MS"/>
                <a:cs typeface="Trebuchet MS"/>
              </a:rPr>
              <a:t>USES</a:t>
            </a:r>
          </a:p>
          <a:p>
            <a:pPr marL="342900" lvl="0" indent="-342900">
              <a:spcBef>
                <a:spcPts val="280"/>
              </a:spcBef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(i) For bleaching delicate articles like wool, </a:t>
            </a:r>
            <a:r>
              <a:rPr lang="en-US" spc="-50" dirty="0" smtClean="0">
                <a:effectLst/>
                <a:latin typeface="Trebuchet MS"/>
                <a:ea typeface="Trebuchet MS"/>
                <a:cs typeface="Trebuchet MS"/>
              </a:rPr>
              <a:t>hair, </a:t>
            </a:r>
            <a:r>
              <a:rPr lang="en-US" spc="-30" dirty="0" smtClean="0">
                <a:effectLst/>
                <a:latin typeface="Trebuchet MS"/>
                <a:ea typeface="Trebuchet MS"/>
                <a:cs typeface="Trebuchet MS"/>
              </a:rPr>
              <a:t>feather, </a:t>
            </a:r>
            <a:r>
              <a:rPr lang="en-US" spc="-35" dirty="0" smtClean="0">
                <a:effectLst/>
                <a:latin typeface="Trebuchet MS"/>
                <a:ea typeface="Trebuchet MS"/>
                <a:cs typeface="Trebuchet MS"/>
              </a:rPr>
              <a:t>ivory,</a:t>
            </a:r>
            <a:r>
              <a:rPr lang="en-US" spc="14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etc.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2099945" lvl="0" indent="-342900">
              <a:lnSpc>
                <a:spcPct val="82000"/>
              </a:lnSpc>
              <a:spcBef>
                <a:spcPts val="59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(ii) For restoring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colour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 of old lead paintings whose white lead has blackened due to formation of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PbS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 by H2S of atmosphere. Hydrogen peroxide converts the black lead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sulphide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 to white lead</a:t>
            </a:r>
            <a:r>
              <a:rPr lang="en-US" spc="-4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sulphate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275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(iii) As an aerating agent in production of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spong</a:t>
            </a:r>
            <a:r>
              <a:rPr lang="en-US" spc="-10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pc="-35" dirty="0" smtClean="0">
                <a:effectLst/>
                <a:latin typeface="Trebuchet MS"/>
                <a:ea typeface="Trebuchet MS"/>
                <a:cs typeface="Trebuchet MS"/>
              </a:rPr>
              <a:t>rubber.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lnSpc>
                <a:spcPts val="1700"/>
              </a:lnSpc>
              <a:spcBef>
                <a:spcPts val="275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(iv) As an antiseptic and germicide for washing wounds, teeth and</a:t>
            </a:r>
            <a:r>
              <a:rPr lang="en-US" spc="-22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ears,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90525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under the name of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perhydrol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.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1607820" lvl="0" indent="-342900">
              <a:lnSpc>
                <a:spcPct val="82000"/>
              </a:lnSpc>
              <a:spcBef>
                <a:spcPts val="595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(v) In the manufacture of sodium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perborate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, sodium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percarbonate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. These are used in high quality</a:t>
            </a:r>
            <a:r>
              <a:rPr lang="en-US" spc="-5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detergents.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275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(vi) As an</a:t>
            </a:r>
            <a:r>
              <a:rPr lang="en-US" spc="-10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spc="-25" dirty="0" smtClean="0">
                <a:effectLst/>
                <a:latin typeface="Trebuchet MS"/>
                <a:ea typeface="Trebuchet MS"/>
                <a:cs typeface="Trebuchet MS"/>
              </a:rPr>
              <a:t>antichlor.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275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(vii) As an oxidant for rocket</a:t>
            </a:r>
            <a:r>
              <a:rPr lang="en-US" spc="-9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fuel.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lnSpc>
                <a:spcPts val="1695"/>
              </a:lnSpc>
              <a:spcBef>
                <a:spcPts val="275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(viii) In the detection of </a:t>
            </a:r>
            <a:r>
              <a:rPr lang="en-US" spc="-30" dirty="0" smtClean="0">
                <a:effectLst/>
                <a:latin typeface="Trebuchet MS"/>
                <a:ea typeface="Trebuchet MS"/>
                <a:cs typeface="Trebuchet MS"/>
              </a:rPr>
              <a:t>Ti,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V and Cr ions with which it forms</a:t>
            </a:r>
            <a:r>
              <a:rPr lang="en-US" spc="-4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peroxides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90525" marR="0">
              <a:lnSpc>
                <a:spcPts val="1695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of characteristics 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colours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.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0" lvl="0" indent="-342900">
              <a:spcBef>
                <a:spcPts val="28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(ix) In the production of epoxides, propylene oxide and</a:t>
            </a:r>
            <a:r>
              <a:rPr lang="en-US" spc="-130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polyurethanes.</a:t>
            </a:r>
            <a:endParaRPr lang="en-US" sz="1200" dirty="0" smtClean="0">
              <a:effectLst/>
              <a:latin typeface="Trebuchet MS"/>
              <a:ea typeface="Trebuchet MS"/>
              <a:cs typeface="Trebuchet MS"/>
            </a:endParaRPr>
          </a:p>
          <a:p>
            <a:pPr marL="342900" marR="1830705" lvl="0" indent="-342900">
              <a:lnSpc>
                <a:spcPct val="82000"/>
              </a:lnSpc>
              <a:spcBef>
                <a:spcPts val="590"/>
              </a:spcBef>
              <a:spcAft>
                <a:spcPts val="0"/>
              </a:spcAft>
              <a:buFont typeface="Wingdings"/>
              <a:buChar char=""/>
              <a:tabLst>
                <a:tab pos="390525" algn="l"/>
                <a:tab pos="391160" algn="l"/>
              </a:tabLst>
            </a:pP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(x) In the synthesis of hydroquinone, pharmaceuticals (</a:t>
            </a:r>
            <a:r>
              <a:rPr lang="en-US" dirty="0" err="1" smtClean="0">
                <a:effectLst/>
                <a:latin typeface="Trebuchet MS"/>
                <a:ea typeface="Trebuchet MS"/>
                <a:cs typeface="Trebuchet MS"/>
              </a:rPr>
              <a:t>cephalosoporin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) and food products like tartaric</a:t>
            </a:r>
            <a:r>
              <a:rPr lang="en-US" spc="-75" dirty="0" smtClean="0">
                <a:effectLst/>
                <a:latin typeface="Trebuchet MS"/>
                <a:ea typeface="Trebuchet MS"/>
                <a:cs typeface="Trebuchet MS"/>
              </a:rPr>
              <a:t> </a:t>
            </a:r>
            <a:r>
              <a:rPr lang="en-US" dirty="0" smtClean="0">
                <a:effectLst/>
                <a:latin typeface="Trebuchet MS"/>
                <a:ea typeface="Trebuchet MS"/>
                <a:cs typeface="Trebuchet MS"/>
              </a:rPr>
              <a:t>acid.</a:t>
            </a:r>
            <a:endParaRPr lang="en-US" sz="1200" dirty="0">
              <a:effectLst/>
              <a:latin typeface="Trebuchet MS"/>
              <a:ea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2920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5"/>
              </a:spcBef>
              <a:tabLst>
                <a:tab pos="391160" algn="l"/>
              </a:tabLst>
            </a:pPr>
            <a:r>
              <a:rPr lang="en-US" sz="2800" b="1" u="heavy" kern="0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BORIC ACID,</a:t>
            </a:r>
            <a:r>
              <a:rPr lang="en-US" sz="2800" b="1" u="heavy" kern="0" spc="-145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 </a:t>
            </a:r>
            <a:r>
              <a:rPr lang="en-US" sz="2800" b="1" u="heavy" kern="0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H3BO3</a:t>
            </a:r>
            <a:endParaRPr lang="en-US" sz="2800" b="1" kern="0" dirty="0" smtClean="0">
              <a:effectLst/>
              <a:latin typeface="Times New Roman" pitchFamily="18" charset="0"/>
              <a:ea typeface="Trebuchet MS"/>
              <a:cs typeface="Times New Roman" pitchFamily="18" charset="0"/>
            </a:endParaRPr>
          </a:p>
          <a:p>
            <a:pPr marL="342900" marR="1833880" lvl="0" indent="-342900" algn="just">
              <a:lnSpc>
                <a:spcPct val="150000"/>
              </a:lnSpc>
              <a:spcBef>
                <a:spcPts val="595"/>
              </a:spcBef>
              <a:spcAft>
                <a:spcPts val="0"/>
              </a:spcAft>
              <a:buFont typeface="Wingdings"/>
              <a:buChar char=""/>
              <a:tabLst>
                <a:tab pos="391160" algn="l"/>
              </a:tabLst>
            </a:pP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Boric acid, also called hydrogen </a:t>
            </a:r>
            <a:r>
              <a:rPr lang="en-US" sz="2400" b="1" spc="-15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borate, boracic </a:t>
            </a: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acid, </a:t>
            </a:r>
            <a:r>
              <a:rPr lang="en-US" sz="2400" b="1" dirty="0" err="1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orthoboric</a:t>
            </a: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 acid and </a:t>
            </a:r>
            <a:r>
              <a:rPr lang="en-US" sz="2400" b="1" dirty="0" err="1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acidum</a:t>
            </a: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boricum</a:t>
            </a: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, is a weak acid of boron often used as an antiseptic, insecticide, flame </a:t>
            </a:r>
            <a:r>
              <a:rPr lang="en-US" sz="2400" b="1" dirty="0" err="1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retardant,neutron</a:t>
            </a: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 </a:t>
            </a:r>
            <a:r>
              <a:rPr lang="en-US" sz="2400" b="1" spc="-35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absorber, </a:t>
            </a: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or precursor to other chemical compounds. It has the chemical formulaH3BO3 (sometimes written B(OH)3), and exists in the form of colorless crystals or a white powder that dissolves in </a:t>
            </a:r>
            <a:r>
              <a:rPr lang="en-US" sz="2400" b="1" spc="-55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water. </a:t>
            </a: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When occurring as a </a:t>
            </a:r>
            <a:r>
              <a:rPr lang="en-US" sz="2400" b="1" spc="-15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mineral, </a:t>
            </a: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it is called</a:t>
            </a:r>
            <a:r>
              <a:rPr lang="en-US" sz="2400" b="1" spc="25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 </a:t>
            </a:r>
            <a:r>
              <a:rPr lang="en-US" sz="2400" b="1" dirty="0" err="1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sassolite</a:t>
            </a:r>
            <a:r>
              <a:rPr lang="en-US" sz="2400" b="1" dirty="0" smtClean="0">
                <a:effectLst/>
                <a:latin typeface="Times New Roman" pitchFamily="18" charset="0"/>
                <a:ea typeface="Trebuchet MS"/>
                <a:cs typeface="Times New Roman" pitchFamily="18" charset="0"/>
              </a:rPr>
              <a:t>.</a:t>
            </a:r>
            <a:endParaRPr lang="en-US" sz="1050" dirty="0">
              <a:effectLst/>
              <a:latin typeface="Times New Roman" pitchFamily="18" charset="0"/>
              <a:ea typeface="Trebuchet MS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93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</TotalTime>
  <Words>875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ANTIMICROBIAL AGENTS  Assist.Lect. Mohammed Sinjar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ANTIMICROBIAL AGENTS</dc:title>
  <dc:creator>dr mohammad sinjar</dc:creator>
  <cp:lastModifiedBy>dr mohammad sinjar</cp:lastModifiedBy>
  <cp:revision>8</cp:revision>
  <dcterms:created xsi:type="dcterms:W3CDTF">2018-12-23T22:04:37Z</dcterms:created>
  <dcterms:modified xsi:type="dcterms:W3CDTF">2020-03-25T22:48:39Z</dcterms:modified>
</cp:coreProperties>
</file>