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4BEBDA-83B6-426F-9B63-27A0CE4BED74}" type="datetimeFigureOut">
              <a:rPr lang="ar-IQ" smtClean="0"/>
              <a:t>19/01/1438</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C070D8ED-2639-4791-86A1-1F886148F10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4BEBDA-83B6-426F-9B63-27A0CE4BED74}" type="datetimeFigureOut">
              <a:rPr lang="ar-IQ" smtClean="0"/>
              <a:t>19/01/1438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070D8ED-2639-4791-86A1-1F886148F10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4BEBDA-83B6-426F-9B63-27A0CE4BED74}" type="datetimeFigureOut">
              <a:rPr lang="ar-IQ" smtClean="0"/>
              <a:t>19/01/1438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070D8ED-2639-4791-86A1-1F886148F10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4BEBDA-83B6-426F-9B63-27A0CE4BED74}" type="datetimeFigureOut">
              <a:rPr lang="ar-IQ" smtClean="0"/>
              <a:t>19/01/1438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070D8ED-2639-4791-86A1-1F886148F10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4BEBDA-83B6-426F-9B63-27A0CE4BED74}" type="datetimeFigureOut">
              <a:rPr lang="ar-IQ" smtClean="0"/>
              <a:t>19/01/1438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070D8ED-2639-4791-86A1-1F886148F10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4BEBDA-83B6-426F-9B63-27A0CE4BED74}" type="datetimeFigureOut">
              <a:rPr lang="ar-IQ" smtClean="0"/>
              <a:t>19/01/1438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070D8ED-2639-4791-86A1-1F886148F10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4BEBDA-83B6-426F-9B63-27A0CE4BED74}" type="datetimeFigureOut">
              <a:rPr lang="ar-IQ" smtClean="0"/>
              <a:t>19/01/1438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070D8ED-2639-4791-86A1-1F886148F10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4BEBDA-83B6-426F-9B63-27A0CE4BED74}" type="datetimeFigureOut">
              <a:rPr lang="ar-IQ" smtClean="0"/>
              <a:t>19/01/1438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070D8ED-2639-4791-86A1-1F886148F10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BEBDA-83B6-426F-9B63-27A0CE4BED74}" type="datetimeFigureOut">
              <a:rPr lang="ar-IQ" smtClean="0"/>
              <a:t>19/01/1438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070D8ED-2639-4791-86A1-1F886148F10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4BEBDA-83B6-426F-9B63-27A0CE4BED74}" type="datetimeFigureOut">
              <a:rPr lang="ar-IQ" smtClean="0"/>
              <a:t>19/01/1438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070D8ED-2639-4791-86A1-1F886148F10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4BEBDA-83B6-426F-9B63-27A0CE4BED74}" type="datetimeFigureOut">
              <a:rPr lang="ar-IQ" smtClean="0"/>
              <a:t>19/01/1438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C070D8ED-2639-4791-86A1-1F886148F10A}"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4BEBDA-83B6-426F-9B63-27A0CE4BED74}" type="datetimeFigureOut">
              <a:rPr lang="ar-IQ" smtClean="0"/>
              <a:t>19/01/1438</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70D8ED-2639-4791-86A1-1F886148F10A}"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764704"/>
            <a:ext cx="8568952" cy="1656185"/>
          </a:xfrm>
        </p:spPr>
        <p:txBody>
          <a:bodyPr>
            <a:noAutofit/>
          </a:bodyPr>
          <a:lstStyle/>
          <a:p>
            <a:pPr algn="l" rtl="0"/>
            <a:r>
              <a:rPr lang="en-US" sz="3600" b="1" dirty="0" smtClean="0">
                <a:solidFill>
                  <a:srgbClr val="92D050"/>
                </a:solidFill>
              </a:rPr>
              <a:t>PHARMACEUTICAL CHEMISTRY</a:t>
            </a:r>
            <a:r>
              <a:rPr lang="en-US" sz="3600" dirty="0" smtClean="0">
                <a:solidFill>
                  <a:srgbClr val="92D050"/>
                </a:solidFill>
              </a:rPr>
              <a:t/>
            </a:r>
            <a:br>
              <a:rPr lang="en-US" sz="3600" dirty="0" smtClean="0">
                <a:solidFill>
                  <a:srgbClr val="92D050"/>
                </a:solidFill>
              </a:rPr>
            </a:br>
            <a:r>
              <a:rPr lang="en-US" sz="3600" b="1" dirty="0" smtClean="0">
                <a:solidFill>
                  <a:srgbClr val="92D050"/>
                </a:solidFill>
              </a:rPr>
              <a:t>Gastrointestinal Agents</a:t>
            </a:r>
            <a:r>
              <a:rPr lang="en-US" sz="3600" dirty="0" smtClean="0">
                <a:solidFill>
                  <a:srgbClr val="92D050"/>
                </a:solidFill>
              </a:rPr>
              <a:t/>
            </a:r>
            <a:br>
              <a:rPr lang="en-US" sz="3600" dirty="0" smtClean="0">
                <a:solidFill>
                  <a:srgbClr val="92D050"/>
                </a:solidFill>
              </a:rPr>
            </a:br>
            <a:endParaRPr lang="ar-IQ" sz="3600" dirty="0">
              <a:solidFill>
                <a:srgbClr val="92D050"/>
              </a:solidFill>
            </a:endParaRPr>
          </a:p>
        </p:txBody>
      </p:sp>
      <p:sp>
        <p:nvSpPr>
          <p:cNvPr id="3" name="Subtitle 2"/>
          <p:cNvSpPr>
            <a:spLocks noGrp="1"/>
          </p:cNvSpPr>
          <p:nvPr>
            <p:ph type="subTitle" idx="1"/>
          </p:nvPr>
        </p:nvSpPr>
        <p:spPr>
          <a:xfrm>
            <a:off x="323528" y="2132856"/>
            <a:ext cx="8640960" cy="4392488"/>
          </a:xfrm>
        </p:spPr>
        <p:txBody>
          <a:bodyPr>
            <a:normAutofit fontScale="47500" lnSpcReduction="20000"/>
          </a:bodyPr>
          <a:lstStyle/>
          <a:p>
            <a:pPr rtl="0"/>
            <a:r>
              <a:rPr lang="en-US" b="1" dirty="0"/>
              <a:t> </a:t>
            </a:r>
            <a:endParaRPr lang="en-US" dirty="0"/>
          </a:p>
          <a:p>
            <a:pPr algn="l" rtl="0">
              <a:lnSpc>
                <a:spcPct val="170000"/>
              </a:lnSpc>
            </a:pPr>
            <a:r>
              <a:rPr lang="en-US" sz="4400" b="1" dirty="0">
                <a:cs typeface="+mj-cs"/>
              </a:rPr>
              <a:t>Acidifying agents, antacids, saline cathartics  Agents used to treat gastrointestinal disturbance are known as gastrointestinal agents. Various inorganic agents used to treat GIT  is orders include: </a:t>
            </a:r>
          </a:p>
          <a:p>
            <a:pPr algn="l" rtl="0">
              <a:lnSpc>
                <a:spcPct val="170000"/>
              </a:lnSpc>
            </a:pPr>
            <a:r>
              <a:rPr lang="en-US" sz="4400" b="1" dirty="0">
                <a:cs typeface="+mj-cs"/>
              </a:rPr>
              <a:t>1. Products for altering gastric pH i.e. acidifying agents and antacids</a:t>
            </a:r>
          </a:p>
          <a:p>
            <a:pPr algn="l" rtl="0">
              <a:lnSpc>
                <a:spcPct val="170000"/>
              </a:lnSpc>
            </a:pPr>
            <a:r>
              <a:rPr lang="en-US" sz="4400" b="1" dirty="0">
                <a:cs typeface="+mj-cs"/>
              </a:rPr>
              <a:t>2. </a:t>
            </a:r>
            <a:r>
              <a:rPr lang="en-US" sz="4400" b="1" dirty="0" err="1">
                <a:cs typeface="+mj-cs"/>
              </a:rPr>
              <a:t>Protectives</a:t>
            </a:r>
            <a:r>
              <a:rPr lang="en-US" sz="4400" b="1" dirty="0">
                <a:cs typeface="+mj-cs"/>
              </a:rPr>
              <a:t> and adsorbents</a:t>
            </a:r>
          </a:p>
          <a:p>
            <a:pPr algn="l">
              <a:lnSpc>
                <a:spcPct val="170000"/>
              </a:lnSpc>
            </a:pPr>
            <a:r>
              <a:rPr lang="en-US" sz="4400" b="1" dirty="0">
                <a:cs typeface="+mj-cs"/>
              </a:rPr>
              <a:t>3. Saline cathartics or laxatives</a:t>
            </a:r>
            <a:r>
              <a:rPr lang="en-US" sz="4400" b="1" dirty="0"/>
              <a:t> </a:t>
            </a:r>
            <a:endParaRPr lang="ar-IQ" sz="4400" b="1" dirty="0"/>
          </a:p>
        </p:txBody>
      </p:sp>
    </p:spTree>
    <p:extLst>
      <p:ext uri="{BB962C8B-B14F-4D97-AF65-F5344CB8AC3E}">
        <p14:creationId xmlns:p14="http://schemas.microsoft.com/office/powerpoint/2010/main" val="560703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Criteria for antacids:</a:t>
            </a:r>
            <a:r>
              <a:rPr lang="en-US" dirty="0"/>
              <a:t/>
            </a:r>
            <a:br>
              <a:rPr lang="en-US" dirty="0"/>
            </a:br>
            <a:endParaRPr lang="ar-IQ" dirty="0"/>
          </a:p>
        </p:txBody>
      </p:sp>
      <p:sp>
        <p:nvSpPr>
          <p:cNvPr id="3" name="Content Placeholder 2"/>
          <p:cNvSpPr>
            <a:spLocks noGrp="1"/>
          </p:cNvSpPr>
          <p:nvPr>
            <p:ph idx="1"/>
          </p:nvPr>
        </p:nvSpPr>
        <p:spPr>
          <a:xfrm>
            <a:off x="467544" y="1268760"/>
            <a:ext cx="8229600" cy="5256584"/>
          </a:xfrm>
        </p:spPr>
        <p:txBody>
          <a:bodyPr>
            <a:normAutofit fontScale="92500" lnSpcReduction="10000"/>
          </a:bodyPr>
          <a:lstStyle/>
          <a:p>
            <a:pPr marL="0" indent="0" algn="just" rtl="0">
              <a:lnSpc>
                <a:spcPct val="150000"/>
              </a:lnSpc>
              <a:buNone/>
            </a:pPr>
            <a:r>
              <a:rPr lang="en-US" dirty="0"/>
              <a:t>i) The antacid should not be absorber/or cause systemic alkalosis</a:t>
            </a:r>
          </a:p>
          <a:p>
            <a:pPr marL="0" indent="0" algn="just" rtl="0">
              <a:lnSpc>
                <a:spcPct val="150000"/>
              </a:lnSpc>
              <a:buNone/>
            </a:pPr>
            <a:r>
              <a:rPr lang="en-US" dirty="0"/>
              <a:t>ii) It should not be </a:t>
            </a:r>
            <a:r>
              <a:rPr lang="en-US" dirty="0" err="1"/>
              <a:t>constipative</a:t>
            </a:r>
            <a:r>
              <a:rPr lang="en-US" dirty="0"/>
              <a:t> or laxative</a:t>
            </a:r>
          </a:p>
          <a:p>
            <a:pPr marL="0" indent="0" algn="just" rtl="0">
              <a:lnSpc>
                <a:spcPct val="150000"/>
              </a:lnSpc>
              <a:buNone/>
            </a:pPr>
            <a:r>
              <a:rPr lang="en-US" dirty="0"/>
              <a:t>iii) It should exert effect  rapidly and over a long period of time</a:t>
            </a:r>
          </a:p>
          <a:p>
            <a:pPr marL="0" indent="0" algn="just" rtl="0">
              <a:lnSpc>
                <a:spcPct val="150000"/>
              </a:lnSpc>
              <a:buNone/>
            </a:pPr>
            <a:r>
              <a:rPr lang="en-US" dirty="0"/>
              <a:t>iv) The antacid should buffer in the range of pH 4-6</a:t>
            </a:r>
          </a:p>
          <a:p>
            <a:pPr marL="0" indent="0" algn="just" rtl="0">
              <a:lnSpc>
                <a:spcPct val="150000"/>
              </a:lnSpc>
              <a:buNone/>
            </a:pPr>
            <a:r>
              <a:rPr lang="en-US" dirty="0"/>
              <a:t>v) Reaction of antacid with </a:t>
            </a:r>
            <a:r>
              <a:rPr lang="en-US" dirty="0" err="1"/>
              <a:t>HCl</a:t>
            </a:r>
            <a:r>
              <a:rPr lang="en-US" dirty="0"/>
              <a:t> should not cause large evolution of gas. </a:t>
            </a:r>
          </a:p>
          <a:p>
            <a:pPr marL="0" indent="0" algn="just" rtl="0">
              <a:lnSpc>
                <a:spcPct val="150000"/>
              </a:lnSpc>
              <a:buNone/>
            </a:pPr>
            <a:r>
              <a:rPr lang="en-US" b="1" dirty="0"/>
              <a:t> </a:t>
            </a:r>
            <a:endParaRPr lang="en-US" dirty="0"/>
          </a:p>
          <a:p>
            <a:endParaRPr lang="ar-IQ" dirty="0"/>
          </a:p>
        </p:txBody>
      </p:sp>
    </p:spTree>
    <p:extLst>
      <p:ext uri="{BB962C8B-B14F-4D97-AF65-F5344CB8AC3E}">
        <p14:creationId xmlns:p14="http://schemas.microsoft.com/office/powerpoint/2010/main" val="269193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68760"/>
            <a:ext cx="8229600" cy="759296"/>
          </a:xfrm>
        </p:spPr>
        <p:txBody>
          <a:bodyPr>
            <a:noAutofit/>
          </a:bodyPr>
          <a:lstStyle/>
          <a:p>
            <a:r>
              <a:rPr lang="en-US" sz="3600" b="1" dirty="0"/>
              <a:t>Side effects of long term antacid therapy:</a:t>
            </a:r>
            <a:r>
              <a:rPr lang="en-US" sz="3600" dirty="0"/>
              <a:t/>
            </a:r>
            <a:br>
              <a:rPr lang="en-US" sz="3600" dirty="0"/>
            </a:br>
            <a:endParaRPr lang="ar-IQ" sz="3600" dirty="0"/>
          </a:p>
        </p:txBody>
      </p:sp>
      <p:sp>
        <p:nvSpPr>
          <p:cNvPr id="3" name="Content Placeholder 2"/>
          <p:cNvSpPr>
            <a:spLocks noGrp="1"/>
          </p:cNvSpPr>
          <p:nvPr>
            <p:ph idx="1"/>
          </p:nvPr>
        </p:nvSpPr>
        <p:spPr/>
        <p:txBody>
          <a:bodyPr>
            <a:normAutofit fontScale="92500" lnSpcReduction="20000"/>
          </a:bodyPr>
          <a:lstStyle/>
          <a:p>
            <a:pPr marL="0" indent="0" algn="just" rtl="0">
              <a:lnSpc>
                <a:spcPct val="150000"/>
              </a:lnSpc>
              <a:buNone/>
            </a:pPr>
            <a:r>
              <a:rPr lang="en-US" dirty="0"/>
              <a:t>a) If pH raises too high rebound acidity to neutralize the alkali occurs.</a:t>
            </a:r>
          </a:p>
          <a:p>
            <a:pPr marL="0" indent="0" algn="just" rtl="0">
              <a:lnSpc>
                <a:spcPct val="150000"/>
              </a:lnSpc>
              <a:buNone/>
            </a:pPr>
            <a:r>
              <a:rPr lang="en-US" dirty="0"/>
              <a:t>b) Antacids which absorbed systemically exert alkaline effect on body’s buffer system.</a:t>
            </a:r>
          </a:p>
          <a:p>
            <a:pPr marL="0" indent="0" algn="just" rtl="0">
              <a:lnSpc>
                <a:spcPct val="150000"/>
              </a:lnSpc>
              <a:buNone/>
            </a:pPr>
            <a:r>
              <a:rPr lang="en-US" dirty="0"/>
              <a:t>c) Some antacids cause constipation while others have laxative effect.</a:t>
            </a:r>
          </a:p>
          <a:p>
            <a:pPr marL="0" indent="0" algn="just" rtl="0">
              <a:lnSpc>
                <a:spcPct val="150000"/>
              </a:lnSpc>
              <a:buNone/>
            </a:pPr>
            <a:r>
              <a:rPr lang="en-US" dirty="0"/>
              <a:t>d) Sodium containing antacids are problem for patients on sodium restricted diet. </a:t>
            </a:r>
          </a:p>
          <a:p>
            <a:pPr marL="0" indent="0" algn="just">
              <a:lnSpc>
                <a:spcPct val="150000"/>
              </a:lnSpc>
              <a:buNone/>
            </a:pPr>
            <a:endParaRPr lang="ar-IQ" dirty="0"/>
          </a:p>
        </p:txBody>
      </p:sp>
    </p:spTree>
    <p:extLst>
      <p:ext uri="{BB962C8B-B14F-4D97-AF65-F5344CB8AC3E}">
        <p14:creationId xmlns:p14="http://schemas.microsoft.com/office/powerpoint/2010/main" val="281871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229600" cy="663352"/>
          </a:xfrm>
        </p:spPr>
        <p:txBody>
          <a:bodyPr>
            <a:normAutofit fontScale="90000"/>
          </a:bodyPr>
          <a:lstStyle/>
          <a:p>
            <a:r>
              <a:rPr lang="en-US" b="1" dirty="0"/>
              <a:t>Systemic antacids:</a:t>
            </a:r>
            <a:r>
              <a:rPr lang="en-US" dirty="0"/>
              <a:t/>
            </a:r>
            <a:br>
              <a:rPr lang="en-US" dirty="0"/>
            </a:br>
            <a:endParaRPr lang="ar-IQ" dirty="0"/>
          </a:p>
        </p:txBody>
      </p:sp>
      <p:sp>
        <p:nvSpPr>
          <p:cNvPr id="3" name="Content Placeholder 2"/>
          <p:cNvSpPr>
            <a:spLocks noGrp="1"/>
          </p:cNvSpPr>
          <p:nvPr>
            <p:ph idx="1"/>
          </p:nvPr>
        </p:nvSpPr>
        <p:spPr>
          <a:xfrm>
            <a:off x="323528" y="1600200"/>
            <a:ext cx="8363272" cy="4876800"/>
          </a:xfrm>
        </p:spPr>
        <p:txBody>
          <a:bodyPr>
            <a:normAutofit lnSpcReduction="10000"/>
          </a:bodyPr>
          <a:lstStyle/>
          <a:p>
            <a:pPr marL="0" indent="0" algn="just" rtl="0">
              <a:lnSpc>
                <a:spcPct val="150000"/>
              </a:lnSpc>
              <a:buNone/>
            </a:pPr>
            <a:r>
              <a:rPr lang="en-US" dirty="0" smtClean="0"/>
              <a:t>Systemic </a:t>
            </a:r>
            <a:r>
              <a:rPr lang="en-US" dirty="0"/>
              <a:t>antacids are antacids which get systemically absorbed e.g. sodium carbonate is water soluble and potent neutralizer, but it is not suitable for the treatment of peptic ulcer because of risk of ulcer perforation due to production of carbon dioxide in the stomach. </a:t>
            </a:r>
          </a:p>
          <a:p>
            <a:pPr marL="0" indent="0" algn="just" rtl="0">
              <a:lnSpc>
                <a:spcPct val="150000"/>
              </a:lnSpc>
              <a:buNone/>
            </a:pPr>
            <a:r>
              <a:rPr lang="en-US" dirty="0"/>
              <a:t> </a:t>
            </a:r>
          </a:p>
          <a:p>
            <a:pPr marL="0" indent="0" algn="just">
              <a:lnSpc>
                <a:spcPct val="150000"/>
              </a:lnSpc>
              <a:buNone/>
            </a:pPr>
            <a:r>
              <a:rPr lang="en-US" dirty="0"/>
              <a:t>Systemic absorption leads to alkalosis, may worsen edema and congestive heart failure because of sodium ion load.</a:t>
            </a:r>
          </a:p>
          <a:p>
            <a:endParaRPr lang="ar-IQ" dirty="0"/>
          </a:p>
        </p:txBody>
      </p:sp>
    </p:spTree>
    <p:extLst>
      <p:ext uri="{BB962C8B-B14F-4D97-AF65-F5344CB8AC3E}">
        <p14:creationId xmlns:p14="http://schemas.microsoft.com/office/powerpoint/2010/main" val="166120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1143000"/>
          </a:xfrm>
        </p:spPr>
        <p:txBody>
          <a:bodyPr>
            <a:normAutofit/>
          </a:bodyPr>
          <a:lstStyle/>
          <a:p>
            <a:r>
              <a:rPr lang="en-US" b="1" dirty="0"/>
              <a:t>Non Systemic </a:t>
            </a:r>
            <a:r>
              <a:rPr lang="en-US" b="1" dirty="0" smtClean="0"/>
              <a:t>antacids</a:t>
            </a:r>
            <a:endParaRPr lang="ar-IQ" dirty="0"/>
          </a:p>
        </p:txBody>
      </p:sp>
      <p:sp>
        <p:nvSpPr>
          <p:cNvPr id="3" name="Content Placeholder 2"/>
          <p:cNvSpPr>
            <a:spLocks noGrp="1"/>
          </p:cNvSpPr>
          <p:nvPr>
            <p:ph idx="1"/>
          </p:nvPr>
        </p:nvSpPr>
        <p:spPr>
          <a:xfrm>
            <a:off x="467544" y="1484784"/>
            <a:ext cx="8229600" cy="5040560"/>
          </a:xfrm>
        </p:spPr>
        <p:txBody>
          <a:bodyPr>
            <a:normAutofit lnSpcReduction="10000"/>
          </a:bodyPr>
          <a:lstStyle/>
          <a:p>
            <a:pPr marL="0" indent="0" algn="l">
              <a:buNone/>
            </a:pPr>
            <a:r>
              <a:rPr lang="en-US" dirty="0"/>
              <a:t>They are insoluble and poorly absorbed systemically. In Magnesium salt, </a:t>
            </a:r>
            <a:r>
              <a:rPr lang="en-US" dirty="0">
                <a:solidFill>
                  <a:srgbClr val="FF0000"/>
                </a:solidFill>
              </a:rPr>
              <a:t>Magnesium carbonate</a:t>
            </a:r>
            <a:r>
              <a:rPr lang="en-US" dirty="0"/>
              <a:t> is most water soluble and reacts with </a:t>
            </a:r>
            <a:r>
              <a:rPr lang="en-US" dirty="0" err="1"/>
              <a:t>HCl</a:t>
            </a:r>
            <a:r>
              <a:rPr lang="en-US" dirty="0"/>
              <a:t> at a slow rate, while </a:t>
            </a:r>
            <a:r>
              <a:rPr lang="en-US" dirty="0">
                <a:solidFill>
                  <a:srgbClr val="FF0000"/>
                </a:solidFill>
              </a:rPr>
              <a:t>Magnesium hydroxide </a:t>
            </a:r>
            <a:r>
              <a:rPr lang="en-US" dirty="0"/>
              <a:t>has low solubility and has the power to absorb and inactivate pepsin and to protect the ulcer base. </a:t>
            </a:r>
            <a:r>
              <a:rPr lang="en-US" dirty="0" err="1">
                <a:solidFill>
                  <a:srgbClr val="FF0000"/>
                </a:solidFill>
              </a:rPr>
              <a:t>Aluminium</a:t>
            </a:r>
            <a:r>
              <a:rPr lang="en-US" dirty="0">
                <a:solidFill>
                  <a:srgbClr val="FF0000"/>
                </a:solidFill>
              </a:rPr>
              <a:t> hydroxide </a:t>
            </a:r>
            <a:r>
              <a:rPr lang="en-US" dirty="0"/>
              <a:t>is a weak and slow reacting antacid. The </a:t>
            </a:r>
            <a:r>
              <a:rPr lang="en-US" dirty="0" err="1"/>
              <a:t>aluminium</a:t>
            </a:r>
            <a:r>
              <a:rPr lang="en-US" dirty="0"/>
              <a:t> ions relax smooth muscles and cause constipation. It absorbs pepsin at pH&gt;3 and releases it at lower </a:t>
            </a:r>
            <a:r>
              <a:rPr lang="en-US" dirty="0" err="1"/>
              <a:t>pH.</a:t>
            </a:r>
            <a:r>
              <a:rPr lang="en-US" dirty="0"/>
              <a:t> It also prevents phosphate absorption. </a:t>
            </a:r>
            <a:r>
              <a:rPr lang="en-US" dirty="0">
                <a:solidFill>
                  <a:srgbClr val="FF0000"/>
                </a:solidFill>
              </a:rPr>
              <a:t>Calcium carbonate </a:t>
            </a:r>
            <a:r>
              <a:rPr lang="en-US" dirty="0"/>
              <a:t>is a potent antacid with rapid acid neutralizing capacity, but on long term use, it can cause </a:t>
            </a:r>
            <a:r>
              <a:rPr lang="en-US" dirty="0" err="1"/>
              <a:t>hypercalcemia</a:t>
            </a:r>
            <a:r>
              <a:rPr lang="en-US" dirty="0"/>
              <a:t>, </a:t>
            </a:r>
            <a:r>
              <a:rPr lang="en-US" dirty="0" err="1"/>
              <a:t>hypercalciuria</a:t>
            </a:r>
            <a:r>
              <a:rPr lang="en-US" dirty="0"/>
              <a:t> and formation of calcium stone in kidney.</a:t>
            </a:r>
          </a:p>
          <a:p>
            <a:endParaRPr lang="ar-IQ" dirty="0"/>
          </a:p>
        </p:txBody>
      </p:sp>
    </p:spTree>
    <p:extLst>
      <p:ext uri="{BB962C8B-B14F-4D97-AF65-F5344CB8AC3E}">
        <p14:creationId xmlns:p14="http://schemas.microsoft.com/office/powerpoint/2010/main" val="381131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a:lnSpc>
                <a:spcPct val="150000"/>
              </a:lnSpc>
              <a:buNone/>
            </a:pPr>
            <a:r>
              <a:rPr lang="en-US" sz="2800" dirty="0"/>
              <a:t>Every single compound among antacid have some side effect especially when used for longer period or used in elderly patients. To avoid certain side effects associated with antacids,</a:t>
            </a:r>
          </a:p>
          <a:p>
            <a:endParaRPr lang="ar-IQ" dirty="0"/>
          </a:p>
        </p:txBody>
      </p:sp>
    </p:spTree>
    <p:extLst>
      <p:ext uri="{BB962C8B-B14F-4D97-AF65-F5344CB8AC3E}">
        <p14:creationId xmlns:p14="http://schemas.microsoft.com/office/powerpoint/2010/main" val="3691409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combinations of antacids </a:t>
            </a:r>
            <a:endParaRPr lang="ar-IQ" dirty="0"/>
          </a:p>
        </p:txBody>
      </p:sp>
      <p:sp>
        <p:nvSpPr>
          <p:cNvPr id="3" name="Content Placeholder 2"/>
          <p:cNvSpPr>
            <a:spLocks noGrp="1"/>
          </p:cNvSpPr>
          <p:nvPr>
            <p:ph idx="1"/>
          </p:nvPr>
        </p:nvSpPr>
        <p:spPr>
          <a:xfrm>
            <a:off x="395536" y="1412776"/>
            <a:ext cx="8496944" cy="4876800"/>
          </a:xfrm>
        </p:spPr>
        <p:txBody>
          <a:bodyPr>
            <a:noAutofit/>
          </a:bodyPr>
          <a:lstStyle/>
          <a:p>
            <a:pPr marL="0" indent="0" algn="just" rtl="0">
              <a:lnSpc>
                <a:spcPct val="150000"/>
              </a:lnSpc>
              <a:buNone/>
            </a:pPr>
            <a:r>
              <a:rPr lang="en-US" sz="2800" dirty="0"/>
              <a:t>are used such as : </a:t>
            </a:r>
          </a:p>
          <a:p>
            <a:pPr marL="0" indent="0" algn="just" rtl="0">
              <a:lnSpc>
                <a:spcPct val="150000"/>
              </a:lnSpc>
              <a:buNone/>
            </a:pPr>
            <a:r>
              <a:rPr lang="en-US" sz="2800" dirty="0"/>
              <a:t>(i) Magnesium and </a:t>
            </a:r>
            <a:r>
              <a:rPr lang="en-US" sz="2800" dirty="0" err="1"/>
              <a:t>aluminium</a:t>
            </a:r>
            <a:r>
              <a:rPr lang="en-US" sz="2800" dirty="0"/>
              <a:t> containing preparation e.g. magnesium hydroxide a fast acting antacid with </a:t>
            </a:r>
            <a:r>
              <a:rPr lang="en-US" sz="2800" dirty="0" err="1"/>
              <a:t>aluminium</a:t>
            </a:r>
            <a:r>
              <a:rPr lang="en-US" sz="2800" dirty="0"/>
              <a:t> hydroxide which is a slow acting antacid.</a:t>
            </a:r>
          </a:p>
          <a:p>
            <a:pPr marL="0" indent="0" algn="just" rtl="0">
              <a:lnSpc>
                <a:spcPct val="150000"/>
              </a:lnSpc>
              <a:buNone/>
            </a:pPr>
            <a:r>
              <a:rPr lang="en-US" sz="2800" dirty="0"/>
              <a:t>(ii) Magnesium and calcium containing preparation where one is laxative and the later one is </a:t>
            </a:r>
            <a:r>
              <a:rPr lang="en-US" sz="2800" dirty="0" err="1"/>
              <a:t>constipative</a:t>
            </a:r>
            <a:r>
              <a:rPr lang="en-US" sz="2800" dirty="0"/>
              <a:t> in nature.</a:t>
            </a:r>
          </a:p>
          <a:p>
            <a:pPr marL="0" indent="0" algn="just">
              <a:lnSpc>
                <a:spcPct val="150000"/>
              </a:lnSpc>
              <a:buNone/>
            </a:pPr>
            <a:endParaRPr lang="ar-IQ" sz="2800" dirty="0"/>
          </a:p>
        </p:txBody>
      </p:sp>
    </p:spTree>
    <p:extLst>
      <p:ext uri="{BB962C8B-B14F-4D97-AF65-F5344CB8AC3E}">
        <p14:creationId xmlns:p14="http://schemas.microsoft.com/office/powerpoint/2010/main" val="295618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990600"/>
          </a:xfrm>
        </p:spPr>
        <p:txBody>
          <a:bodyPr/>
          <a:lstStyle/>
          <a:p>
            <a:r>
              <a:rPr lang="en-US" b="1" dirty="0"/>
              <a:t>Compounds used as Antacids </a:t>
            </a:r>
            <a:endParaRPr lang="ar-IQ" dirty="0"/>
          </a:p>
        </p:txBody>
      </p:sp>
      <p:sp>
        <p:nvSpPr>
          <p:cNvPr id="3" name="Content Placeholder 2"/>
          <p:cNvSpPr>
            <a:spLocks noGrp="1"/>
          </p:cNvSpPr>
          <p:nvPr>
            <p:ph idx="1"/>
          </p:nvPr>
        </p:nvSpPr>
        <p:spPr>
          <a:xfrm>
            <a:off x="323528" y="1412776"/>
            <a:ext cx="8579296" cy="4876800"/>
          </a:xfrm>
        </p:spPr>
        <p:txBody>
          <a:bodyPr>
            <a:noAutofit/>
          </a:bodyPr>
          <a:lstStyle/>
          <a:p>
            <a:pPr marL="0" indent="0" algn="just" rtl="0">
              <a:lnSpc>
                <a:spcPct val="170000"/>
              </a:lnSpc>
              <a:buNone/>
            </a:pPr>
            <a:r>
              <a:rPr lang="en-US" b="1" dirty="0"/>
              <a:t>(i)Sodium Bicarbonate </a:t>
            </a:r>
            <a:r>
              <a:rPr lang="en-US" dirty="0"/>
              <a:t>(Baking soda) </a:t>
            </a:r>
          </a:p>
          <a:p>
            <a:pPr marL="0" indent="0" algn="just" rtl="0">
              <a:lnSpc>
                <a:spcPct val="170000"/>
              </a:lnSpc>
              <a:buNone/>
            </a:pPr>
            <a:r>
              <a:rPr lang="en-US" dirty="0"/>
              <a:t>     NaHCO3 </a:t>
            </a:r>
            <a:r>
              <a:rPr lang="en-US" dirty="0" smtClean="0"/>
              <a:t>M.W</a:t>
            </a:r>
            <a:r>
              <a:rPr lang="en-US" dirty="0"/>
              <a:t>. </a:t>
            </a:r>
            <a:r>
              <a:rPr lang="en-US" dirty="0" smtClean="0"/>
              <a:t>84.01</a:t>
            </a:r>
            <a:endParaRPr lang="en-US" dirty="0"/>
          </a:p>
          <a:p>
            <a:pPr marL="0" indent="0" algn="just" rtl="0">
              <a:lnSpc>
                <a:spcPct val="170000"/>
              </a:lnSpc>
              <a:buNone/>
            </a:pPr>
            <a:r>
              <a:rPr lang="en-US" b="1" dirty="0"/>
              <a:t>Properties: </a:t>
            </a:r>
            <a:r>
              <a:rPr lang="en-US" dirty="0"/>
              <a:t>White crystalline powder, odorless, with saline and slight alkaline taste, Stable in dry air, sparingly soluble in water, insoluble in alcohol.</a:t>
            </a:r>
          </a:p>
          <a:p>
            <a:pPr marL="0" indent="0" algn="just" rtl="0">
              <a:lnSpc>
                <a:spcPct val="170000"/>
              </a:lnSpc>
              <a:buNone/>
            </a:pPr>
            <a:r>
              <a:rPr lang="en-US" b="1" dirty="0"/>
              <a:t>Use: </a:t>
            </a:r>
            <a:r>
              <a:rPr lang="en-US" dirty="0"/>
              <a:t>It is used as antacid, and in electrolyte replacement. </a:t>
            </a:r>
          </a:p>
          <a:p>
            <a:pPr marL="0" indent="0" algn="just" rtl="0">
              <a:lnSpc>
                <a:spcPct val="170000"/>
              </a:lnSpc>
              <a:buNone/>
            </a:pPr>
            <a:r>
              <a:rPr lang="en-US" sz="1600" b="1" dirty="0"/>
              <a:t> </a:t>
            </a:r>
            <a:endParaRPr lang="en-US" sz="1600" dirty="0"/>
          </a:p>
          <a:p>
            <a:pPr marL="0" indent="0" algn="just">
              <a:lnSpc>
                <a:spcPct val="170000"/>
              </a:lnSpc>
              <a:buNone/>
            </a:pPr>
            <a:endParaRPr lang="ar-IQ" sz="1600" dirty="0"/>
          </a:p>
        </p:txBody>
      </p:sp>
    </p:spTree>
    <p:extLst>
      <p:ext uri="{BB962C8B-B14F-4D97-AF65-F5344CB8AC3E}">
        <p14:creationId xmlns:p14="http://schemas.microsoft.com/office/powerpoint/2010/main" val="167877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92696"/>
            <a:ext cx="8712968" cy="5832648"/>
          </a:xfrm>
        </p:spPr>
        <p:txBody>
          <a:bodyPr>
            <a:normAutofit fontScale="25000" lnSpcReduction="20000"/>
          </a:bodyPr>
          <a:lstStyle/>
          <a:p>
            <a:pPr marL="0" indent="0" algn="just" rtl="0">
              <a:lnSpc>
                <a:spcPct val="170000"/>
              </a:lnSpc>
              <a:buNone/>
            </a:pPr>
            <a:r>
              <a:rPr lang="en-US" sz="6400" b="1" dirty="0"/>
              <a:t>(</a:t>
            </a:r>
            <a:r>
              <a:rPr lang="en-US" sz="8000" b="1" dirty="0"/>
              <a:t>ii) </a:t>
            </a:r>
            <a:r>
              <a:rPr lang="en-US" sz="8000" b="1" dirty="0" err="1"/>
              <a:t>Aluminium</a:t>
            </a:r>
            <a:r>
              <a:rPr lang="en-US" sz="8000" b="1" dirty="0"/>
              <a:t> Hydroxide</a:t>
            </a:r>
            <a:endParaRPr lang="en-US" sz="6400" dirty="0"/>
          </a:p>
          <a:p>
            <a:pPr marL="0" indent="0" algn="just" rtl="0">
              <a:lnSpc>
                <a:spcPct val="170000"/>
              </a:lnSpc>
              <a:buNone/>
            </a:pPr>
            <a:r>
              <a:rPr lang="en-US" sz="8000" dirty="0"/>
              <a:t>Al(OH)</a:t>
            </a:r>
            <a:r>
              <a:rPr lang="en-US" sz="8000" baseline="-25000" dirty="0"/>
              <a:t>3</a:t>
            </a:r>
            <a:r>
              <a:rPr lang="en-US" sz="8000" dirty="0"/>
              <a:t>   M. W. = 78.0</a:t>
            </a:r>
          </a:p>
          <a:p>
            <a:pPr marL="0" indent="0" algn="just" rtl="0">
              <a:lnSpc>
                <a:spcPct val="170000"/>
              </a:lnSpc>
              <a:buNone/>
            </a:pPr>
            <a:r>
              <a:rPr lang="en-US" sz="8000" dirty="0" err="1"/>
              <a:t>Aluminium</a:t>
            </a:r>
            <a:r>
              <a:rPr lang="en-US" sz="8000" dirty="0"/>
              <a:t> hydroxide gel is an aqueous suspension of hydrated </a:t>
            </a:r>
            <a:r>
              <a:rPr lang="en-US" sz="8000" dirty="0" err="1"/>
              <a:t>aluminium</a:t>
            </a:r>
            <a:r>
              <a:rPr lang="en-US" sz="8000" dirty="0"/>
              <a:t> oxide with 3 different amounts of basic </a:t>
            </a:r>
            <a:r>
              <a:rPr lang="en-US" sz="8000" dirty="0" err="1"/>
              <a:t>aluminium</a:t>
            </a:r>
            <a:r>
              <a:rPr lang="en-US" sz="8000" dirty="0"/>
              <a:t> carbonate and bicarbonate</a:t>
            </a:r>
            <a:r>
              <a:rPr lang="en-US" sz="8000" dirty="0" smtClean="0"/>
              <a:t>.</a:t>
            </a:r>
          </a:p>
          <a:p>
            <a:pPr marL="0" indent="0" algn="just" rtl="0">
              <a:lnSpc>
                <a:spcPct val="170000"/>
              </a:lnSpc>
              <a:buNone/>
            </a:pPr>
            <a:r>
              <a:rPr lang="en-US" sz="8000" b="1" dirty="0"/>
              <a:t>Properties: </a:t>
            </a:r>
            <a:r>
              <a:rPr lang="en-US" sz="8000" dirty="0" err="1"/>
              <a:t>Aluminium</a:t>
            </a:r>
            <a:r>
              <a:rPr lang="en-US" sz="8000" dirty="0"/>
              <a:t> hydroxide is a white, light odorless, tasteless amorphous powder. It is soluble in dilute mineral acids and in solution of alkali hydroxides but practically insoluble in water. It forms gel on prolonged contact with water at pH 5.5-8.0. It absorbs acids and carbon dioxide. The </a:t>
            </a:r>
            <a:r>
              <a:rPr lang="en-US" sz="8000" dirty="0" err="1"/>
              <a:t>aluminium</a:t>
            </a:r>
            <a:r>
              <a:rPr lang="en-US" sz="8000" dirty="0"/>
              <a:t> hydroxide gels are ideal buffers in the pH 3-5 range due to its amphoteric nature.</a:t>
            </a:r>
          </a:p>
          <a:p>
            <a:pPr marL="0" indent="0" algn="just" rtl="0">
              <a:lnSpc>
                <a:spcPct val="170000"/>
              </a:lnSpc>
              <a:buNone/>
            </a:pPr>
            <a:endParaRPr lang="en-US" sz="2800" dirty="0"/>
          </a:p>
          <a:p>
            <a:endParaRPr lang="ar-IQ" dirty="0"/>
          </a:p>
        </p:txBody>
      </p:sp>
    </p:spTree>
    <p:extLst>
      <p:ext uri="{BB962C8B-B14F-4D97-AF65-F5344CB8AC3E}">
        <p14:creationId xmlns:p14="http://schemas.microsoft.com/office/powerpoint/2010/main" val="149188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496944" cy="5328592"/>
          </a:xfrm>
        </p:spPr>
        <p:txBody>
          <a:bodyPr>
            <a:normAutofit fontScale="92500" lnSpcReduction="20000"/>
          </a:bodyPr>
          <a:lstStyle/>
          <a:p>
            <a:pPr marL="0" indent="0" algn="l">
              <a:lnSpc>
                <a:spcPct val="150000"/>
              </a:lnSpc>
              <a:buNone/>
            </a:pPr>
            <a:r>
              <a:rPr lang="en-US" sz="2800" b="1" dirty="0"/>
              <a:t>Uses: </a:t>
            </a:r>
            <a:r>
              <a:rPr lang="en-US" sz="2800" dirty="0" err="1"/>
              <a:t>Aluminium</a:t>
            </a:r>
            <a:r>
              <a:rPr lang="en-US" sz="2800" dirty="0"/>
              <a:t> hydroxide is used as antacid in the management of peptic ulcer, gastritis, gastric </a:t>
            </a:r>
            <a:r>
              <a:rPr lang="en-US" sz="2800" dirty="0" smtClean="0"/>
              <a:t>hyperacidity.</a:t>
            </a:r>
          </a:p>
          <a:p>
            <a:pPr marL="0" indent="0" algn="l">
              <a:lnSpc>
                <a:spcPct val="150000"/>
              </a:lnSpc>
              <a:buNone/>
            </a:pPr>
            <a:r>
              <a:rPr lang="en-US" sz="2800" dirty="0" smtClean="0"/>
              <a:t>It </a:t>
            </a:r>
            <a:r>
              <a:rPr lang="en-US" sz="2800" dirty="0"/>
              <a:t>is also used as skin protectant and mild </a:t>
            </a:r>
            <a:r>
              <a:rPr lang="en-US" sz="2800" dirty="0" smtClean="0"/>
              <a:t>astringent.</a:t>
            </a:r>
          </a:p>
          <a:p>
            <a:pPr marL="0" indent="0" algn="l">
              <a:lnSpc>
                <a:spcPct val="150000"/>
              </a:lnSpc>
              <a:buNone/>
            </a:pPr>
            <a:r>
              <a:rPr lang="en-US" sz="2800" dirty="0" smtClean="0"/>
              <a:t> </a:t>
            </a:r>
          </a:p>
          <a:p>
            <a:pPr marL="0" indent="0" algn="l">
              <a:lnSpc>
                <a:spcPct val="150000"/>
              </a:lnSpc>
              <a:buNone/>
            </a:pPr>
            <a:r>
              <a:rPr lang="en-US" sz="2800" b="1" dirty="0" smtClean="0"/>
              <a:t>(</a:t>
            </a:r>
            <a:r>
              <a:rPr lang="en-US" sz="2800" b="1" dirty="0"/>
              <a:t>iii) </a:t>
            </a:r>
            <a:r>
              <a:rPr lang="en-US" sz="2800" b="1" dirty="0" err="1"/>
              <a:t>Aluminium</a:t>
            </a:r>
            <a:r>
              <a:rPr lang="en-US" sz="2800" b="1" dirty="0"/>
              <a:t> Phosphate </a:t>
            </a:r>
            <a:endParaRPr lang="en-US" sz="2800" dirty="0"/>
          </a:p>
          <a:p>
            <a:pPr marL="0" indent="0" algn="l" rtl="0">
              <a:lnSpc>
                <a:spcPct val="150000"/>
              </a:lnSpc>
              <a:buNone/>
            </a:pPr>
            <a:r>
              <a:rPr lang="en-US" sz="2800" dirty="0"/>
              <a:t>AlPO</a:t>
            </a:r>
            <a:r>
              <a:rPr lang="en-US" sz="2800" baseline="-25000" dirty="0"/>
              <a:t>4</a:t>
            </a:r>
            <a:r>
              <a:rPr lang="en-US" sz="2800" dirty="0"/>
              <a:t> M.W. =122.0</a:t>
            </a:r>
          </a:p>
          <a:p>
            <a:pPr marL="0" indent="0" algn="l" rtl="0">
              <a:lnSpc>
                <a:spcPct val="150000"/>
              </a:lnSpc>
              <a:buNone/>
            </a:pPr>
            <a:r>
              <a:rPr lang="en-US" sz="2800" dirty="0" err="1"/>
              <a:t>Aluminium</a:t>
            </a:r>
            <a:r>
              <a:rPr lang="en-US" sz="2800" dirty="0"/>
              <a:t> phosphate consists of hydrated </a:t>
            </a:r>
            <a:r>
              <a:rPr lang="en-US" sz="2800" dirty="0" err="1"/>
              <a:t>aluminium</a:t>
            </a:r>
            <a:r>
              <a:rPr lang="en-US" sz="2800" dirty="0"/>
              <a:t> orthophosphate.  </a:t>
            </a:r>
          </a:p>
          <a:p>
            <a:pPr marL="0" indent="0" algn="l" rtl="0">
              <a:lnSpc>
                <a:spcPct val="150000"/>
              </a:lnSpc>
              <a:buNone/>
            </a:pPr>
            <a:r>
              <a:rPr lang="en-US" sz="2800" b="1" dirty="0"/>
              <a:t>Use: </a:t>
            </a:r>
            <a:r>
              <a:rPr lang="en-US" sz="2800" dirty="0"/>
              <a:t>It is used as antacid. </a:t>
            </a:r>
          </a:p>
          <a:p>
            <a:pPr marL="0" indent="0" algn="l">
              <a:lnSpc>
                <a:spcPct val="150000"/>
              </a:lnSpc>
              <a:buNone/>
            </a:pPr>
            <a:endParaRPr lang="en-US" dirty="0"/>
          </a:p>
          <a:p>
            <a:endParaRPr lang="ar-IQ" dirty="0"/>
          </a:p>
        </p:txBody>
      </p:sp>
    </p:spTree>
    <p:extLst>
      <p:ext uri="{BB962C8B-B14F-4D97-AF65-F5344CB8AC3E}">
        <p14:creationId xmlns:p14="http://schemas.microsoft.com/office/powerpoint/2010/main" val="26874027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5472608"/>
          </a:xfrm>
        </p:spPr>
        <p:txBody>
          <a:bodyPr>
            <a:normAutofit fontScale="92500" lnSpcReduction="10000"/>
          </a:bodyPr>
          <a:lstStyle/>
          <a:p>
            <a:pPr marL="0" indent="0" algn="just" rtl="0">
              <a:lnSpc>
                <a:spcPct val="150000"/>
              </a:lnSpc>
              <a:buNone/>
            </a:pPr>
            <a:r>
              <a:rPr lang="en-US" b="1" dirty="0"/>
              <a:t>(iv) </a:t>
            </a:r>
            <a:r>
              <a:rPr lang="en-US" b="1" dirty="0" err="1"/>
              <a:t>Dihydroxy</a:t>
            </a:r>
            <a:r>
              <a:rPr lang="en-US" b="1" dirty="0"/>
              <a:t> </a:t>
            </a:r>
            <a:r>
              <a:rPr lang="en-US" b="1" dirty="0" err="1"/>
              <a:t>Aluminium</a:t>
            </a:r>
            <a:r>
              <a:rPr lang="en-US" b="1" dirty="0"/>
              <a:t> Ammonium Acetate</a:t>
            </a:r>
            <a:endParaRPr lang="en-US" dirty="0"/>
          </a:p>
          <a:p>
            <a:pPr marL="0" indent="0" algn="just" rtl="0">
              <a:lnSpc>
                <a:spcPct val="150000"/>
              </a:lnSpc>
              <a:buNone/>
            </a:pPr>
            <a:r>
              <a:rPr lang="en-US" b="1" dirty="0"/>
              <a:t>Properties: </a:t>
            </a:r>
            <a:r>
              <a:rPr lang="en-US" dirty="0"/>
              <a:t>It exists as very fine powder, bland taste, insoluble in water but forms suspension with water. </a:t>
            </a:r>
          </a:p>
          <a:p>
            <a:pPr marL="0" indent="0" algn="just" rtl="0">
              <a:lnSpc>
                <a:spcPct val="150000"/>
              </a:lnSpc>
              <a:buNone/>
            </a:pPr>
            <a:r>
              <a:rPr lang="en-US" dirty="0"/>
              <a:t> </a:t>
            </a:r>
          </a:p>
          <a:p>
            <a:pPr marL="0" indent="0" algn="just" rtl="0">
              <a:lnSpc>
                <a:spcPct val="150000"/>
              </a:lnSpc>
              <a:buNone/>
            </a:pPr>
            <a:r>
              <a:rPr lang="en-US" b="1" dirty="0"/>
              <a:t>Use: </a:t>
            </a:r>
            <a:r>
              <a:rPr lang="en-US" dirty="0"/>
              <a:t>It is used as antacid. </a:t>
            </a:r>
          </a:p>
          <a:p>
            <a:pPr marL="0" indent="0" algn="just" rtl="0">
              <a:lnSpc>
                <a:spcPct val="150000"/>
              </a:lnSpc>
              <a:buNone/>
            </a:pPr>
            <a:r>
              <a:rPr lang="en-US" b="1" dirty="0"/>
              <a:t> </a:t>
            </a:r>
            <a:endParaRPr lang="en-US" dirty="0"/>
          </a:p>
          <a:p>
            <a:pPr marL="0" indent="0" algn="just" rtl="0">
              <a:lnSpc>
                <a:spcPct val="150000"/>
              </a:lnSpc>
              <a:buNone/>
            </a:pPr>
            <a:r>
              <a:rPr lang="en-US" b="1" dirty="0"/>
              <a:t>(v) </a:t>
            </a:r>
            <a:r>
              <a:rPr lang="en-US" b="1" dirty="0" err="1"/>
              <a:t>Dihydroxy</a:t>
            </a:r>
            <a:r>
              <a:rPr lang="en-US" b="1" dirty="0"/>
              <a:t> </a:t>
            </a:r>
            <a:r>
              <a:rPr lang="en-US" b="1" dirty="0" err="1"/>
              <a:t>Aluminium</a:t>
            </a:r>
            <a:r>
              <a:rPr lang="en-US" b="1" dirty="0"/>
              <a:t> Sodium Carbonate</a:t>
            </a:r>
            <a:endParaRPr lang="en-US" dirty="0"/>
          </a:p>
          <a:p>
            <a:pPr marL="0" indent="0" algn="just" rtl="0">
              <a:lnSpc>
                <a:spcPct val="150000"/>
              </a:lnSpc>
              <a:buNone/>
            </a:pPr>
            <a:r>
              <a:rPr lang="en-US" dirty="0"/>
              <a:t>.W.=143.99</a:t>
            </a:r>
          </a:p>
          <a:p>
            <a:pPr marL="0" indent="0" algn="just" rtl="0">
              <a:lnSpc>
                <a:spcPct val="150000"/>
              </a:lnSpc>
              <a:buNone/>
            </a:pPr>
            <a:r>
              <a:rPr lang="en-US" b="1" dirty="0"/>
              <a:t>Use: </a:t>
            </a:r>
            <a:r>
              <a:rPr lang="en-US" dirty="0"/>
              <a:t>It is used as antacid. </a:t>
            </a:r>
          </a:p>
          <a:p>
            <a:pPr marL="0" indent="0" algn="just">
              <a:lnSpc>
                <a:spcPct val="150000"/>
              </a:lnSpc>
              <a:buNone/>
            </a:pPr>
            <a:endParaRPr lang="ar-IQ" dirty="0"/>
          </a:p>
        </p:txBody>
      </p:sp>
    </p:spTree>
    <p:extLst>
      <p:ext uri="{BB962C8B-B14F-4D97-AF65-F5344CB8AC3E}">
        <p14:creationId xmlns:p14="http://schemas.microsoft.com/office/powerpoint/2010/main" val="760212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Acidifying Agents</a:t>
            </a:r>
            <a:r>
              <a:rPr lang="en-US" dirty="0"/>
              <a:t/>
            </a:r>
            <a:br>
              <a:rPr lang="en-US" dirty="0"/>
            </a:br>
            <a:endParaRPr lang="ar-IQ" dirty="0"/>
          </a:p>
        </p:txBody>
      </p:sp>
      <p:sp>
        <p:nvSpPr>
          <p:cNvPr id="3" name="Content Placeholder 2"/>
          <p:cNvSpPr>
            <a:spLocks noGrp="1"/>
          </p:cNvSpPr>
          <p:nvPr>
            <p:ph idx="1"/>
          </p:nvPr>
        </p:nvSpPr>
        <p:spPr>
          <a:xfrm>
            <a:off x="251520" y="1196752"/>
            <a:ext cx="8640960" cy="5040560"/>
          </a:xfrm>
        </p:spPr>
        <p:txBody>
          <a:bodyPr>
            <a:noAutofit/>
          </a:bodyPr>
          <a:lstStyle/>
          <a:p>
            <a:pPr marL="0" indent="0" algn="l">
              <a:lnSpc>
                <a:spcPct val="160000"/>
              </a:lnSpc>
              <a:buNone/>
            </a:pPr>
            <a:r>
              <a:rPr lang="en-US" sz="2400" dirty="0"/>
              <a:t>The pH of stomach is 1.5 -2 when empty and rises to pH 5-6 when food is ingested. The pH of stomach is so low because of the secretion of </a:t>
            </a:r>
            <a:r>
              <a:rPr lang="en-US" sz="2400" dirty="0" err="1"/>
              <a:t>HCl</a:t>
            </a:r>
            <a:r>
              <a:rPr lang="en-US" sz="2400" dirty="0"/>
              <a:t>. Gastric </a:t>
            </a:r>
            <a:r>
              <a:rPr lang="en-US" sz="2400" dirty="0" err="1"/>
              <a:t>HCl</a:t>
            </a:r>
            <a:r>
              <a:rPr lang="en-US" sz="2400" dirty="0"/>
              <a:t> act by destroying the bacteria in the ingested food and drinks. It softens the fibrous food and promotes the formation of the </a:t>
            </a:r>
            <a:r>
              <a:rPr lang="en-US" sz="2400" dirty="0" err="1"/>
              <a:t>proteolytic</a:t>
            </a:r>
            <a:r>
              <a:rPr lang="en-US" sz="2400" dirty="0"/>
              <a:t> enzyme pepsin. This enzyme is formed from pepsinogen at acidic pH (&gt;6). Pepsin helps in the metabolism of proteins in the ingested food. Therefore lack of </a:t>
            </a:r>
            <a:r>
              <a:rPr lang="en-US" sz="2400" dirty="0" err="1"/>
              <a:t>HCl</a:t>
            </a:r>
            <a:r>
              <a:rPr lang="en-US" sz="2400" dirty="0"/>
              <a:t> in the stomach can cause </a:t>
            </a:r>
            <a:r>
              <a:rPr lang="en-US" sz="2400" dirty="0" err="1"/>
              <a:t>Achlorhydria</a:t>
            </a:r>
            <a:r>
              <a:rPr lang="en-US" sz="2400" dirty="0"/>
              <a:t>. </a:t>
            </a:r>
            <a:endParaRPr lang="ar-IQ" sz="2400" dirty="0"/>
          </a:p>
        </p:txBody>
      </p:sp>
    </p:spTree>
    <p:extLst>
      <p:ext uri="{BB962C8B-B14F-4D97-AF65-F5344CB8AC3E}">
        <p14:creationId xmlns:p14="http://schemas.microsoft.com/office/powerpoint/2010/main" val="245837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241" y="620688"/>
            <a:ext cx="8856984" cy="5688632"/>
          </a:xfrm>
        </p:spPr>
        <p:txBody>
          <a:bodyPr>
            <a:normAutofit fontScale="25000" lnSpcReduction="20000"/>
          </a:bodyPr>
          <a:lstStyle/>
          <a:p>
            <a:pPr marL="0" indent="0" algn="l" rtl="0">
              <a:lnSpc>
                <a:spcPct val="160000"/>
              </a:lnSpc>
              <a:buNone/>
            </a:pPr>
            <a:r>
              <a:rPr lang="en-US" b="1" dirty="0"/>
              <a:t>(</a:t>
            </a:r>
            <a:r>
              <a:rPr lang="en-US" sz="8000" b="1" dirty="0"/>
              <a:t>vi)Calcium Carbonate (precipitated chalk</a:t>
            </a:r>
            <a:r>
              <a:rPr lang="en-US" sz="8000" b="1" dirty="0" smtClean="0"/>
              <a:t>)</a:t>
            </a:r>
            <a:endParaRPr lang="en-US" sz="8000" dirty="0"/>
          </a:p>
          <a:p>
            <a:pPr marL="0" indent="0" algn="l" rtl="0">
              <a:lnSpc>
                <a:spcPct val="160000"/>
              </a:lnSpc>
              <a:buNone/>
            </a:pPr>
            <a:r>
              <a:rPr lang="en-US" sz="8000" dirty="0" err="1"/>
              <a:t>Ca</a:t>
            </a:r>
            <a:r>
              <a:rPr lang="en-US" sz="8000" dirty="0"/>
              <a:t> </a:t>
            </a:r>
            <a:r>
              <a:rPr lang="en-US" sz="8000" dirty="0" smtClean="0"/>
              <a:t>CO3</a:t>
            </a:r>
            <a:r>
              <a:rPr lang="en-US" sz="8000" b="1" dirty="0" smtClean="0"/>
              <a:t> </a:t>
            </a:r>
            <a:r>
              <a:rPr lang="en-US" sz="8000" dirty="0"/>
              <a:t>M.W.</a:t>
            </a:r>
            <a:r>
              <a:rPr lang="en-US" sz="8000" b="1" dirty="0"/>
              <a:t> = </a:t>
            </a:r>
            <a:r>
              <a:rPr lang="en-US" sz="8000" dirty="0"/>
              <a:t>100</a:t>
            </a:r>
            <a:r>
              <a:rPr lang="en-US" sz="8000" b="1" dirty="0"/>
              <a:t> </a:t>
            </a:r>
            <a:endParaRPr lang="en-US" sz="8000" dirty="0"/>
          </a:p>
          <a:p>
            <a:pPr marL="0" indent="0" algn="l" rtl="0">
              <a:lnSpc>
                <a:spcPct val="160000"/>
              </a:lnSpc>
              <a:buNone/>
            </a:pPr>
            <a:r>
              <a:rPr lang="en-US" sz="8000" dirty="0"/>
              <a:t>Calcium carbonate is found in nature as limestone, marble, calcite, </a:t>
            </a:r>
            <a:r>
              <a:rPr lang="en-US" sz="8000" dirty="0" err="1"/>
              <a:t>vaterite</a:t>
            </a:r>
            <a:r>
              <a:rPr lang="en-US" sz="8000" dirty="0"/>
              <a:t>, aragonite and</a:t>
            </a:r>
          </a:p>
          <a:p>
            <a:pPr marL="0" indent="0" algn="l" rtl="0">
              <a:lnSpc>
                <a:spcPct val="160000"/>
              </a:lnSpc>
              <a:buNone/>
            </a:pPr>
            <a:r>
              <a:rPr lang="en-US" sz="8000" dirty="0"/>
              <a:t>shell of sea animals. </a:t>
            </a:r>
          </a:p>
          <a:p>
            <a:pPr marL="0" indent="0" algn="l" rtl="0">
              <a:lnSpc>
                <a:spcPct val="160000"/>
              </a:lnSpc>
              <a:buNone/>
            </a:pPr>
            <a:r>
              <a:rPr lang="en-US" sz="8000" b="1" dirty="0"/>
              <a:t>I.P. limit: </a:t>
            </a:r>
            <a:r>
              <a:rPr lang="en-US" sz="8000" dirty="0"/>
              <a:t>It contains not less than 98% and not more than 100.5% with reference to dried substance. </a:t>
            </a:r>
          </a:p>
          <a:p>
            <a:pPr marL="0" indent="0" algn="l" rtl="0">
              <a:lnSpc>
                <a:spcPct val="160000"/>
              </a:lnSpc>
              <a:buNone/>
            </a:pPr>
            <a:r>
              <a:rPr lang="en-US" sz="8000" b="1" dirty="0"/>
              <a:t>Properties: </a:t>
            </a:r>
            <a:r>
              <a:rPr lang="en-US" sz="8000" dirty="0"/>
              <a:t>It occurs as a white, odorless tasteless microcrystalline powder which is stable in air. It exists in two crystal form and both are of commercial importance, one Aragonite and other is Calcite. </a:t>
            </a:r>
          </a:p>
          <a:p>
            <a:pPr marL="0" indent="0" algn="l" rtl="0">
              <a:lnSpc>
                <a:spcPct val="160000"/>
              </a:lnSpc>
              <a:buNone/>
            </a:pPr>
            <a:r>
              <a:rPr lang="en-US" sz="8000" dirty="0"/>
              <a:t>Precipitated chalk is prepared as a fine precipitate by adding a solution of ammonium carbonate and ammonia or sodium carbonate to a solution of calcium nitrate. </a:t>
            </a:r>
          </a:p>
          <a:p>
            <a:pPr marL="0" indent="0" algn="l">
              <a:lnSpc>
                <a:spcPct val="160000"/>
              </a:lnSpc>
              <a:buNone/>
            </a:pPr>
            <a:endParaRPr lang="ar-IQ" sz="8000" dirty="0"/>
          </a:p>
        </p:txBody>
      </p:sp>
    </p:spTree>
    <p:extLst>
      <p:ext uri="{BB962C8B-B14F-4D97-AF65-F5344CB8AC3E}">
        <p14:creationId xmlns:p14="http://schemas.microsoft.com/office/powerpoint/2010/main" val="4099601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7" y="548680"/>
            <a:ext cx="7560841" cy="990600"/>
          </a:xfrm>
        </p:spPr>
        <p:txBody>
          <a:bodyPr>
            <a:normAutofit fontScale="90000"/>
          </a:bodyPr>
          <a:lstStyle/>
          <a:p>
            <a:pPr algn="r" rtl="0"/>
            <a:r>
              <a:rPr lang="en-US" dirty="0" smtClean="0"/>
              <a:t>cont. with Calcium Carbonate…. </a:t>
            </a:r>
            <a:endParaRPr lang="ar-IQ" dirty="0"/>
          </a:p>
        </p:txBody>
      </p:sp>
      <p:sp>
        <p:nvSpPr>
          <p:cNvPr id="3" name="Content Placeholder 2"/>
          <p:cNvSpPr>
            <a:spLocks noGrp="1"/>
          </p:cNvSpPr>
          <p:nvPr>
            <p:ph idx="1"/>
          </p:nvPr>
        </p:nvSpPr>
        <p:spPr>
          <a:xfrm>
            <a:off x="179512" y="1340768"/>
            <a:ext cx="8712968" cy="5256584"/>
          </a:xfrm>
        </p:spPr>
        <p:txBody>
          <a:bodyPr>
            <a:normAutofit fontScale="77500" lnSpcReduction="20000"/>
          </a:bodyPr>
          <a:lstStyle/>
          <a:p>
            <a:pPr marL="0" indent="0" algn="just" rtl="0">
              <a:lnSpc>
                <a:spcPct val="150000"/>
              </a:lnSpc>
              <a:buNone/>
            </a:pPr>
            <a:r>
              <a:rPr lang="en-US" sz="2800" b="1" dirty="0"/>
              <a:t>Uses:</a:t>
            </a:r>
            <a:r>
              <a:rPr lang="en-US" sz="2800" dirty="0"/>
              <a:t> It is used as fast acting antacid, in calcium deficiency, </a:t>
            </a:r>
            <a:r>
              <a:rPr lang="en-US" sz="2800" dirty="0" err="1"/>
              <a:t>dentrifries</a:t>
            </a:r>
            <a:r>
              <a:rPr lang="en-US" sz="2800" dirty="0"/>
              <a:t> and in combination with magnesium containing antacids due to its </a:t>
            </a:r>
            <a:r>
              <a:rPr lang="en-US" sz="2800" dirty="0" err="1"/>
              <a:t>constipative</a:t>
            </a:r>
            <a:r>
              <a:rPr lang="en-US" sz="2800" dirty="0"/>
              <a:t> properties.</a:t>
            </a:r>
          </a:p>
          <a:p>
            <a:pPr marL="0" indent="0" algn="l" rtl="0">
              <a:buNone/>
            </a:pPr>
            <a:endParaRPr lang="en-US" b="1" dirty="0" smtClean="0"/>
          </a:p>
          <a:p>
            <a:pPr marL="0" indent="0" algn="l" rtl="0">
              <a:buNone/>
            </a:pPr>
            <a:r>
              <a:rPr lang="en-US" b="1" dirty="0" smtClean="0"/>
              <a:t>(vii)</a:t>
            </a:r>
            <a:r>
              <a:rPr lang="en-US" b="1" dirty="0" smtClean="0">
                <a:solidFill>
                  <a:srgbClr val="FF0000"/>
                </a:solidFill>
              </a:rPr>
              <a:t>Tribasic </a:t>
            </a:r>
            <a:r>
              <a:rPr lang="en-US" b="1" dirty="0">
                <a:solidFill>
                  <a:srgbClr val="FF0000"/>
                </a:solidFill>
              </a:rPr>
              <a:t>Calcium Phosphate</a:t>
            </a:r>
            <a:endParaRPr lang="en-US" dirty="0">
              <a:solidFill>
                <a:srgbClr val="FF0000"/>
              </a:solidFill>
            </a:endParaRPr>
          </a:p>
          <a:p>
            <a:pPr marL="0" indent="0" algn="l" rtl="0">
              <a:buNone/>
            </a:pPr>
            <a:r>
              <a:rPr lang="en-US" dirty="0"/>
              <a:t> </a:t>
            </a:r>
          </a:p>
          <a:p>
            <a:pPr marL="0" indent="0" algn="l" rtl="0">
              <a:lnSpc>
                <a:spcPct val="160000"/>
              </a:lnSpc>
              <a:buNone/>
            </a:pPr>
            <a:r>
              <a:rPr lang="en-US" sz="2600" b="1" dirty="0"/>
              <a:t>Properties: </a:t>
            </a:r>
            <a:r>
              <a:rPr lang="en-US" sz="2600" dirty="0"/>
              <a:t>It is a white </a:t>
            </a:r>
            <a:r>
              <a:rPr lang="en-US" sz="2600" dirty="0" err="1"/>
              <a:t>odourless</a:t>
            </a:r>
            <a:r>
              <a:rPr lang="en-US" sz="2600" dirty="0"/>
              <a:t>, tasteless, amorphous powder practically insoluble in water, alcohol or acetic acid but readily soluble in dilute </a:t>
            </a:r>
            <a:r>
              <a:rPr lang="en-US" sz="2600" dirty="0" err="1"/>
              <a:t>HCl</a:t>
            </a:r>
            <a:r>
              <a:rPr lang="en-US" sz="2600" dirty="0"/>
              <a:t> and </a:t>
            </a:r>
            <a:r>
              <a:rPr lang="en-US" sz="2600" dirty="0" smtClean="0"/>
              <a:t>HNO</a:t>
            </a:r>
            <a:endParaRPr lang="en-US" sz="2200" dirty="0"/>
          </a:p>
          <a:p>
            <a:pPr marL="0" indent="0" algn="l" rtl="0">
              <a:lnSpc>
                <a:spcPct val="160000"/>
              </a:lnSpc>
              <a:buNone/>
            </a:pPr>
            <a:r>
              <a:rPr lang="en-US" sz="2600" b="1" dirty="0"/>
              <a:t>Use: </a:t>
            </a:r>
            <a:r>
              <a:rPr lang="en-US" sz="2600" dirty="0"/>
              <a:t>It is used as antacid, as non hygroscopic diluent, as an abrasive in tooth pastes. </a:t>
            </a:r>
          </a:p>
          <a:p>
            <a:pPr marL="0" indent="0" rtl="0">
              <a:buNone/>
            </a:pPr>
            <a:r>
              <a:rPr lang="en-US" dirty="0"/>
              <a:t> </a:t>
            </a:r>
          </a:p>
          <a:p>
            <a:endParaRPr lang="ar-IQ" dirty="0"/>
          </a:p>
        </p:txBody>
      </p:sp>
    </p:spTree>
    <p:extLst>
      <p:ext uri="{BB962C8B-B14F-4D97-AF65-F5344CB8AC3E}">
        <p14:creationId xmlns:p14="http://schemas.microsoft.com/office/powerpoint/2010/main" val="376097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764704"/>
            <a:ext cx="8640960" cy="5832648"/>
          </a:xfrm>
        </p:spPr>
        <p:txBody>
          <a:bodyPr>
            <a:noAutofit/>
          </a:bodyPr>
          <a:lstStyle/>
          <a:p>
            <a:pPr marL="0" indent="0" algn="just" rtl="0">
              <a:lnSpc>
                <a:spcPct val="150000"/>
              </a:lnSpc>
              <a:buNone/>
            </a:pPr>
            <a:r>
              <a:rPr lang="en-US" sz="2000" b="1" dirty="0"/>
              <a:t>(viii) Magnesium Carbonate</a:t>
            </a:r>
            <a:endParaRPr lang="en-US" sz="2000" dirty="0"/>
          </a:p>
          <a:p>
            <a:pPr marL="0" indent="0" algn="just" rtl="0">
              <a:lnSpc>
                <a:spcPct val="150000"/>
              </a:lnSpc>
              <a:buNone/>
            </a:pPr>
            <a:r>
              <a:rPr lang="en-US" sz="2000" dirty="0"/>
              <a:t>Magnesium carbonate is a hydrated basic magnesium carbonate containing 40-45% of  magnesium oxide. It occurs in nature as the </a:t>
            </a:r>
            <a:r>
              <a:rPr lang="en-US" sz="2000" dirty="0" err="1"/>
              <a:t>meniral</a:t>
            </a:r>
            <a:r>
              <a:rPr lang="en-US" sz="2000" dirty="0"/>
              <a:t> magnate and </a:t>
            </a:r>
            <a:r>
              <a:rPr lang="en-US" sz="2000" dirty="0" err="1"/>
              <a:t>lansfordite</a:t>
            </a:r>
            <a:r>
              <a:rPr lang="en-US" sz="2000" dirty="0"/>
              <a:t>.</a:t>
            </a:r>
          </a:p>
          <a:p>
            <a:pPr marL="0" indent="0" algn="just" rtl="0">
              <a:lnSpc>
                <a:spcPct val="150000"/>
              </a:lnSpc>
              <a:buNone/>
            </a:pPr>
            <a:r>
              <a:rPr lang="en-US" sz="2000" dirty="0"/>
              <a:t>Heavy Magnesium Carbonate: 15 g occupy a volume of about 30ml</a:t>
            </a:r>
          </a:p>
          <a:p>
            <a:pPr marL="0" indent="0" algn="just" rtl="0">
              <a:lnSpc>
                <a:spcPct val="150000"/>
              </a:lnSpc>
              <a:buNone/>
            </a:pPr>
            <a:r>
              <a:rPr lang="en-US" sz="2000" dirty="0"/>
              <a:t>Light Magnesium Carbonate: 15 g occupy a volume of about 150ml </a:t>
            </a:r>
          </a:p>
          <a:p>
            <a:pPr marL="0" indent="0" algn="just" rtl="0">
              <a:lnSpc>
                <a:spcPct val="150000"/>
              </a:lnSpc>
              <a:buNone/>
            </a:pPr>
            <a:r>
              <a:rPr lang="en-US" sz="2000" b="1" dirty="0"/>
              <a:t> </a:t>
            </a:r>
            <a:endParaRPr lang="en-US" sz="2000" dirty="0"/>
          </a:p>
          <a:p>
            <a:pPr marL="0" indent="0" algn="just" rtl="0">
              <a:lnSpc>
                <a:spcPct val="150000"/>
              </a:lnSpc>
              <a:buNone/>
            </a:pPr>
            <a:r>
              <a:rPr lang="en-US" sz="2000" b="1" dirty="0"/>
              <a:t>Uses: </a:t>
            </a:r>
            <a:r>
              <a:rPr lang="en-US" sz="2000" dirty="0"/>
              <a:t>It is used as antacid and mild laxative. It is used as pharmaceutical aid (dispensing volatile oil for use in inhalants</a:t>
            </a:r>
            <a:r>
              <a:rPr lang="en-US" sz="2000" dirty="0" smtClean="0"/>
              <a:t>).</a:t>
            </a:r>
            <a:endParaRPr lang="en-US" sz="2000" dirty="0"/>
          </a:p>
        </p:txBody>
      </p:sp>
    </p:spTree>
    <p:extLst>
      <p:ext uri="{BB962C8B-B14F-4D97-AF65-F5344CB8AC3E}">
        <p14:creationId xmlns:p14="http://schemas.microsoft.com/office/powerpoint/2010/main" val="28134563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784976" cy="5904656"/>
          </a:xfrm>
        </p:spPr>
        <p:txBody>
          <a:bodyPr>
            <a:normAutofit lnSpcReduction="10000"/>
          </a:bodyPr>
          <a:lstStyle/>
          <a:p>
            <a:pPr rtl="0"/>
            <a:r>
              <a:rPr lang="en-US" b="1" dirty="0"/>
              <a:t> </a:t>
            </a:r>
            <a:endParaRPr lang="en-US" dirty="0"/>
          </a:p>
          <a:p>
            <a:pPr marL="0" indent="0" algn="just" rtl="0">
              <a:buNone/>
            </a:pPr>
            <a:r>
              <a:rPr lang="en-US" b="1" dirty="0"/>
              <a:t>(ix) </a:t>
            </a:r>
            <a:r>
              <a:rPr lang="en-US" b="1" dirty="0" err="1"/>
              <a:t>Magnesim</a:t>
            </a:r>
            <a:r>
              <a:rPr lang="en-US" b="1" dirty="0"/>
              <a:t> Oxide </a:t>
            </a:r>
            <a:r>
              <a:rPr lang="en-US" dirty="0"/>
              <a:t>(Magnesia) </a:t>
            </a:r>
          </a:p>
          <a:p>
            <a:pPr marL="0" indent="0" algn="just" rtl="0">
              <a:buNone/>
            </a:pPr>
            <a:r>
              <a:rPr lang="en-US" dirty="0" err="1"/>
              <a:t>MgO</a:t>
            </a:r>
            <a:r>
              <a:rPr lang="en-US" dirty="0"/>
              <a:t>    M.W. = 40.3 </a:t>
            </a:r>
          </a:p>
          <a:p>
            <a:pPr marL="0" indent="0" algn="just" rtl="0">
              <a:buNone/>
            </a:pPr>
            <a:r>
              <a:rPr lang="en-US" dirty="0"/>
              <a:t>It occurs in nature as mineral </a:t>
            </a:r>
            <a:r>
              <a:rPr lang="en-US" dirty="0" err="1"/>
              <a:t>periclase</a:t>
            </a:r>
            <a:r>
              <a:rPr lang="en-US" dirty="0"/>
              <a:t>. It occurs in two varieties heavy magnesium oxide  which is relatively dense white powder with 15 g occupying volume of about 30ml while light magnesium oxide is very bulky with 15 g occupying volume of about 150ml. </a:t>
            </a:r>
          </a:p>
          <a:p>
            <a:pPr marL="0" indent="0" algn="just" rtl="0">
              <a:buNone/>
            </a:pPr>
            <a:r>
              <a:rPr lang="en-US" b="1" dirty="0"/>
              <a:t> </a:t>
            </a:r>
            <a:endParaRPr lang="en-US" dirty="0"/>
          </a:p>
          <a:p>
            <a:pPr marL="0" indent="0" algn="just" rtl="0">
              <a:buNone/>
            </a:pPr>
            <a:r>
              <a:rPr lang="en-US" b="1" dirty="0"/>
              <a:t>Uses:  </a:t>
            </a:r>
            <a:r>
              <a:rPr lang="en-US" dirty="0"/>
              <a:t>It is used as antacid and laxative. It is ingredient of universal antidote along with tannic acid and charcoal. It is used for compounding and preserving fluid extract because of its absorptive power.</a:t>
            </a:r>
          </a:p>
          <a:p>
            <a:pPr marL="0" indent="0" algn="just" rtl="0">
              <a:buNone/>
            </a:pPr>
            <a:r>
              <a:rPr lang="en-US" dirty="0"/>
              <a:t> </a:t>
            </a:r>
          </a:p>
          <a:p>
            <a:endParaRPr lang="ar-IQ" dirty="0"/>
          </a:p>
        </p:txBody>
      </p:sp>
    </p:spTree>
    <p:extLst>
      <p:ext uri="{BB962C8B-B14F-4D97-AF65-F5344CB8AC3E}">
        <p14:creationId xmlns:p14="http://schemas.microsoft.com/office/powerpoint/2010/main" val="10158585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424936" cy="5472608"/>
          </a:xfrm>
        </p:spPr>
        <p:txBody>
          <a:bodyPr>
            <a:normAutofit fontScale="92500" lnSpcReduction="10000"/>
          </a:bodyPr>
          <a:lstStyle/>
          <a:p>
            <a:pPr marL="0" indent="0" algn="just" rtl="0">
              <a:lnSpc>
                <a:spcPct val="150000"/>
              </a:lnSpc>
              <a:buNone/>
            </a:pPr>
            <a:r>
              <a:rPr lang="en-US" b="1" dirty="0"/>
              <a:t>(x)Magnesium Phosphate</a:t>
            </a:r>
            <a:endParaRPr lang="en-US" dirty="0"/>
          </a:p>
          <a:p>
            <a:pPr marL="0" indent="0" algn="just" rtl="0">
              <a:lnSpc>
                <a:spcPct val="150000"/>
              </a:lnSpc>
              <a:buNone/>
            </a:pPr>
            <a:r>
              <a:rPr lang="en-US" dirty="0"/>
              <a:t>     Mg</a:t>
            </a:r>
            <a:r>
              <a:rPr lang="en-US" baseline="-25000" dirty="0"/>
              <a:t>3</a:t>
            </a:r>
            <a:r>
              <a:rPr lang="en-US" dirty="0"/>
              <a:t>(PO4)</a:t>
            </a:r>
            <a:r>
              <a:rPr lang="en-US" baseline="-25000" dirty="0"/>
              <a:t>2</a:t>
            </a:r>
            <a:r>
              <a:rPr lang="en-US" dirty="0"/>
              <a:t> M.W. = 352.93 </a:t>
            </a:r>
          </a:p>
          <a:p>
            <a:pPr marL="0" indent="0" algn="just" rtl="0">
              <a:lnSpc>
                <a:spcPct val="150000"/>
              </a:lnSpc>
              <a:buNone/>
            </a:pPr>
            <a:r>
              <a:rPr lang="en-US" dirty="0"/>
              <a:t> </a:t>
            </a:r>
          </a:p>
          <a:p>
            <a:pPr marL="0" indent="0" algn="just" rtl="0">
              <a:lnSpc>
                <a:spcPct val="150000"/>
              </a:lnSpc>
              <a:buNone/>
            </a:pPr>
            <a:r>
              <a:rPr lang="en-US" b="1" dirty="0"/>
              <a:t>Uses:  </a:t>
            </a:r>
            <a:r>
              <a:rPr lang="en-US" dirty="0"/>
              <a:t>It is used as antacid and laxative. </a:t>
            </a:r>
          </a:p>
          <a:p>
            <a:pPr marL="0" indent="0" algn="just" rtl="0">
              <a:lnSpc>
                <a:spcPct val="150000"/>
              </a:lnSpc>
              <a:buNone/>
            </a:pPr>
            <a:r>
              <a:rPr lang="en-US" b="1" dirty="0"/>
              <a:t> </a:t>
            </a:r>
            <a:endParaRPr lang="en-US" dirty="0"/>
          </a:p>
          <a:p>
            <a:pPr marL="0" indent="0" algn="just" rtl="0">
              <a:lnSpc>
                <a:spcPct val="150000"/>
              </a:lnSpc>
              <a:buNone/>
            </a:pPr>
            <a:r>
              <a:rPr lang="en-US" b="1" dirty="0"/>
              <a:t>(xi)Magnesium </a:t>
            </a:r>
            <a:r>
              <a:rPr lang="en-US" b="1" dirty="0" err="1"/>
              <a:t>Trisilicate</a:t>
            </a:r>
            <a:r>
              <a:rPr lang="en-US" b="1" dirty="0"/>
              <a:t> </a:t>
            </a:r>
            <a:endParaRPr lang="en-US" dirty="0"/>
          </a:p>
          <a:p>
            <a:pPr marL="0" indent="0" algn="just" rtl="0">
              <a:lnSpc>
                <a:spcPct val="150000"/>
              </a:lnSpc>
              <a:buNone/>
            </a:pPr>
            <a:r>
              <a:rPr lang="en-US" dirty="0"/>
              <a:t>     Mg</a:t>
            </a:r>
            <a:r>
              <a:rPr lang="en-US" baseline="-25000" dirty="0"/>
              <a:t>2</a:t>
            </a:r>
            <a:r>
              <a:rPr lang="en-US" dirty="0"/>
              <a:t>O</a:t>
            </a:r>
            <a:r>
              <a:rPr lang="en-US" baseline="-25000" dirty="0"/>
              <a:t>8</a:t>
            </a:r>
            <a:r>
              <a:rPr lang="en-US" dirty="0"/>
              <a:t>Si</a:t>
            </a:r>
            <a:r>
              <a:rPr lang="en-US" baseline="-25000" dirty="0"/>
              <a:t>3</a:t>
            </a:r>
            <a:r>
              <a:rPr lang="en-US" dirty="0"/>
              <a:t> M.W. (anhydrous) =260.86</a:t>
            </a:r>
          </a:p>
          <a:p>
            <a:pPr marL="0" indent="0" algn="just" rtl="0">
              <a:lnSpc>
                <a:spcPct val="150000"/>
              </a:lnSpc>
              <a:buNone/>
            </a:pPr>
            <a:r>
              <a:rPr lang="en-US" dirty="0"/>
              <a:t> </a:t>
            </a:r>
          </a:p>
          <a:p>
            <a:pPr marL="0" indent="0" algn="just" rtl="0">
              <a:lnSpc>
                <a:spcPct val="150000"/>
              </a:lnSpc>
              <a:buNone/>
            </a:pPr>
            <a:r>
              <a:rPr lang="en-US" b="1" dirty="0"/>
              <a:t>Uses:  </a:t>
            </a:r>
            <a:r>
              <a:rPr lang="en-US" dirty="0"/>
              <a:t>It is used as non systemic antacid and adsorbent. </a:t>
            </a:r>
          </a:p>
          <a:p>
            <a:endParaRPr lang="ar-IQ" dirty="0"/>
          </a:p>
        </p:txBody>
      </p:sp>
    </p:spTree>
    <p:extLst>
      <p:ext uri="{BB962C8B-B14F-4D97-AF65-F5344CB8AC3E}">
        <p14:creationId xmlns:p14="http://schemas.microsoft.com/office/powerpoint/2010/main" val="39321905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807368"/>
          </a:xfrm>
        </p:spPr>
        <p:txBody>
          <a:bodyPr>
            <a:normAutofit fontScale="90000"/>
          </a:bodyPr>
          <a:lstStyle/>
          <a:p>
            <a:r>
              <a:rPr lang="en-US" b="1" dirty="0" err="1"/>
              <a:t>Protectives</a:t>
            </a:r>
            <a:r>
              <a:rPr lang="en-US" b="1" dirty="0"/>
              <a:t> and Adsorbents</a:t>
            </a:r>
            <a:r>
              <a:rPr lang="en-US" dirty="0"/>
              <a:t/>
            </a:r>
            <a:br>
              <a:rPr lang="en-US" dirty="0"/>
            </a:br>
            <a:endParaRPr lang="ar-IQ" dirty="0"/>
          </a:p>
        </p:txBody>
      </p:sp>
      <p:sp>
        <p:nvSpPr>
          <p:cNvPr id="3" name="Content Placeholder 2"/>
          <p:cNvSpPr>
            <a:spLocks noGrp="1"/>
          </p:cNvSpPr>
          <p:nvPr>
            <p:ph idx="1"/>
          </p:nvPr>
        </p:nvSpPr>
        <p:spPr>
          <a:xfrm>
            <a:off x="395536" y="1196752"/>
            <a:ext cx="8229600" cy="5256584"/>
          </a:xfrm>
        </p:spPr>
        <p:txBody>
          <a:bodyPr>
            <a:normAutofit fontScale="92500" lnSpcReduction="10000"/>
          </a:bodyPr>
          <a:lstStyle/>
          <a:p>
            <a:pPr marL="0" indent="0" algn="just" rtl="0">
              <a:lnSpc>
                <a:spcPct val="150000"/>
              </a:lnSpc>
              <a:buNone/>
            </a:pPr>
            <a:r>
              <a:rPr lang="en-US" b="1" dirty="0"/>
              <a:t>Compounds used as </a:t>
            </a:r>
            <a:r>
              <a:rPr lang="en-US" b="1" dirty="0" err="1"/>
              <a:t>Protectives</a:t>
            </a:r>
            <a:r>
              <a:rPr lang="en-US" b="1" dirty="0"/>
              <a:t> and Adsorbents</a:t>
            </a:r>
            <a:endParaRPr lang="en-US" dirty="0"/>
          </a:p>
          <a:p>
            <a:pPr marL="0" indent="0" algn="just" rtl="0">
              <a:lnSpc>
                <a:spcPct val="150000"/>
              </a:lnSpc>
              <a:buNone/>
            </a:pPr>
            <a:r>
              <a:rPr lang="en-US" b="1" dirty="0"/>
              <a:t> </a:t>
            </a:r>
            <a:endParaRPr lang="en-US" dirty="0"/>
          </a:p>
          <a:p>
            <a:pPr marL="0" indent="0" algn="just" rtl="0">
              <a:lnSpc>
                <a:spcPct val="150000"/>
              </a:lnSpc>
              <a:buNone/>
            </a:pPr>
            <a:r>
              <a:rPr lang="en-US" b="1" dirty="0"/>
              <a:t>(i)Bismuth </a:t>
            </a:r>
            <a:r>
              <a:rPr lang="en-US" b="1" dirty="0" err="1"/>
              <a:t>Subcarbonate</a:t>
            </a:r>
            <a:r>
              <a:rPr lang="en-US" b="1" dirty="0"/>
              <a:t> </a:t>
            </a:r>
            <a:endParaRPr lang="en-US" dirty="0"/>
          </a:p>
          <a:p>
            <a:pPr marL="0" indent="0" algn="just" rtl="0">
              <a:lnSpc>
                <a:spcPct val="150000"/>
              </a:lnSpc>
              <a:buNone/>
            </a:pPr>
            <a:r>
              <a:rPr lang="en-US" dirty="0"/>
              <a:t> </a:t>
            </a:r>
          </a:p>
          <a:p>
            <a:pPr marL="0" indent="0" algn="just" rtl="0">
              <a:lnSpc>
                <a:spcPct val="150000"/>
              </a:lnSpc>
              <a:buNone/>
            </a:pPr>
            <a:r>
              <a:rPr lang="en-US" b="1" dirty="0"/>
              <a:t>Uses:</a:t>
            </a:r>
            <a:r>
              <a:rPr lang="en-US" dirty="0"/>
              <a:t> Topically as protective in lotions and ointments, Internally as astringent and absorbent.</a:t>
            </a:r>
          </a:p>
          <a:p>
            <a:pPr marL="0" indent="0" algn="just" rtl="0">
              <a:lnSpc>
                <a:spcPct val="150000"/>
              </a:lnSpc>
              <a:buNone/>
            </a:pPr>
            <a:r>
              <a:rPr lang="en-US" dirty="0"/>
              <a:t>It is also used as adsorbent in enteritis, </a:t>
            </a:r>
            <a:r>
              <a:rPr lang="en-US" dirty="0" err="1"/>
              <a:t>diarrhoea</a:t>
            </a:r>
            <a:r>
              <a:rPr lang="en-US" dirty="0"/>
              <a:t>, dysentery, ulcerative colitis, in wound dressing. </a:t>
            </a:r>
          </a:p>
          <a:p>
            <a:pPr rtl="0"/>
            <a:r>
              <a:rPr lang="en-US" b="1" dirty="0"/>
              <a:t> </a:t>
            </a:r>
            <a:endParaRPr lang="en-US" dirty="0"/>
          </a:p>
          <a:p>
            <a:endParaRPr lang="ar-IQ" dirty="0"/>
          </a:p>
        </p:txBody>
      </p:sp>
    </p:spTree>
    <p:extLst>
      <p:ext uri="{BB962C8B-B14F-4D97-AF65-F5344CB8AC3E}">
        <p14:creationId xmlns:p14="http://schemas.microsoft.com/office/powerpoint/2010/main" val="414202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640960" cy="6048672"/>
          </a:xfrm>
        </p:spPr>
        <p:txBody>
          <a:bodyPr>
            <a:normAutofit/>
          </a:bodyPr>
          <a:lstStyle/>
          <a:p>
            <a:pPr marL="0" indent="0" algn="just" rtl="0">
              <a:buNone/>
            </a:pPr>
            <a:r>
              <a:rPr lang="en-US" b="1" dirty="0"/>
              <a:t>(ii) Bismuth </a:t>
            </a:r>
            <a:r>
              <a:rPr lang="en-US" b="1" dirty="0" err="1"/>
              <a:t>Subgallate</a:t>
            </a:r>
            <a:endParaRPr lang="en-US" dirty="0"/>
          </a:p>
          <a:p>
            <a:pPr marL="0" indent="0" algn="just" rtl="0">
              <a:buNone/>
            </a:pPr>
            <a:r>
              <a:rPr lang="en-US" dirty="0"/>
              <a:t> </a:t>
            </a:r>
          </a:p>
          <a:p>
            <a:pPr marL="0" indent="0" algn="just" rtl="0">
              <a:buNone/>
            </a:pPr>
            <a:r>
              <a:rPr lang="en-US" b="1" dirty="0"/>
              <a:t>Use: </a:t>
            </a:r>
            <a:r>
              <a:rPr lang="en-US" dirty="0"/>
              <a:t>It is used as astringent, antacid and protective. </a:t>
            </a:r>
          </a:p>
          <a:p>
            <a:pPr marL="0" indent="0" algn="just" rtl="0">
              <a:buNone/>
            </a:pPr>
            <a:r>
              <a:rPr lang="en-US" b="1" dirty="0"/>
              <a:t> </a:t>
            </a:r>
            <a:endParaRPr lang="en-US" dirty="0"/>
          </a:p>
          <a:p>
            <a:pPr marL="0" indent="0" algn="just" rtl="0">
              <a:buNone/>
            </a:pPr>
            <a:r>
              <a:rPr lang="en-US" b="1" dirty="0"/>
              <a:t>(iii) Kaolin  </a:t>
            </a:r>
            <a:endParaRPr lang="en-US" dirty="0"/>
          </a:p>
          <a:p>
            <a:pPr marL="0" indent="0" algn="just" rtl="0">
              <a:buNone/>
            </a:pPr>
            <a:r>
              <a:rPr lang="en-US" dirty="0"/>
              <a:t>Heavy kaolin is purified natural hydrated </a:t>
            </a:r>
            <a:r>
              <a:rPr lang="en-US" dirty="0" err="1"/>
              <a:t>aluminium</a:t>
            </a:r>
            <a:r>
              <a:rPr lang="en-US" dirty="0"/>
              <a:t> silicate of variable composition.</a:t>
            </a:r>
          </a:p>
          <a:p>
            <a:pPr marL="0" indent="0" algn="just" rtl="0">
              <a:buNone/>
            </a:pPr>
            <a:r>
              <a:rPr lang="en-US" dirty="0"/>
              <a:t>Light kaolin is native hydrated aluminum silicate </a:t>
            </a:r>
            <a:r>
              <a:rPr lang="en-US" dirty="0" smtClean="0"/>
              <a:t>free </a:t>
            </a:r>
            <a:r>
              <a:rPr lang="en-US" dirty="0"/>
              <a:t>from most of its impurities by elutriation and dried. It may contain a suitable dispersing agent.</a:t>
            </a:r>
          </a:p>
          <a:p>
            <a:pPr marL="0" indent="0" algn="just" rtl="0">
              <a:buNone/>
            </a:pPr>
            <a:r>
              <a:rPr lang="en-US" dirty="0"/>
              <a:t> </a:t>
            </a:r>
          </a:p>
          <a:p>
            <a:pPr marL="0" indent="0" algn="just">
              <a:buNone/>
            </a:pPr>
            <a:endParaRPr lang="ar-IQ" dirty="0"/>
          </a:p>
        </p:txBody>
      </p:sp>
    </p:spTree>
    <p:extLst>
      <p:ext uri="{BB962C8B-B14F-4D97-AF65-F5344CB8AC3E}">
        <p14:creationId xmlns:p14="http://schemas.microsoft.com/office/powerpoint/2010/main" val="25652564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with kaolin…..</a:t>
            </a:r>
            <a:endParaRPr lang="ar-IQ" dirty="0"/>
          </a:p>
        </p:txBody>
      </p:sp>
      <p:sp>
        <p:nvSpPr>
          <p:cNvPr id="3" name="Content Placeholder 2"/>
          <p:cNvSpPr>
            <a:spLocks noGrp="1"/>
          </p:cNvSpPr>
          <p:nvPr>
            <p:ph idx="1"/>
          </p:nvPr>
        </p:nvSpPr>
        <p:spPr>
          <a:xfrm>
            <a:off x="467544" y="1484784"/>
            <a:ext cx="8229600" cy="4876800"/>
          </a:xfrm>
        </p:spPr>
        <p:txBody>
          <a:bodyPr>
            <a:normAutofit/>
          </a:bodyPr>
          <a:lstStyle/>
          <a:p>
            <a:pPr marL="0" indent="0" algn="just" rtl="0">
              <a:buNone/>
            </a:pPr>
            <a:endParaRPr lang="en-US" b="1" dirty="0"/>
          </a:p>
          <a:p>
            <a:pPr marL="0" indent="0" algn="just" rtl="0">
              <a:buNone/>
            </a:pPr>
            <a:r>
              <a:rPr lang="en-US" b="1" dirty="0"/>
              <a:t>Use: </a:t>
            </a:r>
            <a:r>
              <a:rPr lang="en-US" dirty="0"/>
              <a:t>It is used as adsorbent in </a:t>
            </a:r>
            <a:r>
              <a:rPr lang="en-US" dirty="0" err="1"/>
              <a:t>diarrhoea</a:t>
            </a:r>
            <a:r>
              <a:rPr lang="en-US" dirty="0"/>
              <a:t> caused by agents capable of being absorbed </a:t>
            </a:r>
            <a:r>
              <a:rPr lang="en-US" dirty="0" err="1"/>
              <a:t>e.g</a:t>
            </a:r>
            <a:r>
              <a:rPr lang="en-US" dirty="0"/>
              <a:t> due to food poisoning. Also used in chronic ulcerative colitis. As poultice, dusting powder, clarifying and decolorizing medium, as filtering medium, as tablet diluent. </a:t>
            </a:r>
            <a:endParaRPr lang="en-US" b="1" dirty="0"/>
          </a:p>
          <a:p>
            <a:pPr marL="0" indent="0" algn="just" rtl="0">
              <a:buNone/>
            </a:pPr>
            <a:r>
              <a:rPr lang="en-US" b="1" dirty="0" smtClean="0"/>
              <a:t>(iv) </a:t>
            </a:r>
            <a:r>
              <a:rPr lang="en-US" b="1" dirty="0"/>
              <a:t>Activated Charcoal </a:t>
            </a:r>
            <a:endParaRPr lang="en-US" dirty="0"/>
          </a:p>
          <a:p>
            <a:pPr marL="0" indent="0" algn="just" rtl="0">
              <a:buNone/>
            </a:pPr>
            <a:r>
              <a:rPr lang="en-US" dirty="0"/>
              <a:t>Absorbing power should not be less than 40% of weight of </a:t>
            </a:r>
            <a:r>
              <a:rPr lang="en-US" dirty="0" err="1"/>
              <a:t>phenazone</a:t>
            </a:r>
            <a:r>
              <a:rPr lang="en-US" dirty="0"/>
              <a:t> calculated with reference to the dried substance.</a:t>
            </a:r>
          </a:p>
          <a:p>
            <a:pPr marL="0" indent="0" algn="just">
              <a:buNone/>
            </a:pPr>
            <a:endParaRPr lang="ar-IQ" dirty="0"/>
          </a:p>
        </p:txBody>
      </p:sp>
    </p:spTree>
    <p:extLst>
      <p:ext uri="{BB962C8B-B14F-4D97-AF65-F5344CB8AC3E}">
        <p14:creationId xmlns:p14="http://schemas.microsoft.com/office/powerpoint/2010/main" val="382851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Saline Cathartics </a:t>
            </a:r>
            <a:r>
              <a:rPr lang="en-US" dirty="0"/>
              <a:t/>
            </a:r>
            <a:br>
              <a:rPr lang="en-US" dirty="0"/>
            </a:br>
            <a:endParaRPr lang="ar-IQ" dirty="0"/>
          </a:p>
        </p:txBody>
      </p:sp>
      <p:sp>
        <p:nvSpPr>
          <p:cNvPr id="3" name="Content Placeholder 2"/>
          <p:cNvSpPr>
            <a:spLocks noGrp="1"/>
          </p:cNvSpPr>
          <p:nvPr>
            <p:ph idx="1"/>
          </p:nvPr>
        </p:nvSpPr>
        <p:spPr>
          <a:xfrm>
            <a:off x="179512" y="1124744"/>
            <a:ext cx="8712968" cy="5400600"/>
          </a:xfrm>
        </p:spPr>
        <p:txBody>
          <a:bodyPr>
            <a:normAutofit fontScale="92500" lnSpcReduction="20000"/>
          </a:bodyPr>
          <a:lstStyle/>
          <a:p>
            <a:pPr marL="0" indent="0" algn="l">
              <a:lnSpc>
                <a:spcPct val="150000"/>
              </a:lnSpc>
              <a:buNone/>
            </a:pPr>
            <a:r>
              <a:rPr lang="en-US" dirty="0"/>
              <a:t>Saline cathartics or purgatives are agents that quicken and increase evacuation from the </a:t>
            </a:r>
            <a:r>
              <a:rPr lang="en-US" dirty="0" smtClean="0"/>
              <a:t>bowl.</a:t>
            </a:r>
          </a:p>
          <a:p>
            <a:pPr marL="0" indent="0" algn="l">
              <a:lnSpc>
                <a:spcPct val="150000"/>
              </a:lnSpc>
              <a:buNone/>
            </a:pPr>
            <a:r>
              <a:rPr lang="en-US" dirty="0" smtClean="0"/>
              <a:t>Laxatives </a:t>
            </a:r>
            <a:r>
              <a:rPr lang="en-US" dirty="0"/>
              <a:t>are mild cathartics. Cathartics are used</a:t>
            </a:r>
            <a:r>
              <a:rPr lang="en-US" dirty="0" smtClean="0"/>
              <a:t>:</a:t>
            </a:r>
          </a:p>
          <a:p>
            <a:pPr algn="just" rtl="0">
              <a:lnSpc>
                <a:spcPct val="150000"/>
              </a:lnSpc>
            </a:pPr>
            <a:r>
              <a:rPr lang="en-US" dirty="0" smtClean="0"/>
              <a:t> </a:t>
            </a:r>
            <a:r>
              <a:rPr lang="en-US" sz="2200" dirty="0"/>
              <a:t>to ease defecation in patients with painful hemorrhoids or other rectal disorders and to avoid excessive straining and concurrent increase in abdominal pressure in patients with hernias Or  </a:t>
            </a:r>
          </a:p>
          <a:p>
            <a:pPr algn="just" rtl="0">
              <a:lnSpc>
                <a:spcPct val="150000"/>
              </a:lnSpc>
            </a:pPr>
            <a:r>
              <a:rPr lang="en-US" sz="2200" dirty="0"/>
              <a:t>to avoid potentially hazardous rise in B.P. during defecation in patients with hypertension, cerebral coronary or other arterial disease Or </a:t>
            </a:r>
          </a:p>
          <a:p>
            <a:pPr algn="just" rtl="0">
              <a:lnSpc>
                <a:spcPct val="150000"/>
              </a:lnSpc>
            </a:pPr>
            <a:r>
              <a:rPr lang="en-US" sz="2200" dirty="0"/>
              <a:t>to relieve acute constipation Or </a:t>
            </a:r>
          </a:p>
          <a:p>
            <a:pPr algn="just" rtl="0">
              <a:lnSpc>
                <a:spcPct val="150000"/>
              </a:lnSpc>
            </a:pPr>
            <a:r>
              <a:rPr lang="en-US" sz="2200" dirty="0"/>
              <a:t>to remove solid material from intestinal tract prior to certain </a:t>
            </a:r>
            <a:r>
              <a:rPr lang="en-US" sz="2200" dirty="0" err="1"/>
              <a:t>roentgenographic</a:t>
            </a:r>
            <a:r>
              <a:rPr lang="en-US" sz="2200" dirty="0"/>
              <a:t> studies.</a:t>
            </a:r>
          </a:p>
          <a:p>
            <a:pPr marL="0" indent="0" algn="l">
              <a:lnSpc>
                <a:spcPct val="150000"/>
              </a:lnSpc>
              <a:buNone/>
            </a:pPr>
            <a:endParaRPr lang="ar-IQ" dirty="0"/>
          </a:p>
        </p:txBody>
      </p:sp>
    </p:spTree>
    <p:extLst>
      <p:ext uri="{BB962C8B-B14F-4D97-AF65-F5344CB8AC3E}">
        <p14:creationId xmlns:p14="http://schemas.microsoft.com/office/powerpoint/2010/main" val="353488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92696"/>
            <a:ext cx="8712968" cy="5760640"/>
          </a:xfrm>
        </p:spPr>
        <p:txBody>
          <a:bodyPr>
            <a:normAutofit/>
          </a:bodyPr>
          <a:lstStyle/>
          <a:p>
            <a:pPr marL="0" indent="0" algn="l">
              <a:lnSpc>
                <a:spcPct val="150000"/>
              </a:lnSpc>
              <a:buNone/>
            </a:pPr>
            <a:r>
              <a:rPr lang="en-US" sz="2600" dirty="0"/>
              <a:t>Laxative should only be used for short term therapy as prolonged use may lead to loss of spontaneous bowl rhythm upon which normal evacuation depends, causing patient to become dependent on laxatives, the so called laxative effect.</a:t>
            </a:r>
          </a:p>
          <a:p>
            <a:pPr marL="0" indent="0" algn="l">
              <a:lnSpc>
                <a:spcPct val="150000"/>
              </a:lnSpc>
              <a:buNone/>
            </a:pPr>
            <a:r>
              <a:rPr lang="en-US" sz="2600" dirty="0"/>
              <a:t>Constipation is the infrequent or difficult evacuation of the feces. It may be due to a person  resisting the natural urge to defecate, causing the fecal material which remains in the colon </a:t>
            </a:r>
            <a:r>
              <a:rPr lang="en-US" sz="2800" dirty="0"/>
              <a:t>to lose fluid and to become relatively dry and hard.</a:t>
            </a:r>
            <a:endParaRPr lang="ar-IQ" dirty="0"/>
          </a:p>
        </p:txBody>
      </p:sp>
    </p:spTree>
    <p:extLst>
      <p:ext uri="{BB962C8B-B14F-4D97-AF65-F5344CB8AC3E}">
        <p14:creationId xmlns:p14="http://schemas.microsoft.com/office/powerpoint/2010/main" val="45603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rtl="0">
              <a:lnSpc>
                <a:spcPct val="150000"/>
              </a:lnSpc>
              <a:buNone/>
            </a:pPr>
            <a:r>
              <a:rPr lang="en-US" dirty="0"/>
              <a:t>types of </a:t>
            </a:r>
            <a:r>
              <a:rPr lang="en-US" dirty="0" err="1"/>
              <a:t>achlorhydria</a:t>
            </a:r>
            <a:r>
              <a:rPr lang="en-US" dirty="0"/>
              <a:t> are known:  </a:t>
            </a:r>
          </a:p>
          <a:p>
            <a:pPr marL="0" indent="0" algn="l" rtl="0">
              <a:lnSpc>
                <a:spcPct val="150000"/>
              </a:lnSpc>
              <a:buNone/>
            </a:pPr>
            <a:r>
              <a:rPr lang="en-US" dirty="0"/>
              <a:t>1) where the gastric secretion is devoid of </a:t>
            </a:r>
            <a:r>
              <a:rPr lang="en-US" dirty="0" err="1"/>
              <a:t>HCl</a:t>
            </a:r>
            <a:r>
              <a:rPr lang="en-US" dirty="0"/>
              <a:t>, even after stimulation with histamine phosphate </a:t>
            </a:r>
          </a:p>
          <a:p>
            <a:pPr marL="0" indent="0" algn="l" rtl="0">
              <a:lnSpc>
                <a:spcPct val="150000"/>
              </a:lnSpc>
              <a:buNone/>
            </a:pPr>
            <a:r>
              <a:rPr lang="en-US" dirty="0"/>
              <a:t>2) where gastric secretion is devoid of </a:t>
            </a:r>
            <a:r>
              <a:rPr lang="en-US" dirty="0" err="1"/>
              <a:t>HCl</a:t>
            </a:r>
            <a:r>
              <a:rPr lang="en-US" dirty="0"/>
              <a:t>, but secreted upon stimulation with histamine phosphate. </a:t>
            </a:r>
          </a:p>
          <a:p>
            <a:pPr marL="0" indent="0" algn="l">
              <a:lnSpc>
                <a:spcPct val="150000"/>
              </a:lnSpc>
              <a:buNone/>
            </a:pPr>
            <a:endParaRPr lang="ar-IQ" dirty="0"/>
          </a:p>
        </p:txBody>
      </p:sp>
    </p:spTree>
    <p:extLst>
      <p:ext uri="{BB962C8B-B14F-4D97-AF65-F5344CB8AC3E}">
        <p14:creationId xmlns:p14="http://schemas.microsoft.com/office/powerpoint/2010/main" val="40743758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20688"/>
            <a:ext cx="8784976" cy="5856312"/>
          </a:xfrm>
        </p:spPr>
        <p:txBody>
          <a:bodyPr>
            <a:normAutofit fontScale="92500"/>
          </a:bodyPr>
          <a:lstStyle/>
          <a:p>
            <a:pPr marL="0" indent="0" algn="l">
              <a:lnSpc>
                <a:spcPct val="150000"/>
              </a:lnSpc>
              <a:buNone/>
            </a:pPr>
            <a:r>
              <a:rPr lang="en-US" dirty="0"/>
              <a:t>Constipation can also be due to intestinal </a:t>
            </a:r>
            <a:r>
              <a:rPr lang="en-US" dirty="0" err="1"/>
              <a:t>atony</a:t>
            </a:r>
            <a:r>
              <a:rPr lang="en-US" dirty="0"/>
              <a:t>, intestinal spasm, emotions, drugs and diet. Many a time constipation can be helped by eating food such as natural laxatives or food with large roughages</a:t>
            </a:r>
            <a:r>
              <a:rPr lang="en-US" dirty="0" smtClean="0"/>
              <a:t>.</a:t>
            </a:r>
          </a:p>
          <a:p>
            <a:pPr marL="0" indent="0" algn="l">
              <a:lnSpc>
                <a:spcPct val="150000"/>
              </a:lnSpc>
              <a:buNone/>
            </a:pPr>
            <a:r>
              <a:rPr lang="en-US" dirty="0" smtClean="0"/>
              <a:t> </a:t>
            </a:r>
            <a:r>
              <a:rPr lang="en-US" dirty="0"/>
              <a:t>Four types of laxatives are known</a:t>
            </a:r>
            <a:r>
              <a:rPr lang="en-US" dirty="0" smtClean="0"/>
              <a:t>:</a:t>
            </a:r>
          </a:p>
          <a:p>
            <a:pPr marL="0" indent="0" algn="l" rtl="0">
              <a:lnSpc>
                <a:spcPct val="150000"/>
              </a:lnSpc>
              <a:buNone/>
            </a:pPr>
            <a:r>
              <a:rPr lang="en-US" dirty="0"/>
              <a:t>1. Stimulants    </a:t>
            </a:r>
          </a:p>
          <a:p>
            <a:pPr marL="0" indent="0" algn="l" rtl="0">
              <a:lnSpc>
                <a:spcPct val="150000"/>
              </a:lnSpc>
              <a:buNone/>
            </a:pPr>
            <a:r>
              <a:rPr lang="en-US" dirty="0"/>
              <a:t>2. Bulk forming </a:t>
            </a:r>
          </a:p>
          <a:p>
            <a:pPr marL="0" indent="0" algn="l" rtl="0">
              <a:lnSpc>
                <a:spcPct val="150000"/>
              </a:lnSpc>
              <a:buNone/>
            </a:pPr>
            <a:r>
              <a:rPr lang="en-US" dirty="0"/>
              <a:t>3. Emollient  </a:t>
            </a:r>
          </a:p>
          <a:p>
            <a:pPr marL="0" indent="0" algn="l" rtl="0">
              <a:lnSpc>
                <a:spcPct val="150000"/>
              </a:lnSpc>
              <a:buNone/>
            </a:pPr>
            <a:r>
              <a:rPr lang="en-US" dirty="0"/>
              <a:t>4. Saline cathartics </a:t>
            </a:r>
          </a:p>
          <a:p>
            <a:pPr marL="0" indent="0" algn="l">
              <a:buNone/>
            </a:pPr>
            <a:r>
              <a:rPr lang="en-US" dirty="0" smtClean="0"/>
              <a:t> </a:t>
            </a:r>
            <a:endParaRPr lang="ar-IQ" dirty="0"/>
          </a:p>
        </p:txBody>
      </p:sp>
    </p:spTree>
    <p:extLst>
      <p:ext uri="{BB962C8B-B14F-4D97-AF65-F5344CB8AC3E}">
        <p14:creationId xmlns:p14="http://schemas.microsoft.com/office/powerpoint/2010/main" val="40012161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20688"/>
            <a:ext cx="8712968" cy="5856312"/>
          </a:xfrm>
        </p:spPr>
        <p:txBody>
          <a:bodyPr>
            <a:normAutofit lnSpcReduction="10000"/>
          </a:bodyPr>
          <a:lstStyle/>
          <a:p>
            <a:pPr marL="0" indent="0" algn="justLow" rtl="0">
              <a:buNone/>
            </a:pPr>
            <a:r>
              <a:rPr lang="en-US" b="1" dirty="0"/>
              <a:t>Stimulants</a:t>
            </a:r>
            <a:r>
              <a:rPr lang="en-US" dirty="0"/>
              <a:t> act by local irritation on the intestinal tract which increase peristaltic activity.</a:t>
            </a:r>
          </a:p>
          <a:p>
            <a:pPr marL="0" indent="0" algn="justLow" rtl="0">
              <a:buNone/>
            </a:pPr>
            <a:r>
              <a:rPr lang="en-US" dirty="0"/>
              <a:t>They include phenolphthalein, </a:t>
            </a:r>
            <a:r>
              <a:rPr lang="en-US" dirty="0" err="1"/>
              <a:t>aloin</a:t>
            </a:r>
            <a:r>
              <a:rPr lang="en-US" dirty="0"/>
              <a:t>, cascara extract, rhubarb extract, </a:t>
            </a:r>
            <a:r>
              <a:rPr lang="en-US" dirty="0" err="1"/>
              <a:t>senna</a:t>
            </a:r>
            <a:r>
              <a:rPr lang="en-US" dirty="0"/>
              <a:t> extract, </a:t>
            </a:r>
            <a:r>
              <a:rPr lang="en-US" dirty="0" err="1"/>
              <a:t>podophyllin</a:t>
            </a:r>
            <a:r>
              <a:rPr lang="en-US" dirty="0"/>
              <a:t>, castor oil, </a:t>
            </a:r>
            <a:r>
              <a:rPr lang="en-US" dirty="0" err="1"/>
              <a:t>bisacodyl</a:t>
            </a:r>
            <a:r>
              <a:rPr lang="en-US" dirty="0"/>
              <a:t>, calomel etc. </a:t>
            </a:r>
          </a:p>
          <a:p>
            <a:pPr marL="0" indent="0" algn="justLow" rtl="0">
              <a:buNone/>
            </a:pPr>
            <a:r>
              <a:rPr lang="en-US" b="1" dirty="0"/>
              <a:t> </a:t>
            </a:r>
            <a:endParaRPr lang="en-US" dirty="0"/>
          </a:p>
          <a:p>
            <a:pPr marL="0" indent="0" algn="justLow" rtl="0">
              <a:buNone/>
            </a:pPr>
            <a:r>
              <a:rPr lang="en-US" b="1" dirty="0"/>
              <a:t>Bulk forming</a:t>
            </a:r>
            <a:r>
              <a:rPr lang="en-US" dirty="0"/>
              <a:t> </a:t>
            </a:r>
            <a:r>
              <a:rPr lang="en-US" b="1" dirty="0"/>
              <a:t>laxatives </a:t>
            </a:r>
            <a:r>
              <a:rPr lang="en-US" dirty="0"/>
              <a:t>are made from cellulose, sodium carboxyl methyl cellulose and </a:t>
            </a:r>
            <a:r>
              <a:rPr lang="en-US" dirty="0" err="1"/>
              <a:t>karaya</a:t>
            </a:r>
            <a:r>
              <a:rPr lang="en-US" dirty="0"/>
              <a:t> gum.</a:t>
            </a:r>
          </a:p>
          <a:p>
            <a:pPr marL="0" indent="0" algn="justLow" rtl="0">
              <a:buNone/>
            </a:pPr>
            <a:r>
              <a:rPr lang="en-US" dirty="0"/>
              <a:t> </a:t>
            </a:r>
          </a:p>
          <a:p>
            <a:pPr marL="0" indent="0" algn="justLow" rtl="0">
              <a:buNone/>
            </a:pPr>
            <a:r>
              <a:rPr lang="en-US" b="1" dirty="0"/>
              <a:t>emollient laxatives </a:t>
            </a:r>
            <a:r>
              <a:rPr lang="en-US" dirty="0"/>
              <a:t>act either as lubricants facilitating the passage of compacted fecal material or as stool softeners. </a:t>
            </a:r>
            <a:r>
              <a:rPr lang="en-US" dirty="0" err="1"/>
              <a:t>E.g</a:t>
            </a:r>
            <a:r>
              <a:rPr lang="en-US" dirty="0"/>
              <a:t> mineral oil, d-</a:t>
            </a:r>
            <a:r>
              <a:rPr lang="en-US" dirty="0" err="1"/>
              <a:t>octyl</a:t>
            </a:r>
            <a:r>
              <a:rPr lang="en-US" dirty="0"/>
              <a:t> sodium </a:t>
            </a:r>
            <a:r>
              <a:rPr lang="en-US" dirty="0" err="1"/>
              <a:t>sulfosuccinate</a:t>
            </a:r>
            <a:r>
              <a:rPr lang="en-US" dirty="0"/>
              <a:t>, an anionic surface active agent. </a:t>
            </a:r>
          </a:p>
          <a:p>
            <a:pPr marL="0" indent="0" algn="justLow" rtl="0">
              <a:buNone/>
            </a:pPr>
            <a:r>
              <a:rPr lang="en-US" b="1" dirty="0"/>
              <a:t> </a:t>
            </a:r>
            <a:endParaRPr lang="en-US" dirty="0"/>
          </a:p>
          <a:p>
            <a:endParaRPr lang="ar-IQ" dirty="0"/>
          </a:p>
        </p:txBody>
      </p:sp>
    </p:spTree>
    <p:extLst>
      <p:ext uri="{BB962C8B-B14F-4D97-AF65-F5344CB8AC3E}">
        <p14:creationId xmlns:p14="http://schemas.microsoft.com/office/powerpoint/2010/main" val="15465888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Saline cathartics</a:t>
            </a:r>
            <a:r>
              <a:rPr lang="en-US" dirty="0"/>
              <a:t/>
            </a:r>
            <a:br>
              <a:rPr lang="en-US" dirty="0"/>
            </a:br>
            <a:endParaRPr lang="ar-IQ" dirty="0"/>
          </a:p>
        </p:txBody>
      </p:sp>
      <p:sp>
        <p:nvSpPr>
          <p:cNvPr id="3" name="Content Placeholder 2"/>
          <p:cNvSpPr>
            <a:spLocks noGrp="1"/>
          </p:cNvSpPr>
          <p:nvPr>
            <p:ph idx="1"/>
          </p:nvPr>
        </p:nvSpPr>
        <p:spPr>
          <a:xfrm>
            <a:off x="179512" y="1196752"/>
            <a:ext cx="8784976" cy="5544616"/>
          </a:xfrm>
        </p:spPr>
        <p:txBody>
          <a:bodyPr>
            <a:noAutofit/>
          </a:bodyPr>
          <a:lstStyle/>
          <a:p>
            <a:pPr marL="0" indent="0" algn="justLow" rtl="0">
              <a:lnSpc>
                <a:spcPct val="150000"/>
              </a:lnSpc>
              <a:buNone/>
            </a:pPr>
            <a:r>
              <a:rPr lang="en-US" sz="2000" dirty="0"/>
              <a:t>act by increasing the osmotic load of the GIT. They are salts of poorly</a:t>
            </a:r>
          </a:p>
          <a:p>
            <a:pPr marL="0" indent="0" algn="justLow" rtl="0">
              <a:lnSpc>
                <a:spcPct val="150000"/>
              </a:lnSpc>
              <a:buNone/>
            </a:pPr>
            <a:r>
              <a:rPr lang="en-US" sz="2000" dirty="0"/>
              <a:t>absorbable anions  (</a:t>
            </a:r>
            <a:r>
              <a:rPr lang="en-US" sz="2000" dirty="0" err="1"/>
              <a:t>biphosphate</a:t>
            </a:r>
            <a:r>
              <a:rPr lang="en-US" sz="2000" dirty="0"/>
              <a:t>), (phosphate), </a:t>
            </a:r>
            <a:r>
              <a:rPr lang="en-US" sz="2000" dirty="0" err="1"/>
              <a:t>sulphates</a:t>
            </a:r>
            <a:r>
              <a:rPr lang="en-US" sz="2000" dirty="0"/>
              <a:t>, </a:t>
            </a:r>
            <a:r>
              <a:rPr lang="en-US" sz="2000" dirty="0" err="1"/>
              <a:t>tartarates</a:t>
            </a:r>
            <a:r>
              <a:rPr lang="en-US" sz="2000" dirty="0"/>
              <a:t>, and</a:t>
            </a:r>
          </a:p>
          <a:p>
            <a:pPr marL="0" indent="0" algn="justLow" rtl="0">
              <a:lnSpc>
                <a:spcPct val="150000"/>
              </a:lnSpc>
              <a:buNone/>
            </a:pPr>
            <a:r>
              <a:rPr lang="en-US" sz="2000" dirty="0"/>
              <a:t>soluble magnesium salt</a:t>
            </a:r>
            <a:r>
              <a:rPr lang="en-US" sz="2000" dirty="0" smtClean="0"/>
              <a:t>.</a:t>
            </a:r>
            <a:endParaRPr lang="en-US" sz="2000" dirty="0"/>
          </a:p>
          <a:p>
            <a:pPr marL="0" indent="0" algn="justLow" rtl="0">
              <a:lnSpc>
                <a:spcPct val="150000"/>
              </a:lnSpc>
              <a:buNone/>
            </a:pPr>
            <a:r>
              <a:rPr lang="en-US" dirty="0"/>
              <a:t>Saline cathartics are water soluble and are taken with large quantities of water. This prevents excessive loss of water from body fluids and reduces nausea vomiting if a too hypertonic solution should reach the stomach. They act in the intestine and a full cathartic dose produces a water evacuation within 3-6 hrs. Because of their quick onset of action they are given early in the morning before breakfast. </a:t>
            </a:r>
          </a:p>
          <a:p>
            <a:pPr marL="0" indent="0" algn="justLow">
              <a:lnSpc>
                <a:spcPct val="150000"/>
              </a:lnSpc>
              <a:buNone/>
            </a:pPr>
            <a:endParaRPr lang="ar-IQ" sz="2000" dirty="0"/>
          </a:p>
        </p:txBody>
      </p:sp>
    </p:spTree>
    <p:extLst>
      <p:ext uri="{BB962C8B-B14F-4D97-AF65-F5344CB8AC3E}">
        <p14:creationId xmlns:p14="http://schemas.microsoft.com/office/powerpoint/2010/main" val="380275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5760640"/>
          </a:xfrm>
        </p:spPr>
        <p:txBody>
          <a:bodyPr/>
          <a:lstStyle/>
          <a:p>
            <a:pPr marL="0" indent="0" algn="justLow" rtl="0">
              <a:lnSpc>
                <a:spcPct val="150000"/>
              </a:lnSpc>
              <a:buNone/>
            </a:pPr>
            <a:r>
              <a:rPr lang="en-US" dirty="0"/>
              <a:t>They are used for bowel evacuation before radiological, endoscopic and surgical procedures  and also to expel parasite and toxic materials.  </a:t>
            </a:r>
          </a:p>
          <a:p>
            <a:pPr marL="0" indent="0" algn="justLow" rtl="0">
              <a:lnSpc>
                <a:spcPct val="150000"/>
              </a:lnSpc>
              <a:buNone/>
            </a:pPr>
            <a:r>
              <a:rPr lang="en-US" dirty="0"/>
              <a:t> </a:t>
            </a:r>
          </a:p>
          <a:p>
            <a:pPr marL="0" indent="0" algn="justLow" rtl="0">
              <a:lnSpc>
                <a:spcPct val="150000"/>
              </a:lnSpc>
              <a:buNone/>
            </a:pPr>
            <a:r>
              <a:rPr lang="en-US" dirty="0"/>
              <a:t>Small amounts of these drugs may be absorbed in the blood causing occasional toxicity. The absorption of magnesium may cause marked CNS depression while that of sodium worsens the existing congestive cardiac failure (CCF).</a:t>
            </a:r>
          </a:p>
          <a:p>
            <a:pPr marL="0" indent="0" algn="justLow">
              <a:lnSpc>
                <a:spcPct val="150000"/>
              </a:lnSpc>
              <a:buNone/>
            </a:pPr>
            <a:endParaRPr lang="ar-IQ" dirty="0"/>
          </a:p>
        </p:txBody>
      </p:sp>
    </p:spTree>
    <p:extLst>
      <p:ext uri="{BB962C8B-B14F-4D97-AF65-F5344CB8AC3E}">
        <p14:creationId xmlns:p14="http://schemas.microsoft.com/office/powerpoint/2010/main" val="42515681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Compounds used as</a:t>
            </a:r>
            <a:r>
              <a:rPr lang="en-US" sz="4400" dirty="0"/>
              <a:t> </a:t>
            </a:r>
            <a:r>
              <a:rPr lang="en-US" sz="4400" b="1" dirty="0"/>
              <a:t>Saline cathartics </a:t>
            </a:r>
            <a:r>
              <a:rPr lang="en-US" dirty="0"/>
              <a:t/>
            </a:r>
            <a:br>
              <a:rPr lang="en-US" dirty="0"/>
            </a:br>
            <a:endParaRPr lang="ar-IQ" dirty="0"/>
          </a:p>
        </p:txBody>
      </p:sp>
      <p:sp>
        <p:nvSpPr>
          <p:cNvPr id="3" name="Content Placeholder 2"/>
          <p:cNvSpPr>
            <a:spLocks noGrp="1"/>
          </p:cNvSpPr>
          <p:nvPr>
            <p:ph idx="1"/>
          </p:nvPr>
        </p:nvSpPr>
        <p:spPr>
          <a:xfrm>
            <a:off x="179512" y="1052736"/>
            <a:ext cx="8784976" cy="5424264"/>
          </a:xfrm>
        </p:spPr>
        <p:txBody>
          <a:bodyPr>
            <a:normAutofit fontScale="92500"/>
          </a:bodyPr>
          <a:lstStyle/>
          <a:p>
            <a:pPr marL="0" indent="0" algn="justLow" rtl="0">
              <a:lnSpc>
                <a:spcPct val="150000"/>
              </a:lnSpc>
              <a:buNone/>
            </a:pPr>
            <a:r>
              <a:rPr lang="en-US" b="1" dirty="0"/>
              <a:t>i)Sodium Acid Phosphate </a:t>
            </a:r>
            <a:r>
              <a:rPr lang="en-US" dirty="0"/>
              <a:t>(sodium </a:t>
            </a:r>
            <a:r>
              <a:rPr lang="en-US" dirty="0" err="1"/>
              <a:t>biphosphate</a:t>
            </a:r>
            <a:r>
              <a:rPr lang="en-US" dirty="0"/>
              <a:t>) </a:t>
            </a:r>
          </a:p>
          <a:p>
            <a:pPr marL="0" indent="0" algn="justLow" rtl="0">
              <a:lnSpc>
                <a:spcPct val="150000"/>
              </a:lnSpc>
              <a:buNone/>
            </a:pPr>
            <a:r>
              <a:rPr lang="en-US" dirty="0"/>
              <a:t>   M.W. = 156.01</a:t>
            </a:r>
          </a:p>
          <a:p>
            <a:pPr marL="0" indent="0" algn="justLow" rtl="0">
              <a:lnSpc>
                <a:spcPct val="150000"/>
              </a:lnSpc>
              <a:buNone/>
            </a:pPr>
            <a:r>
              <a:rPr lang="en-US" b="1" dirty="0"/>
              <a:t>Properties:</a:t>
            </a:r>
            <a:r>
              <a:rPr lang="en-US" dirty="0"/>
              <a:t> Colorless, odorless, crystalline powder with saline acidic taste. Freely soluble in</a:t>
            </a:r>
          </a:p>
          <a:p>
            <a:pPr marL="0" indent="0" algn="justLow" rtl="0">
              <a:lnSpc>
                <a:spcPct val="150000"/>
              </a:lnSpc>
              <a:buNone/>
            </a:pPr>
            <a:r>
              <a:rPr lang="en-US" dirty="0"/>
              <a:t>water and practically in soluble in alcohol. Slightly deliquescent.</a:t>
            </a:r>
          </a:p>
          <a:p>
            <a:pPr marL="0" indent="0" algn="justLow" rtl="0">
              <a:lnSpc>
                <a:spcPct val="150000"/>
              </a:lnSpc>
              <a:buNone/>
            </a:pPr>
            <a:r>
              <a:rPr lang="en-US" dirty="0"/>
              <a:t> </a:t>
            </a:r>
          </a:p>
          <a:p>
            <a:pPr marL="0" indent="0" algn="justLow" rtl="0">
              <a:lnSpc>
                <a:spcPct val="150000"/>
              </a:lnSpc>
              <a:buNone/>
            </a:pPr>
            <a:r>
              <a:rPr lang="en-US" b="1" dirty="0"/>
              <a:t>Use: </a:t>
            </a:r>
            <a:r>
              <a:rPr lang="en-US" dirty="0"/>
              <a:t>It is used as saline cathartic and as buffer in pharmaceutical preparations. As urinary acidifier, source of phosphorous. </a:t>
            </a:r>
          </a:p>
          <a:p>
            <a:pPr marL="0" indent="0" algn="justLow">
              <a:lnSpc>
                <a:spcPct val="150000"/>
              </a:lnSpc>
              <a:buNone/>
            </a:pPr>
            <a:endParaRPr lang="ar-IQ" dirty="0"/>
          </a:p>
        </p:txBody>
      </p:sp>
    </p:spTree>
    <p:extLst>
      <p:ext uri="{BB962C8B-B14F-4D97-AF65-F5344CB8AC3E}">
        <p14:creationId xmlns:p14="http://schemas.microsoft.com/office/powerpoint/2010/main" val="413738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640960" cy="5928320"/>
          </a:xfrm>
        </p:spPr>
        <p:txBody>
          <a:bodyPr>
            <a:normAutofit fontScale="92500" lnSpcReduction="20000"/>
          </a:bodyPr>
          <a:lstStyle/>
          <a:p>
            <a:pPr marL="0" indent="0" algn="justLow" rtl="0">
              <a:lnSpc>
                <a:spcPct val="150000"/>
              </a:lnSpc>
              <a:buNone/>
            </a:pPr>
            <a:r>
              <a:rPr lang="en-US" b="1" dirty="0"/>
              <a:t>ii)Disodium Hydrogen Phosphate</a:t>
            </a:r>
            <a:endParaRPr lang="en-US" dirty="0"/>
          </a:p>
          <a:p>
            <a:pPr marL="0" indent="0" algn="justLow" rtl="0">
              <a:lnSpc>
                <a:spcPct val="150000"/>
              </a:lnSpc>
              <a:buNone/>
            </a:pPr>
            <a:r>
              <a:rPr lang="en-US" dirty="0"/>
              <a:t>(phosphor soda) </a:t>
            </a:r>
          </a:p>
          <a:p>
            <a:pPr marL="0" indent="0" algn="justLow" rtl="0">
              <a:lnSpc>
                <a:spcPct val="150000"/>
              </a:lnSpc>
              <a:buNone/>
            </a:pPr>
            <a:r>
              <a:rPr lang="en-US" dirty="0"/>
              <a:t>M.W. =  358.14</a:t>
            </a:r>
          </a:p>
          <a:p>
            <a:pPr marL="0" indent="0" algn="justLow" rtl="0">
              <a:lnSpc>
                <a:spcPct val="150000"/>
              </a:lnSpc>
              <a:buNone/>
            </a:pPr>
            <a:r>
              <a:rPr lang="en-US" b="1" dirty="0"/>
              <a:t>Use: </a:t>
            </a:r>
            <a:r>
              <a:rPr lang="en-US" dirty="0"/>
              <a:t>Widely used as saline cathartic. Orally as </a:t>
            </a:r>
            <a:r>
              <a:rPr lang="en-US" dirty="0" err="1"/>
              <a:t>antihypercalcemic</a:t>
            </a:r>
            <a:r>
              <a:rPr lang="en-US" dirty="0"/>
              <a:t> It is a pharmaceutical aid used as buffering agent.</a:t>
            </a:r>
          </a:p>
          <a:p>
            <a:pPr marL="0" indent="0" algn="justLow" rtl="0">
              <a:lnSpc>
                <a:spcPct val="150000"/>
              </a:lnSpc>
              <a:buNone/>
            </a:pPr>
            <a:r>
              <a:rPr lang="en-US" dirty="0"/>
              <a:t> </a:t>
            </a:r>
          </a:p>
          <a:p>
            <a:pPr marL="0" indent="0" algn="justLow" rtl="0">
              <a:lnSpc>
                <a:spcPct val="150000"/>
              </a:lnSpc>
              <a:buNone/>
            </a:pPr>
            <a:r>
              <a:rPr lang="en-US" b="1" dirty="0"/>
              <a:t>(iii) Sodium Potassium </a:t>
            </a:r>
            <a:r>
              <a:rPr lang="en-US" b="1" dirty="0" err="1"/>
              <a:t>Tartarate</a:t>
            </a:r>
            <a:r>
              <a:rPr lang="en-US" b="1" dirty="0"/>
              <a:t>  </a:t>
            </a:r>
            <a:endParaRPr lang="en-US" dirty="0"/>
          </a:p>
          <a:p>
            <a:pPr marL="0" indent="0" algn="justLow" rtl="0">
              <a:lnSpc>
                <a:spcPct val="150000"/>
              </a:lnSpc>
              <a:buNone/>
            </a:pPr>
            <a:r>
              <a:rPr lang="en-US" i="1" dirty="0"/>
              <a:t>  M.W. = 282.22 	</a:t>
            </a:r>
            <a:endParaRPr lang="en-US" dirty="0"/>
          </a:p>
          <a:p>
            <a:pPr marL="0" indent="0" algn="justLow" rtl="0">
              <a:lnSpc>
                <a:spcPct val="150000"/>
              </a:lnSpc>
              <a:buNone/>
            </a:pPr>
            <a:r>
              <a:rPr lang="en-US" b="1" dirty="0"/>
              <a:t>Uses: </a:t>
            </a:r>
            <a:r>
              <a:rPr lang="en-US" dirty="0"/>
              <a:t>It is used as laxative, food additive, as stabilizer in cheese and meet products. </a:t>
            </a:r>
          </a:p>
          <a:p>
            <a:pPr marL="0" indent="0" algn="justLow">
              <a:lnSpc>
                <a:spcPct val="150000"/>
              </a:lnSpc>
              <a:buNone/>
            </a:pPr>
            <a:endParaRPr lang="ar-IQ" dirty="0"/>
          </a:p>
        </p:txBody>
      </p:sp>
    </p:spTree>
    <p:extLst>
      <p:ext uri="{BB962C8B-B14F-4D97-AF65-F5344CB8AC3E}">
        <p14:creationId xmlns:p14="http://schemas.microsoft.com/office/powerpoint/2010/main" val="5433229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435280" cy="5784304"/>
          </a:xfrm>
        </p:spPr>
        <p:txBody>
          <a:bodyPr>
            <a:normAutofit fontScale="92500" lnSpcReduction="10000"/>
          </a:bodyPr>
          <a:lstStyle/>
          <a:p>
            <a:pPr marL="0" indent="0" algn="justLow" rtl="0">
              <a:lnSpc>
                <a:spcPct val="150000"/>
              </a:lnSpc>
              <a:buNone/>
            </a:pPr>
            <a:r>
              <a:rPr lang="en-US" b="1" dirty="0"/>
              <a:t>(iv) Magnesium </a:t>
            </a:r>
            <a:r>
              <a:rPr lang="en-US" b="1" dirty="0" err="1"/>
              <a:t>Sulphate</a:t>
            </a:r>
            <a:r>
              <a:rPr lang="en-US" b="1" dirty="0"/>
              <a:t> </a:t>
            </a:r>
            <a:endParaRPr lang="en-US" dirty="0"/>
          </a:p>
          <a:p>
            <a:pPr marL="0" indent="0" algn="justLow" rtl="0">
              <a:lnSpc>
                <a:spcPct val="150000"/>
              </a:lnSpc>
              <a:buNone/>
            </a:pPr>
            <a:r>
              <a:rPr lang="en-US" dirty="0"/>
              <a:t>  M.W. = 246.47 </a:t>
            </a:r>
          </a:p>
          <a:p>
            <a:pPr marL="0" indent="0" algn="justLow" rtl="0">
              <a:lnSpc>
                <a:spcPct val="150000"/>
              </a:lnSpc>
              <a:buNone/>
            </a:pPr>
            <a:r>
              <a:rPr lang="en-US" b="1" dirty="0"/>
              <a:t>Uses: </a:t>
            </a:r>
            <a:r>
              <a:rPr lang="en-US" dirty="0"/>
              <a:t>It is used as osmotic laxative, in treatment of electrolyte deficiency, in wet dressing in boils, in treatment of </a:t>
            </a:r>
            <a:r>
              <a:rPr lang="en-US" dirty="0" err="1"/>
              <a:t>cholecystitis</a:t>
            </a:r>
            <a:r>
              <a:rPr lang="en-US" dirty="0"/>
              <a:t>, sea sickness, hypertension etc. </a:t>
            </a:r>
          </a:p>
          <a:p>
            <a:pPr marL="0" indent="0" algn="justLow" rtl="0">
              <a:lnSpc>
                <a:spcPct val="150000"/>
              </a:lnSpc>
              <a:buNone/>
            </a:pPr>
            <a:r>
              <a:rPr lang="en-US" dirty="0"/>
              <a:t> </a:t>
            </a:r>
          </a:p>
          <a:p>
            <a:pPr marL="0" indent="0" algn="justLow" rtl="0">
              <a:lnSpc>
                <a:spcPct val="150000"/>
              </a:lnSpc>
              <a:buNone/>
            </a:pPr>
            <a:r>
              <a:rPr lang="en-US" b="1" dirty="0"/>
              <a:t> (v)Calomel</a:t>
            </a:r>
            <a:endParaRPr lang="en-US" dirty="0"/>
          </a:p>
          <a:p>
            <a:pPr marL="0" indent="0" algn="justLow" rtl="0">
              <a:lnSpc>
                <a:spcPct val="150000"/>
              </a:lnSpc>
              <a:buNone/>
            </a:pPr>
            <a:r>
              <a:rPr lang="en-US" dirty="0" err="1"/>
              <a:t>HgCl</a:t>
            </a:r>
            <a:r>
              <a:rPr lang="en-US" dirty="0"/>
              <a:t>    M.W. =  236.1 </a:t>
            </a:r>
          </a:p>
          <a:p>
            <a:pPr marL="0" indent="0" algn="justLow" rtl="0">
              <a:lnSpc>
                <a:spcPct val="150000"/>
              </a:lnSpc>
              <a:buNone/>
            </a:pPr>
            <a:r>
              <a:rPr lang="en-US" b="1" dirty="0"/>
              <a:t>Uses: </a:t>
            </a:r>
            <a:r>
              <a:rPr lang="en-US" dirty="0"/>
              <a:t>It is used as cathartic. </a:t>
            </a:r>
          </a:p>
          <a:p>
            <a:pPr marL="0" indent="0" algn="justLow">
              <a:lnSpc>
                <a:spcPct val="150000"/>
              </a:lnSpc>
              <a:buNone/>
            </a:pPr>
            <a:r>
              <a:rPr lang="ar-IQ" dirty="0"/>
              <a:t> </a:t>
            </a:r>
            <a:endParaRPr lang="en-US" dirty="0"/>
          </a:p>
          <a:p>
            <a:endParaRPr lang="ar-IQ" dirty="0"/>
          </a:p>
        </p:txBody>
      </p:sp>
    </p:spTree>
    <p:extLst>
      <p:ext uri="{BB962C8B-B14F-4D97-AF65-F5344CB8AC3E}">
        <p14:creationId xmlns:p14="http://schemas.microsoft.com/office/powerpoint/2010/main" val="2994778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lnSpc>
                <a:spcPct val="150000"/>
              </a:lnSpc>
            </a:pPr>
            <a:r>
              <a:rPr lang="en-US" dirty="0"/>
              <a:t>The cause of </a:t>
            </a:r>
            <a:r>
              <a:rPr lang="en-US" dirty="0" err="1"/>
              <a:t>achlorhydria</a:t>
            </a:r>
            <a:r>
              <a:rPr lang="en-US" dirty="0"/>
              <a:t> in first case may be subtotal </a:t>
            </a:r>
            <a:r>
              <a:rPr lang="en-US" dirty="0" err="1"/>
              <a:t>gastrectomy</a:t>
            </a:r>
            <a:r>
              <a:rPr lang="en-US" dirty="0"/>
              <a:t>, atrophic gastritis, carcinoma, gastric polyp </a:t>
            </a:r>
            <a:r>
              <a:rPr lang="en-US" dirty="0" err="1"/>
              <a:t>etc</a:t>
            </a:r>
            <a:r>
              <a:rPr lang="en-US" dirty="0"/>
              <a:t> while in later case it may be chronic nephritis,  tuberculosis, hyperthyroidism, chronic alcoholism, </a:t>
            </a:r>
            <a:r>
              <a:rPr lang="en-US" dirty="0" err="1"/>
              <a:t>sprue</a:t>
            </a:r>
            <a:r>
              <a:rPr lang="en-US" dirty="0"/>
              <a:t>, pellagra etc. The symptoms vary with associated disease but they generally include mild </a:t>
            </a:r>
            <a:r>
              <a:rPr lang="en-US" dirty="0" err="1"/>
              <a:t>diarrhoea</a:t>
            </a:r>
            <a:r>
              <a:rPr lang="en-US" dirty="0"/>
              <a:t> or frequent bowl movement, </a:t>
            </a:r>
            <a:r>
              <a:rPr lang="en-US" dirty="0" err="1"/>
              <a:t>epigastric</a:t>
            </a:r>
            <a:r>
              <a:rPr lang="en-US" dirty="0"/>
              <a:t> pain and sensitivity to spicy food.</a:t>
            </a:r>
          </a:p>
          <a:p>
            <a:pPr marL="0" indent="0" algn="just">
              <a:lnSpc>
                <a:spcPct val="150000"/>
              </a:lnSpc>
              <a:buNone/>
            </a:pPr>
            <a:endParaRPr lang="ar-IQ" dirty="0"/>
          </a:p>
        </p:txBody>
      </p:sp>
    </p:spTree>
    <p:extLst>
      <p:ext uri="{BB962C8B-B14F-4D97-AF65-F5344CB8AC3E}">
        <p14:creationId xmlns:p14="http://schemas.microsoft.com/office/powerpoint/2010/main" val="4254914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96752"/>
            <a:ext cx="8229600" cy="1152128"/>
          </a:xfrm>
        </p:spPr>
        <p:txBody>
          <a:bodyPr>
            <a:noAutofit/>
          </a:bodyPr>
          <a:lstStyle/>
          <a:p>
            <a:r>
              <a:rPr lang="en-US" sz="3200" dirty="0" err="1"/>
              <a:t>Achlorhydria</a:t>
            </a:r>
            <a:r>
              <a:rPr lang="en-US" sz="3200" dirty="0"/>
              <a:t> can be treated by various acidifying agents like ammonium chloride, dilute </a:t>
            </a:r>
            <a:r>
              <a:rPr lang="en-US" sz="3200" dirty="0" err="1"/>
              <a:t>HCl</a:t>
            </a:r>
            <a:r>
              <a:rPr lang="en-US" sz="3200" dirty="0"/>
              <a:t>, Calcium chloride etc.</a:t>
            </a:r>
            <a:br>
              <a:rPr lang="en-US" sz="3200" dirty="0"/>
            </a:br>
            <a:endParaRPr lang="ar-IQ" sz="3200" dirty="0"/>
          </a:p>
        </p:txBody>
      </p:sp>
      <p:sp>
        <p:nvSpPr>
          <p:cNvPr id="3" name="Content Placeholder 2"/>
          <p:cNvSpPr>
            <a:spLocks noGrp="1"/>
          </p:cNvSpPr>
          <p:nvPr>
            <p:ph idx="1"/>
          </p:nvPr>
        </p:nvSpPr>
        <p:spPr>
          <a:xfrm>
            <a:off x="457200" y="1844824"/>
            <a:ext cx="8229600" cy="4632176"/>
          </a:xfrm>
        </p:spPr>
        <p:txBody>
          <a:bodyPr>
            <a:normAutofit fontScale="92500" lnSpcReduction="10000"/>
          </a:bodyPr>
          <a:lstStyle/>
          <a:p>
            <a:pPr marL="0" indent="0" algn="l" rtl="0">
              <a:lnSpc>
                <a:spcPct val="150000"/>
              </a:lnSpc>
              <a:buNone/>
            </a:pPr>
            <a:r>
              <a:rPr lang="en-US" b="1" dirty="0"/>
              <a:t>Dilute Hydrochloric Acid</a:t>
            </a:r>
            <a:r>
              <a:rPr lang="en-US" dirty="0"/>
              <a:t>       </a:t>
            </a:r>
          </a:p>
          <a:p>
            <a:pPr marL="0" indent="0" algn="l" rtl="0">
              <a:lnSpc>
                <a:spcPct val="150000"/>
              </a:lnSpc>
              <a:buNone/>
            </a:pPr>
            <a:r>
              <a:rPr lang="en-US" dirty="0"/>
              <a:t>       </a:t>
            </a:r>
            <a:r>
              <a:rPr lang="en-US" dirty="0" err="1"/>
              <a:t>HCl</a:t>
            </a:r>
            <a:r>
              <a:rPr lang="en-US" dirty="0"/>
              <a:t>                       M.W </a:t>
            </a:r>
            <a:r>
              <a:rPr lang="en-US" dirty="0" smtClean="0"/>
              <a:t>36.5</a:t>
            </a:r>
            <a:endParaRPr lang="en-US" dirty="0"/>
          </a:p>
          <a:p>
            <a:pPr marL="0" indent="0" algn="l" rtl="0">
              <a:lnSpc>
                <a:spcPct val="150000"/>
              </a:lnSpc>
              <a:buNone/>
            </a:pPr>
            <a:r>
              <a:rPr lang="en-US" dirty="0"/>
              <a:t>The acid should be diluted with 25-50 volumes with water or juice and sipped through a glass tube to prevent reaction upon dental enamel. It is taken during or after meals given in conjunction with iron therapy in hyper chromic anemia</a:t>
            </a:r>
            <a:r>
              <a:rPr lang="en-US" dirty="0" smtClean="0"/>
              <a:t>.</a:t>
            </a:r>
          </a:p>
          <a:p>
            <a:pPr marL="0" indent="0" algn="l" rtl="0">
              <a:lnSpc>
                <a:spcPct val="150000"/>
              </a:lnSpc>
              <a:buNone/>
            </a:pPr>
            <a:r>
              <a:rPr lang="en-US" b="1" dirty="0"/>
              <a:t>Preparation: </a:t>
            </a:r>
            <a:r>
              <a:rPr lang="en-US" dirty="0"/>
              <a:t>It is prepared by mixing 274gm of </a:t>
            </a:r>
            <a:r>
              <a:rPr lang="en-US" dirty="0" err="1"/>
              <a:t>HCl</a:t>
            </a:r>
            <a:r>
              <a:rPr lang="en-US" dirty="0"/>
              <a:t> and 726 </a:t>
            </a:r>
            <a:r>
              <a:rPr lang="en-US" dirty="0" err="1"/>
              <a:t>gm</a:t>
            </a:r>
            <a:r>
              <a:rPr lang="en-US" dirty="0"/>
              <a:t> of purified water. </a:t>
            </a:r>
          </a:p>
          <a:p>
            <a:pPr marL="0" indent="0" algn="l" rtl="0">
              <a:lnSpc>
                <a:spcPct val="150000"/>
              </a:lnSpc>
              <a:buNone/>
            </a:pPr>
            <a:endParaRPr lang="en-US" dirty="0"/>
          </a:p>
          <a:p>
            <a:pPr marL="0" indent="0" algn="l">
              <a:lnSpc>
                <a:spcPct val="150000"/>
              </a:lnSpc>
              <a:buNone/>
            </a:pPr>
            <a:endParaRPr lang="ar-IQ" dirty="0"/>
          </a:p>
        </p:txBody>
      </p:sp>
    </p:spTree>
    <p:extLst>
      <p:ext uri="{BB962C8B-B14F-4D97-AF65-F5344CB8AC3E}">
        <p14:creationId xmlns:p14="http://schemas.microsoft.com/office/powerpoint/2010/main" val="1046677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Antacids</a:t>
            </a:r>
            <a:r>
              <a:rPr lang="en-US" dirty="0"/>
              <a:t/>
            </a:r>
            <a:br>
              <a:rPr lang="en-US" dirty="0"/>
            </a:br>
            <a:endParaRPr lang="ar-IQ" dirty="0"/>
          </a:p>
        </p:txBody>
      </p:sp>
      <p:sp>
        <p:nvSpPr>
          <p:cNvPr id="3" name="Content Placeholder 2"/>
          <p:cNvSpPr>
            <a:spLocks noGrp="1"/>
          </p:cNvSpPr>
          <p:nvPr>
            <p:ph idx="1"/>
          </p:nvPr>
        </p:nvSpPr>
        <p:spPr>
          <a:xfrm>
            <a:off x="457200" y="1124744"/>
            <a:ext cx="8229600" cy="5352256"/>
          </a:xfrm>
        </p:spPr>
        <p:txBody>
          <a:bodyPr>
            <a:normAutofit lnSpcReduction="10000"/>
          </a:bodyPr>
          <a:lstStyle/>
          <a:p>
            <a:pPr marL="0" indent="0" algn="just" rtl="0">
              <a:lnSpc>
                <a:spcPct val="150000"/>
              </a:lnSpc>
              <a:buNone/>
            </a:pPr>
            <a:r>
              <a:rPr lang="en-US" sz="2600" dirty="0"/>
              <a:t>Antacids are the substances which reduce gastric acidity resulting in an increase in the pH of stomach and duodenum. Gastric acidity occurs due to excessive secretion of </a:t>
            </a:r>
            <a:r>
              <a:rPr lang="en-US" sz="2600" dirty="0" err="1"/>
              <a:t>HCl</a:t>
            </a:r>
            <a:r>
              <a:rPr lang="en-US" sz="2600" dirty="0"/>
              <a:t> in stomach due to various reasons. </a:t>
            </a:r>
          </a:p>
          <a:p>
            <a:pPr marL="0" indent="0" algn="just" rtl="0">
              <a:lnSpc>
                <a:spcPct val="150000"/>
              </a:lnSpc>
              <a:buNone/>
            </a:pPr>
            <a:r>
              <a:rPr lang="en-US" sz="2600" dirty="0"/>
              <a:t> </a:t>
            </a:r>
          </a:p>
          <a:p>
            <a:pPr marL="0" indent="0" algn="just" rtl="0">
              <a:lnSpc>
                <a:spcPct val="150000"/>
              </a:lnSpc>
              <a:buNone/>
            </a:pPr>
            <a:r>
              <a:rPr lang="en-US" sz="2600" dirty="0"/>
              <a:t>The pH of the stomach is 1.5- 2.5 when empty and raises to 5-6 when food is ingested. Low pH is due to the presence of endogenous </a:t>
            </a:r>
            <a:r>
              <a:rPr lang="en-US" sz="2600" dirty="0" err="1"/>
              <a:t>HCl</a:t>
            </a:r>
            <a:r>
              <a:rPr lang="en-US" sz="2600" dirty="0"/>
              <a:t>, which is always present under physiological conditions. </a:t>
            </a:r>
            <a:endParaRPr lang="ar-IQ" dirty="0"/>
          </a:p>
        </p:txBody>
      </p:sp>
    </p:spTree>
    <p:extLst>
      <p:ext uri="{BB962C8B-B14F-4D97-AF65-F5344CB8AC3E}">
        <p14:creationId xmlns:p14="http://schemas.microsoft.com/office/powerpoint/2010/main" val="340992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1440160"/>
          </a:xfrm>
        </p:spPr>
        <p:txBody>
          <a:bodyPr>
            <a:noAutofit/>
          </a:bodyPr>
          <a:lstStyle/>
          <a:p>
            <a:r>
              <a:rPr lang="en-US" sz="3600" dirty="0"/>
              <a:t>When hyperacidity occurs the result can range from:  </a:t>
            </a:r>
            <a:br>
              <a:rPr lang="en-US" sz="3600" dirty="0"/>
            </a:br>
            <a:endParaRPr lang="ar-IQ" sz="3600" dirty="0"/>
          </a:p>
        </p:txBody>
      </p:sp>
      <p:sp>
        <p:nvSpPr>
          <p:cNvPr id="3" name="Content Placeholder 2"/>
          <p:cNvSpPr>
            <a:spLocks noGrp="1"/>
          </p:cNvSpPr>
          <p:nvPr>
            <p:ph idx="1"/>
          </p:nvPr>
        </p:nvSpPr>
        <p:spPr/>
        <p:txBody>
          <a:bodyPr>
            <a:normAutofit fontScale="92500" lnSpcReduction="20000"/>
          </a:bodyPr>
          <a:lstStyle/>
          <a:p>
            <a:pPr marL="0" indent="0" algn="just" rtl="0">
              <a:lnSpc>
                <a:spcPct val="150000"/>
              </a:lnSpc>
              <a:buNone/>
            </a:pPr>
            <a:r>
              <a:rPr lang="en-US" dirty="0"/>
              <a:t>1) gastritis (a general inflammation of gastric mucosa) </a:t>
            </a:r>
          </a:p>
          <a:p>
            <a:pPr marL="0" indent="0" algn="just" rtl="0">
              <a:lnSpc>
                <a:spcPct val="150000"/>
              </a:lnSpc>
              <a:buNone/>
            </a:pPr>
            <a:r>
              <a:rPr lang="en-US" dirty="0"/>
              <a:t>2) peptic ulcer or </a:t>
            </a:r>
            <a:r>
              <a:rPr lang="en-US" dirty="0" err="1"/>
              <a:t>oesophageal</a:t>
            </a:r>
            <a:r>
              <a:rPr lang="en-US" dirty="0"/>
              <a:t> ulcer ( lower end of </a:t>
            </a:r>
            <a:r>
              <a:rPr lang="en-US" dirty="0" err="1"/>
              <a:t>oesophagus</a:t>
            </a:r>
            <a:r>
              <a:rPr lang="en-US" dirty="0"/>
              <a:t>)</a:t>
            </a:r>
          </a:p>
          <a:p>
            <a:pPr marL="0" indent="0" algn="just" rtl="0">
              <a:lnSpc>
                <a:spcPct val="150000"/>
              </a:lnSpc>
              <a:buNone/>
            </a:pPr>
            <a:r>
              <a:rPr lang="en-US" dirty="0"/>
              <a:t>3) gastric ulcer (stomach)</a:t>
            </a:r>
          </a:p>
          <a:p>
            <a:pPr marL="0" indent="0" algn="just" rtl="0">
              <a:lnSpc>
                <a:spcPct val="150000"/>
              </a:lnSpc>
              <a:buNone/>
            </a:pPr>
            <a:r>
              <a:rPr lang="en-US" dirty="0"/>
              <a:t>4) duodenum ulcers </a:t>
            </a:r>
          </a:p>
          <a:p>
            <a:pPr marL="0" indent="0" algn="just" rtl="0">
              <a:lnSpc>
                <a:spcPct val="150000"/>
              </a:lnSpc>
              <a:buNone/>
            </a:pPr>
            <a:r>
              <a:rPr lang="en-US" dirty="0"/>
              <a:t>Peptic ulcers occur due to defective </a:t>
            </a:r>
            <a:r>
              <a:rPr lang="en-US" dirty="0" err="1"/>
              <a:t>oesophageal</a:t>
            </a:r>
            <a:r>
              <a:rPr lang="en-US" dirty="0"/>
              <a:t> </a:t>
            </a:r>
            <a:r>
              <a:rPr lang="en-US" dirty="0" err="1"/>
              <a:t>sphinter</a:t>
            </a:r>
            <a:r>
              <a:rPr lang="en-US" dirty="0"/>
              <a:t> as in hiatal hernia. Gastric ulcers occur in lesser curvature and are found in first portion of duodenum.</a:t>
            </a:r>
          </a:p>
          <a:p>
            <a:pPr marL="0" indent="0" algn="just">
              <a:lnSpc>
                <a:spcPct val="150000"/>
              </a:lnSpc>
              <a:buNone/>
            </a:pPr>
            <a:endParaRPr lang="ar-IQ" dirty="0"/>
          </a:p>
        </p:txBody>
      </p:sp>
    </p:spTree>
    <p:extLst>
      <p:ext uri="{BB962C8B-B14F-4D97-AF65-F5344CB8AC3E}">
        <p14:creationId xmlns:p14="http://schemas.microsoft.com/office/powerpoint/2010/main" val="348516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5184576"/>
          </a:xfrm>
        </p:spPr>
        <p:txBody>
          <a:bodyPr>
            <a:normAutofit fontScale="77500" lnSpcReduction="20000"/>
          </a:bodyPr>
          <a:lstStyle/>
          <a:p>
            <a:pPr marL="0" indent="0" algn="just" rtl="0">
              <a:lnSpc>
                <a:spcPct val="150000"/>
              </a:lnSpc>
              <a:buNone/>
            </a:pPr>
            <a:r>
              <a:rPr lang="en-US" sz="3100" dirty="0"/>
              <a:t>Symptoms include uncomfortable feeling from over eating, heart burn, growing hungry between </a:t>
            </a:r>
            <a:r>
              <a:rPr lang="en-US" sz="3100" dirty="0" err="1"/>
              <a:t>meals.Complications</a:t>
            </a:r>
            <a:r>
              <a:rPr lang="en-US" sz="3100" dirty="0"/>
              <a:t> involved are hemorrhage (being more common with duodenal ulcers), perforation. Depending upon the severity and location of an ulcer treatment will range from diet and antacids and /or anticholinergic therapy to complete bed rest to surgery.</a:t>
            </a:r>
          </a:p>
          <a:p>
            <a:pPr marL="0" indent="0" algn="just" rtl="0">
              <a:lnSpc>
                <a:spcPct val="150000"/>
              </a:lnSpc>
              <a:buNone/>
            </a:pPr>
            <a:r>
              <a:rPr lang="en-US" sz="3100" dirty="0"/>
              <a:t>Small meals after short interval help in reducing acidity, stimulants of gastric acid must be avoided like coffee, alcohol, spicy food, oil or fried food.</a:t>
            </a:r>
          </a:p>
          <a:p>
            <a:pPr marL="0" indent="0" algn="just">
              <a:lnSpc>
                <a:spcPct val="150000"/>
              </a:lnSpc>
              <a:buNone/>
            </a:pPr>
            <a:endParaRPr lang="ar-IQ" dirty="0"/>
          </a:p>
        </p:txBody>
      </p:sp>
    </p:spTree>
    <p:extLst>
      <p:ext uri="{BB962C8B-B14F-4D97-AF65-F5344CB8AC3E}">
        <p14:creationId xmlns:p14="http://schemas.microsoft.com/office/powerpoint/2010/main" val="248427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Antacid therapy:</a:t>
            </a:r>
            <a:r>
              <a:rPr lang="en-US" dirty="0"/>
              <a:t/>
            </a:r>
            <a:br>
              <a:rPr lang="en-US" dirty="0"/>
            </a:br>
            <a:endParaRPr lang="ar-IQ" dirty="0"/>
          </a:p>
        </p:txBody>
      </p:sp>
      <p:sp>
        <p:nvSpPr>
          <p:cNvPr id="3" name="Content Placeholder 2"/>
          <p:cNvSpPr>
            <a:spLocks noGrp="1"/>
          </p:cNvSpPr>
          <p:nvPr>
            <p:ph idx="1"/>
          </p:nvPr>
        </p:nvSpPr>
        <p:spPr>
          <a:xfrm>
            <a:off x="457200" y="1124744"/>
            <a:ext cx="8229600" cy="5352256"/>
          </a:xfrm>
        </p:spPr>
        <p:txBody>
          <a:bodyPr>
            <a:normAutofit fontScale="92500" lnSpcReduction="20000"/>
          </a:bodyPr>
          <a:lstStyle/>
          <a:p>
            <a:pPr marL="0" indent="0" algn="l">
              <a:lnSpc>
                <a:spcPct val="150000"/>
              </a:lnSpc>
              <a:buNone/>
            </a:pPr>
            <a:r>
              <a:rPr lang="en-US" sz="2600" dirty="0"/>
              <a:t>Antacids are alkaline bases used to neutralize the excess gastric </a:t>
            </a:r>
            <a:r>
              <a:rPr lang="en-US" sz="2600" dirty="0" err="1"/>
              <a:t>HCl</a:t>
            </a:r>
            <a:r>
              <a:rPr lang="en-US" sz="2600" dirty="0"/>
              <a:t> associated with gastritis or peptic ulcer. Since gastric </a:t>
            </a:r>
            <a:r>
              <a:rPr lang="en-US" sz="2600" dirty="0" err="1"/>
              <a:t>HCl</a:t>
            </a:r>
            <a:r>
              <a:rPr lang="en-US" sz="2600" dirty="0"/>
              <a:t> secretion is continuous, so is the administration of </a:t>
            </a:r>
            <a:r>
              <a:rPr lang="en-US" sz="2600" dirty="0" smtClean="0"/>
              <a:t>antacids.</a:t>
            </a:r>
            <a:endParaRPr lang="en-US" sz="2600" dirty="0"/>
          </a:p>
          <a:p>
            <a:pPr marL="0" indent="0" algn="just" rtl="0">
              <a:lnSpc>
                <a:spcPct val="150000"/>
              </a:lnSpc>
              <a:buNone/>
            </a:pPr>
            <a:r>
              <a:rPr lang="en-US" b="1" dirty="0">
                <a:solidFill>
                  <a:srgbClr val="FF0000"/>
                </a:solidFill>
              </a:rPr>
              <a:t>Role of antacids: </a:t>
            </a:r>
            <a:endParaRPr lang="en-US" dirty="0">
              <a:solidFill>
                <a:srgbClr val="FF0000"/>
              </a:solidFill>
            </a:endParaRPr>
          </a:p>
          <a:p>
            <a:pPr marL="0" indent="0" algn="just" rtl="0">
              <a:lnSpc>
                <a:spcPct val="150000"/>
              </a:lnSpc>
              <a:buNone/>
            </a:pPr>
            <a:r>
              <a:rPr lang="en-US" sz="2600" dirty="0"/>
              <a:t>1) Primarily in pain relief</a:t>
            </a:r>
          </a:p>
          <a:p>
            <a:pPr marL="0" indent="0" algn="just" rtl="0">
              <a:lnSpc>
                <a:spcPct val="150000"/>
              </a:lnSpc>
              <a:buNone/>
            </a:pPr>
            <a:r>
              <a:rPr lang="en-US" sz="2600" dirty="0"/>
              <a:t>2) Higher doses given continuously can promote ulcer healing</a:t>
            </a:r>
          </a:p>
          <a:p>
            <a:pPr marL="0" indent="0" algn="just" rtl="0">
              <a:lnSpc>
                <a:spcPct val="150000"/>
              </a:lnSpc>
              <a:buNone/>
            </a:pPr>
            <a:r>
              <a:rPr lang="en-US" sz="2600" dirty="0"/>
              <a:t>3) Superior to H2 blockers in bleeding peptic ulcers </a:t>
            </a:r>
          </a:p>
          <a:p>
            <a:pPr rtl="0"/>
            <a:r>
              <a:rPr lang="en-US" b="1" dirty="0"/>
              <a:t> </a:t>
            </a:r>
            <a:endParaRPr lang="en-US" dirty="0"/>
          </a:p>
          <a:p>
            <a:endParaRPr lang="ar-IQ" dirty="0"/>
          </a:p>
        </p:txBody>
      </p:sp>
    </p:spTree>
    <p:extLst>
      <p:ext uri="{BB962C8B-B14F-4D97-AF65-F5344CB8AC3E}">
        <p14:creationId xmlns:p14="http://schemas.microsoft.com/office/powerpoint/2010/main" val="330999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TotalTime>
  <Words>2136</Words>
  <Application>Microsoft Office PowerPoint</Application>
  <PresentationFormat>On-screen Show (4:3)</PresentationFormat>
  <Paragraphs>196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PHARMACEUTICAL CHEMISTRY Gastrointestinal Agents </vt:lpstr>
      <vt:lpstr>Acidifying Agents </vt:lpstr>
      <vt:lpstr>PowerPoint Presentation</vt:lpstr>
      <vt:lpstr>PowerPoint Presentation</vt:lpstr>
      <vt:lpstr>Achlorhydria can be treated by various acidifying agents like ammonium chloride, dilute HCl, Calcium chloride etc. </vt:lpstr>
      <vt:lpstr>Antacids </vt:lpstr>
      <vt:lpstr>When hyperacidity occurs the result can range from:   </vt:lpstr>
      <vt:lpstr>PowerPoint Presentation</vt:lpstr>
      <vt:lpstr>Antacid therapy: </vt:lpstr>
      <vt:lpstr>Criteria for antacids: </vt:lpstr>
      <vt:lpstr>Side effects of long term antacid therapy: </vt:lpstr>
      <vt:lpstr>Systemic antacids: </vt:lpstr>
      <vt:lpstr>Non Systemic antacids</vt:lpstr>
      <vt:lpstr>PowerPoint Presentation</vt:lpstr>
      <vt:lpstr>combinations of antacids </vt:lpstr>
      <vt:lpstr>Compounds used as Antacids </vt:lpstr>
      <vt:lpstr>PowerPoint Presentation</vt:lpstr>
      <vt:lpstr>PowerPoint Presentation</vt:lpstr>
      <vt:lpstr>PowerPoint Presentation</vt:lpstr>
      <vt:lpstr>PowerPoint Presentation</vt:lpstr>
      <vt:lpstr>cont. with Calcium Carbonate…. </vt:lpstr>
      <vt:lpstr>PowerPoint Presentation</vt:lpstr>
      <vt:lpstr>PowerPoint Presentation</vt:lpstr>
      <vt:lpstr>PowerPoint Presentation</vt:lpstr>
      <vt:lpstr>Protectives and Adsorbents </vt:lpstr>
      <vt:lpstr>PowerPoint Presentation</vt:lpstr>
      <vt:lpstr>Cont. with kaolin…..</vt:lpstr>
      <vt:lpstr>Saline Cathartics  </vt:lpstr>
      <vt:lpstr>PowerPoint Presentation</vt:lpstr>
      <vt:lpstr>PowerPoint Presentation</vt:lpstr>
      <vt:lpstr>PowerPoint Presentation</vt:lpstr>
      <vt:lpstr>Saline cathartics </vt:lpstr>
      <vt:lpstr>PowerPoint Presentation</vt:lpstr>
      <vt:lpstr>Compounds used as Saline cathartics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PHARMACEUTICAL CHEMISTRY Gastrointestinal Agents</dc:title>
  <dc:creator>imation</dc:creator>
  <cp:lastModifiedBy>imation</cp:lastModifiedBy>
  <cp:revision>19</cp:revision>
  <dcterms:created xsi:type="dcterms:W3CDTF">2016-10-20T20:31:00Z</dcterms:created>
  <dcterms:modified xsi:type="dcterms:W3CDTF">2016-10-20T22:08:02Z</dcterms:modified>
</cp:coreProperties>
</file>